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1" r:id="rId26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478" y="45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450" y="0"/>
            <a:ext cx="3486911" cy="75590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5458" y="842135"/>
            <a:ext cx="2430145" cy="32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48957" y="6667215"/>
            <a:ext cx="3355340" cy="460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450" y="0"/>
            <a:ext cx="10603230" cy="7559040"/>
            <a:chOff x="44450" y="0"/>
            <a:chExt cx="10603230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235" y="0"/>
              <a:ext cx="3977579" cy="7559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50" y="0"/>
              <a:ext cx="10603230" cy="75590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86125" y="2021205"/>
            <a:ext cx="4122420" cy="70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50" b="1" i="1" dirty="0">
                <a:latin typeface="Times New Roman"/>
                <a:cs typeface="Times New Roman"/>
              </a:rPr>
              <a:t>Министерство</a:t>
            </a:r>
            <a:r>
              <a:rPr sz="1150" b="1" i="1" spc="-30" dirty="0">
                <a:latin typeface="Times New Roman"/>
                <a:cs typeface="Times New Roman"/>
              </a:rPr>
              <a:t> </a:t>
            </a:r>
            <a:r>
              <a:rPr sz="1150" b="1" i="1" dirty="0">
                <a:latin typeface="Times New Roman"/>
                <a:cs typeface="Times New Roman"/>
              </a:rPr>
              <a:t>Смоленской</a:t>
            </a:r>
            <a:r>
              <a:rPr sz="1150" b="1" i="1" spc="-30" dirty="0">
                <a:latin typeface="Times New Roman"/>
                <a:cs typeface="Times New Roman"/>
              </a:rPr>
              <a:t> </a:t>
            </a:r>
            <a:r>
              <a:rPr sz="1150" b="1" i="1" dirty="0">
                <a:latin typeface="Times New Roman"/>
                <a:cs typeface="Times New Roman"/>
              </a:rPr>
              <a:t>области</a:t>
            </a:r>
            <a:r>
              <a:rPr sz="1150" b="1" i="1" spc="-30" dirty="0">
                <a:latin typeface="Times New Roman"/>
                <a:cs typeface="Times New Roman"/>
              </a:rPr>
              <a:t> </a:t>
            </a:r>
            <a:r>
              <a:rPr sz="1150" b="1" i="1" dirty="0">
                <a:latin typeface="Times New Roman"/>
                <a:cs typeface="Times New Roman"/>
              </a:rPr>
              <a:t>по</a:t>
            </a:r>
            <a:r>
              <a:rPr sz="1150" b="1" i="1" spc="-35" dirty="0">
                <a:latin typeface="Times New Roman"/>
                <a:cs typeface="Times New Roman"/>
              </a:rPr>
              <a:t> </a:t>
            </a:r>
            <a:r>
              <a:rPr sz="1150" b="1" i="1" spc="-10" dirty="0">
                <a:latin typeface="Times New Roman"/>
                <a:cs typeface="Times New Roman"/>
              </a:rPr>
              <a:t>внутренней</a:t>
            </a:r>
            <a:r>
              <a:rPr sz="1150" b="1" i="1" spc="-30" dirty="0">
                <a:latin typeface="Times New Roman"/>
                <a:cs typeface="Times New Roman"/>
              </a:rPr>
              <a:t> </a:t>
            </a:r>
            <a:r>
              <a:rPr sz="1150" b="1" i="1" spc="-10" dirty="0">
                <a:latin typeface="Times New Roman"/>
                <a:cs typeface="Times New Roman"/>
              </a:rPr>
              <a:t>политике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60"/>
              </a:spcBef>
            </a:pP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50" b="1" spc="-10" dirty="0">
                <a:latin typeface="Times New Roman"/>
                <a:cs typeface="Times New Roman"/>
              </a:rPr>
              <a:t>ЛУЧШИЕ</a:t>
            </a:r>
            <a:r>
              <a:rPr sz="1150" b="1" spc="-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МУНИЦИПАЛЬНЫЕ</a:t>
            </a:r>
            <a:r>
              <a:rPr sz="1150" b="1" spc="-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ПРАКТИКИ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30551" y="3195320"/>
            <a:ext cx="5429250" cy="715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60"/>
              </a:lnSpc>
              <a:spcBef>
                <a:spcPts val="100"/>
              </a:spcBef>
            </a:pPr>
            <a:r>
              <a:rPr sz="1150" b="1" spc="-10" dirty="0">
                <a:latin typeface="Times New Roman"/>
                <a:cs typeface="Times New Roman"/>
              </a:rPr>
              <a:t>ПОБЕДИТЕЛИ</a:t>
            </a:r>
            <a:r>
              <a:rPr sz="1150" b="1" spc="10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РЕГИОНАЛЬНОГО</a:t>
            </a:r>
            <a:r>
              <a:rPr sz="1150" b="1" spc="15" dirty="0">
                <a:latin typeface="Times New Roman"/>
                <a:cs typeface="Times New Roman"/>
              </a:rPr>
              <a:t> </a:t>
            </a:r>
            <a:r>
              <a:rPr sz="1150" b="1" dirty="0">
                <a:latin typeface="Times New Roman"/>
                <a:cs typeface="Times New Roman"/>
              </a:rPr>
              <a:t>ЭТАПА </a:t>
            </a:r>
            <a:r>
              <a:rPr sz="1150" b="1" spc="-10" dirty="0">
                <a:latin typeface="Times New Roman"/>
                <a:cs typeface="Times New Roman"/>
              </a:rPr>
              <a:t>ВСЕРОССИЙСКОГО</a:t>
            </a:r>
            <a:r>
              <a:rPr sz="1150" b="1" spc="1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КОНКУРСА</a:t>
            </a:r>
            <a:endParaRPr sz="1150" dirty="0">
              <a:latin typeface="Times New Roman"/>
              <a:cs typeface="Times New Roman"/>
            </a:endParaRPr>
          </a:p>
          <a:p>
            <a:pPr algn="ctr">
              <a:lnSpc>
                <a:spcPts val="1360"/>
              </a:lnSpc>
            </a:pPr>
            <a:r>
              <a:rPr sz="1150" b="1" dirty="0">
                <a:latin typeface="Times New Roman"/>
                <a:cs typeface="Times New Roman"/>
              </a:rPr>
              <a:t>«ЛУЧШАЯ</a:t>
            </a:r>
            <a:r>
              <a:rPr sz="1150" b="1" spc="-4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МУНИЦИПАЛЬНАЯ</a:t>
            </a:r>
            <a:r>
              <a:rPr sz="1150" b="1" spc="-4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ПРАКТИКА»</a:t>
            </a:r>
            <a:endParaRPr sz="1150" dirty="0">
              <a:latin typeface="Times New Roman"/>
              <a:cs typeface="Times New Roman"/>
            </a:endParaRPr>
          </a:p>
          <a:p>
            <a:pPr marL="38100" algn="ctr">
              <a:lnSpc>
                <a:spcPct val="100000"/>
              </a:lnSpc>
              <a:spcBef>
                <a:spcPts val="1260"/>
              </a:spcBef>
            </a:pPr>
            <a:r>
              <a:rPr sz="1150" i="1" dirty="0">
                <a:latin typeface="Times New Roman"/>
                <a:cs typeface="Times New Roman"/>
              </a:rPr>
              <a:t>(202</a:t>
            </a:r>
            <a:r>
              <a:rPr lang="ru-RU" sz="1150" i="1" dirty="0">
                <a:latin typeface="Times New Roman"/>
                <a:cs typeface="Times New Roman"/>
              </a:rPr>
              <a:t>4</a:t>
            </a:r>
            <a:r>
              <a:rPr sz="1150" i="1" spc="-30" dirty="0">
                <a:latin typeface="Times New Roman"/>
                <a:cs typeface="Times New Roman"/>
              </a:rPr>
              <a:t> </a:t>
            </a:r>
            <a:r>
              <a:rPr sz="1150" i="1" spc="-20" dirty="0">
                <a:latin typeface="Times New Roman"/>
                <a:cs typeface="Times New Roman"/>
              </a:rPr>
              <a:t>год)</a:t>
            </a:r>
            <a:endParaRPr sz="11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48957" y="4372102"/>
            <a:ext cx="3009265" cy="5372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95800"/>
              </a:lnSpc>
              <a:spcBef>
                <a:spcPts val="160"/>
              </a:spcBef>
            </a:pPr>
            <a:r>
              <a:rPr sz="1150" spc="-10" dirty="0">
                <a:latin typeface="Times New Roman"/>
                <a:cs typeface="Times New Roman"/>
              </a:rPr>
              <a:t>Подготовлен:</a:t>
            </a:r>
            <a:r>
              <a:rPr sz="1150" spc="-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отделом</a:t>
            </a:r>
            <a:r>
              <a:rPr sz="1150" spc="-1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муниципальной</a:t>
            </a:r>
            <a:r>
              <a:rPr sz="1150" spc="5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службы, </a:t>
            </a:r>
            <a:r>
              <a:rPr sz="1150" dirty="0">
                <a:latin typeface="Times New Roman"/>
                <a:cs typeface="Times New Roman"/>
              </a:rPr>
              <a:t>мониторинга</a:t>
            </a:r>
            <a:r>
              <a:rPr sz="1150" spc="-4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и</a:t>
            </a:r>
            <a:r>
              <a:rPr sz="1150" spc="-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содействия</a:t>
            </a:r>
            <a:r>
              <a:rPr sz="1150" spc="229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развитию</a:t>
            </a:r>
            <a:r>
              <a:rPr sz="1150" spc="-25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местного самоуправления</a:t>
            </a:r>
            <a:endParaRPr sz="115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8390" y="720090"/>
            <a:ext cx="910843" cy="9855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654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0" dirty="0">
                <a:latin typeface="Calibri"/>
                <a:cs typeface="Calibri"/>
              </a:rPr>
              <a:t>2</a:t>
            </a:r>
            <a:endParaRPr lang="ru-RU"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Высоковское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сельское поселени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 Новодугинского района</a:t>
            </a:r>
            <a:r>
              <a:rPr lang="ru-RU" sz="1400" b="1" spc="-10" dirty="0">
                <a:latin typeface="Times New Roman"/>
                <a:cs typeface="Times New Roman"/>
              </a:rPr>
              <a:t> Смоленской области </a:t>
            </a:r>
            <a:r>
              <a:rPr lang="ru-RU" sz="1400" spc="-10" dirty="0">
                <a:latin typeface="Times New Roman"/>
                <a:cs typeface="Times New Roman"/>
              </a:rPr>
              <a:t>– победитель во II категории номинации «Градостроительная политика, обеспечение благоприятной среды жизнедеятельности населения и развитие жилищно-коммунального хозяйства»</a:t>
            </a:r>
          </a:p>
          <a:p>
            <a:pPr marL="12700" marR="6350" algn="just">
              <a:lnSpc>
                <a:spcPct val="963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«Градостроительная политика, обеспечение благоприятной среды жизнедеятельности населения и развитие жилищно-коммунального хозяйства»</a:t>
            </a: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endParaRPr lang="ru-RU" sz="1400" b="1" spc="-1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kumimoji="0" lang="ru-RU" sz="1400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Наименование практики: </a:t>
            </a:r>
            <a:r>
              <a:rPr kumimoji="0" lang="ru-RU" sz="1400" b="1" i="0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«Градостроительная политика, обеспечение благоприятной среды жизнедеятельности населения и развитие жилищно-коммунального хозяйства»</a:t>
            </a:r>
          </a:p>
          <a:p>
            <a:pPr marL="12700" marR="12065" algn="just">
              <a:lnSpc>
                <a:spcPts val="1610"/>
              </a:lnSpc>
            </a:pPr>
            <a:endParaRPr kumimoji="0" lang="ru-RU" sz="1400" b="1" i="0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spc="105" dirty="0"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Улучшение условий и качества жизни населения поселения, необходимость комплексного развития села, строительство и модернизация сельской инфраструктуры и основных точек притяжения за счет различных источников привлечения финансовых средств, приведение объектов к единому архитектурному облику.</a:t>
            </a:r>
          </a:p>
          <a:p>
            <a:pPr algn="just"/>
            <a:endParaRPr lang="ru-RU" sz="1400" u="sng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 с. Высокое расположено более 20 объектов культурного наследия федерального значения «Усадьба «Высокое», XIX – XX вв. Этот исторический ансамбль культурного наследия один из немногих в нашей области, который в большинстве своем сохранил свой первозданный вид и не был полностью разрушен.</a:t>
            </a:r>
          </a:p>
          <a:p>
            <a:pPr algn="just"/>
            <a:endParaRPr lang="ru-RU" sz="1400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Результаты практики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 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Восстановление исторических объектов культурного наследия.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Увеличение туристической привлекательности.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Восстановление работы колледжа с новыми востребованными специальностями. 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Увеличение численности населения села.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Ввод жилья в эксплуатацию.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Значительный рост рабочих мест для населения поселения и района.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Повышение комфортности проживания населения в селе.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Планируемая расчистка реки Вазуза.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В планах - модернизация улично-дорожной сети и коммунальной и социальной инфраструктуры. 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986537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82A9B5-7566-45B0-A0E9-75A6458B9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0" y="6268544"/>
            <a:ext cx="3487214" cy="560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57E4AC-DECA-4462-87E6-A2C3B622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782" y="0"/>
            <a:ext cx="3886200" cy="144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1F8F0A-1727-4FF7-B911-63242FB3C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71" y="1516170"/>
            <a:ext cx="5303980" cy="39749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916858-BECC-4FED-B2B3-E62A8A5C7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50" y="774311"/>
            <a:ext cx="5043356" cy="60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2DADFB-52C4-4C23-A1E6-0460B3281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111" y="2029087"/>
            <a:ext cx="4747990" cy="29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8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8BF465-B908-4D95-B160-56F95F7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700" y="6677025"/>
            <a:ext cx="3487214" cy="560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63BCF4-3FBD-42DA-AEA0-5867A6B5F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3329959"/>
            <a:ext cx="1725578" cy="1597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64FF2-79E5-4D5F-AF93-2BAEB5D6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23825"/>
            <a:ext cx="3310415" cy="33104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CA4A85-D936-4C8B-8652-E53031281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0" y="1779032"/>
            <a:ext cx="3104529" cy="26698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37AF97-E93F-471A-B2AF-A02F2DEBD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300" y="102261"/>
            <a:ext cx="3779848" cy="17801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36369-1557-4877-B1C5-E9BF54CB9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964" y="1882447"/>
            <a:ext cx="2854174" cy="24630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5F9A9-9321-49A9-A05B-E5DA5DE89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00" y="4759487"/>
            <a:ext cx="2828770" cy="2679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4E217D-CFFF-49A7-9F0F-87CEC6124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400" y="4740640"/>
            <a:ext cx="2828770" cy="261043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0B0304-732A-4805-9F32-CC1C15AFEF70}"/>
              </a:ext>
            </a:extLst>
          </p:cNvPr>
          <p:cNvSpPr/>
          <p:nvPr/>
        </p:nvSpPr>
        <p:spPr>
          <a:xfrm>
            <a:off x="6642100" y="5056356"/>
            <a:ext cx="3334814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Отремонтированные объекты культурного наследия: «Дом молочниц», «Дом управляющего»</a:t>
            </a:r>
          </a:p>
        </p:txBody>
      </p:sp>
    </p:spTree>
    <p:extLst>
      <p:ext uri="{BB962C8B-B14F-4D97-AF65-F5344CB8AC3E}">
        <p14:creationId xmlns:p14="http://schemas.microsoft.com/office/powerpoint/2010/main" val="237502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63459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0" dirty="0">
                <a:latin typeface="Calibri"/>
                <a:cs typeface="Calibri"/>
              </a:rPr>
              <a:t>2</a:t>
            </a:r>
            <a:endParaRPr lang="ru-RU"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Дорогобужское городское поселение Дорогобужского района</a:t>
            </a:r>
            <a:r>
              <a:rPr lang="ru-RU" sz="1400" b="1" spc="-10" dirty="0">
                <a:latin typeface="Times New Roman"/>
                <a:cs typeface="Times New Roman"/>
              </a:rPr>
              <a:t> Смоленской области </a:t>
            </a:r>
            <a:r>
              <a:rPr lang="ru-RU" sz="1400" spc="-10" dirty="0">
                <a:latin typeface="Times New Roman"/>
                <a:cs typeface="Times New Roman"/>
              </a:rPr>
              <a:t>– победитель во I категории номинации «Обеспечение эффективной «обратной связи» с жителями муниципальных образований, развитие территориального общественного самоуправления и привлечение граждан к осуществлению (участию в осуществлении) местного самоуправления в иных формах»</a:t>
            </a:r>
          </a:p>
          <a:p>
            <a:pPr marL="12700" marR="6350" algn="just">
              <a:lnSpc>
                <a:spcPct val="963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«Обеспечение эффективной «обратной связи» с жителями муниципальных образований, развитие территориального общественного самоуправления и привлечение граждан к осуществлению (участию в осуществлении) местного самоуправления в иных формах»</a:t>
            </a:r>
          </a:p>
          <a:p>
            <a:pPr marL="12700" marR="12065" algn="just">
              <a:lnSpc>
                <a:spcPts val="1610"/>
              </a:lnSpc>
            </a:pPr>
            <a:endParaRPr lang="ru-RU" sz="1400" b="1" spc="-10" dirty="0"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spc="105" dirty="0"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Развитие системы эффективной «обратной связи» и территориального общественного самоуправления на территории городского поселения, поддержка активных жителей, настроенных на самостоятельные инициативы по развитию своей территории проживания. 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Одним из обязательных условий качественного социально-экономического развития муниципальных территорий является активное вовлечение населения в совместную с органами местного самоуправления работу, повышение позитивной гражданской активности, развитие и всесторонняя поддержка гражданских созидательных инициатив. Жители должны быть вовлечены в процесс принятия решений, высказывать свои идеи и предложения по развитию окружающей их территории.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 2023 году основными целями развития «обратной связи» с жителями городского поселения стали: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создание условий для повышения активности участия жителей в осуществлении собственных инициатив по вопросам местного значения;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определение приоритетных мероприятий и проектов развития городского поселения;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повышение эффективности взаимодействия органов власти и населения.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 Дорогобужском городском поселении концепция развития «обратной связи» с населением получила свое качественное развитие в последние три года. Речь идет о более тесной совместной работе по развитию местных инициатив с учетом специфики интересов населения. Администрация системно поддерживает инициативы органов местного самоуправления поселений Дорогобужского района, выделяет бюджетные средства на реализацию их проектов. 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373051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FAED04-2203-4EB9-A029-E064282667FA}"/>
              </a:ext>
            </a:extLst>
          </p:cNvPr>
          <p:cNvSpPr txBox="1"/>
          <p:nvPr/>
        </p:nvSpPr>
        <p:spPr>
          <a:xfrm>
            <a:off x="1003300" y="276225"/>
            <a:ext cx="92202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практики: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 конец отчетного года в Дорогобужском городском поселении осуществляли свою деятельность 7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границах которых проживает 1710 человек.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Организована работа методического кабинета с целью формирования фонда нормативно-правовой документации, учебно-методических пособий, справочных информационных материалов, публикаций в средствах массовой информации.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2092 человека приняло участие в сходах, собраниях граждан и опросах в отчетном году.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За период с 2023 по 2024 гг. внесено и реализовано 6 предложений в органы местного самоуправления по вопросам жизнеобеспечения соответствующей территории.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 период с 2022-2023 гг. в Дорогобужском городском поселении были благоустроены две общественные территории: установлены детские спортивные и игровые площадки. Общая стоимость проектов составила 4,2 миллиона рублей, из которых 2,7 миллиона – средства областного бюджета.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На протяжении последних двух лет председатели ТОС Дорогобужского городского поселения становятся победителями областного ежегодного конкурса «Лучший руководитель территориального общественного самоуправления Смоленской области».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81FE90-C7CA-4E5C-B312-3CC460EC6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0" y="6524625"/>
            <a:ext cx="3487214" cy="5608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3DB1D6-6DBD-434D-ADA0-88C62236A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3600212"/>
            <a:ext cx="6553200" cy="296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0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F41AB4-5347-4071-B99F-596D28390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700" y="6753225"/>
            <a:ext cx="3487214" cy="56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66C9C-3412-4033-A764-00483EDC0C3C}"/>
              </a:ext>
            </a:extLst>
          </p:cNvPr>
          <p:cNvSpPr txBox="1"/>
          <p:nvPr/>
        </p:nvSpPr>
        <p:spPr>
          <a:xfrm>
            <a:off x="469900" y="831235"/>
            <a:ext cx="502920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70C0"/>
                </a:solidFill>
              </a:rPr>
              <a:t>На территории муниципального образования осуществляют свою деятельность 6 общественных советов:</a:t>
            </a:r>
          </a:p>
          <a:p>
            <a:pPr algn="just"/>
            <a:r>
              <a:rPr lang="ru-RU" sz="1200" dirty="0">
                <a:solidFill>
                  <a:srgbClr val="0070C0"/>
                </a:solidFill>
              </a:rPr>
              <a:t>1. Общественный совет МО «Дорогобужский район» Смоленской области</a:t>
            </a:r>
          </a:p>
          <a:p>
            <a:pPr algn="just"/>
            <a:r>
              <a:rPr lang="ru-RU" sz="1200" dirty="0">
                <a:solidFill>
                  <a:srgbClr val="0070C0"/>
                </a:solidFill>
              </a:rPr>
              <a:t>2. Координационный совет по вопросам территориального общественного самоуправления</a:t>
            </a:r>
          </a:p>
          <a:p>
            <a:pPr algn="just"/>
            <a:r>
              <a:rPr lang="ru-RU" sz="1200" dirty="0">
                <a:solidFill>
                  <a:srgbClr val="0070C0"/>
                </a:solidFill>
              </a:rPr>
              <a:t>3. Совет ветеранов войны, труда, Вооруженных Сил и правоохранительных органов</a:t>
            </a:r>
          </a:p>
          <a:p>
            <a:pPr algn="just"/>
            <a:r>
              <a:rPr lang="ru-RU" sz="1200" dirty="0">
                <a:solidFill>
                  <a:srgbClr val="0070C0"/>
                </a:solidFill>
              </a:rPr>
              <a:t>4. Совет по развитию малого и среднего предпринимательства и улучшению инвестиционного климата в муниципальном образовании</a:t>
            </a:r>
          </a:p>
          <a:p>
            <a:pPr algn="just"/>
            <a:r>
              <a:rPr lang="ru-RU" sz="1200" dirty="0">
                <a:solidFill>
                  <a:srgbClr val="0070C0"/>
                </a:solidFill>
              </a:rPr>
              <a:t>5. Совет женщин (Дорогобужское отделение)</a:t>
            </a:r>
          </a:p>
          <a:p>
            <a:r>
              <a:rPr lang="ru-RU" sz="1200" dirty="0">
                <a:solidFill>
                  <a:srgbClr val="0070C0"/>
                </a:solidFill>
              </a:rPr>
              <a:t>6. Молодёжный совет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579653-103D-4D51-B963-574FC8FAD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33" y="3469416"/>
            <a:ext cx="3718667" cy="31951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F49733-F5BA-4DBB-9D11-7CFE19FB6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00" y="123825"/>
            <a:ext cx="3620311" cy="30949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029F4A-CD0F-4286-9D26-73C0560E1D0E}"/>
              </a:ext>
            </a:extLst>
          </p:cNvPr>
          <p:cNvSpPr txBox="1"/>
          <p:nvPr/>
        </p:nvSpPr>
        <p:spPr>
          <a:xfrm>
            <a:off x="5705542" y="3548776"/>
            <a:ext cx="41218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В 2023 году проведено: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70C0"/>
                </a:solidFill>
              </a:rPr>
              <a:t> 10 сходов граждан по вопросам благоустройства и ремонта придомовых территорий и качества выполняемых работ подрядной организацией, а также обсуждение инициативных проектов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70C0"/>
                </a:solidFill>
              </a:rPr>
              <a:t>20 собраний граждан по вопросам создания органов территориального общественного самоуправления, участия в конкурсном отборе инициативных проектов, выдвигаемых муниципальными образованиями Смоленской области для получения финансовой поддержки за счет межбюджетных трансфертов из областного бюджета, проведения субботников по санитарной очистке, благоустройству и озеленению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329479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D7367A-558E-43EA-9C1B-39215547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846591"/>
            <a:ext cx="3487214" cy="560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4C731-8E71-405C-BAEE-E378284AE1AE}"/>
              </a:ext>
            </a:extLst>
          </p:cNvPr>
          <p:cNvSpPr txBox="1"/>
          <p:nvPr/>
        </p:nvSpPr>
        <p:spPr>
          <a:xfrm>
            <a:off x="1158537" y="428625"/>
            <a:ext cx="46219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</a:rPr>
              <a:t>В 2023 году жители территориального общественного самоуправления «Победа» отпраздновали открытие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</a:rPr>
              <a:t>новой детской площадки, расположенной во дворе домов     № 1, 2, 3 по ул. ДОС.  Реализация проекта стала возможной благодаря участию ТОС «Победа» в областном отборе на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</a:rPr>
              <a:t>премирование лучших проектов ТОС, разработанных совместно с органами местного самоуправления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</a:rPr>
              <a:t>муниципальных образований Смоленской области                      в сфере благоустройства территории. 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</a:rPr>
              <a:t>Стоимость проекта составила 2 639 441, 74 руб.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63E8A5-D7CB-457F-91B0-B797C5496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1" y="352424"/>
            <a:ext cx="4171430" cy="3989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F0A676-2518-40F9-8507-58369471A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" y="2638425"/>
            <a:ext cx="4932464" cy="36993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821BEA-8B40-4622-850F-94FB944BA8E0}"/>
              </a:ext>
            </a:extLst>
          </p:cNvPr>
          <p:cNvSpPr txBox="1"/>
          <p:nvPr/>
        </p:nvSpPr>
        <p:spPr>
          <a:xfrm>
            <a:off x="6430523" y="4578749"/>
            <a:ext cx="403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70C0"/>
                </a:solidFill>
              </a:rPr>
              <a:t>В Дорогобужском городском поселении помимо традиционных и календарных праздников проводится много мероприятий по инициативе жителей города: День защиты детей, Новогодние забавы, спортивные соревнования и т.п.</a:t>
            </a:r>
          </a:p>
        </p:txBody>
      </p:sp>
    </p:spTree>
    <p:extLst>
      <p:ext uri="{BB962C8B-B14F-4D97-AF65-F5344CB8AC3E}">
        <p14:creationId xmlns:p14="http://schemas.microsoft.com/office/powerpoint/2010/main" val="3999072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5484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0" dirty="0">
                <a:latin typeface="Calibri"/>
                <a:cs typeface="Calibri"/>
              </a:rPr>
              <a:t>2</a:t>
            </a:r>
            <a:endParaRPr lang="ru-RU"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Лехминское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сельское поселени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 Холм-Жирковского района</a:t>
            </a:r>
            <a:r>
              <a:rPr lang="ru-RU" sz="1400" b="1" spc="-10" dirty="0">
                <a:latin typeface="Times New Roman"/>
                <a:cs typeface="Times New Roman"/>
              </a:rPr>
              <a:t> Смоленской области </a:t>
            </a:r>
            <a:r>
              <a:rPr lang="ru-RU" sz="1400" spc="-10" dirty="0">
                <a:latin typeface="Times New Roman"/>
                <a:cs typeface="Times New Roman"/>
              </a:rPr>
              <a:t>– победитель во II категории номинации «Обеспечение эффективной «обратной связи» с жителями муниципальных образований, развитие территориального общественного самоуправления и привлечение граждан к осуществлению (участию в осуществлении) местного самоуправления в иных формах»</a:t>
            </a:r>
          </a:p>
          <a:p>
            <a:pPr marL="12700" marR="6350" algn="just">
              <a:lnSpc>
                <a:spcPct val="963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«Обеспечение эффективной «обратной связи» с жителями муниципальных образований, развитие территориального общественного самоуправления и привлечение граждан к осуществлению (участию в осуществлении) местного самоуправления в иных формах»</a:t>
            </a:r>
          </a:p>
          <a:p>
            <a:pPr marL="12700" marR="12065" algn="just">
              <a:lnSpc>
                <a:spcPts val="1610"/>
              </a:lnSpc>
            </a:pPr>
            <a:endParaRPr lang="ru-RU" sz="1400" b="1" spc="-10" dirty="0"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spc="105" dirty="0">
                <a:latin typeface="Times New Roman"/>
                <a:cs typeface="Times New Roman"/>
              </a:rPr>
              <a:t> Р</a:t>
            </a:r>
            <a:r>
              <a:rPr lang="ru-RU" sz="1400" dirty="0">
                <a:latin typeface="Times New Roman"/>
                <a:cs typeface="Times New Roman"/>
              </a:rPr>
              <a:t>азвитие эффективной «обратной связи» всех жителей </a:t>
            </a:r>
            <a:r>
              <a:rPr lang="ru-RU" sz="1400" dirty="0" err="1">
                <a:latin typeface="Times New Roman"/>
                <a:cs typeface="Times New Roman"/>
              </a:rPr>
              <a:t>Лехминского</a:t>
            </a:r>
            <a:r>
              <a:rPr lang="ru-RU" sz="1400" dirty="0">
                <a:latin typeface="Times New Roman"/>
                <a:cs typeface="Times New Roman"/>
              </a:rPr>
              <a:t> сельского поселения Холм-Жирковского района.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С целью установления обратной связи с населением проводятся сходы, собрания, встречи, обсуждения, публичные слушания, на которых внимательно выслушивают каждого, принимают во внимание замечания, предложения жителей, поддерживают их инициативу. 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     Представители ТОС взаимодействуют с жителями для выявления и решения возникающих проблем, консультируют, привлекают население к реализации проектов по благоустройству территорий, осуществляют общественный контроль за деятельностью управляющей организации и муниципальных подрядчиков, участвуют в заседании Советов депутатов, оказывают содействие органам муниципального и государственного контроля. Личные встречи Главы муниципального образования, депутатов, руководителей органов и должностных лиц местного самоуправления с жителями служат одной из важнейших форм информирования населения.</a:t>
            </a:r>
          </a:p>
          <a:p>
            <a:pPr algn="just"/>
            <a:endParaRPr lang="ru-RU" sz="1400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Результаты практики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 Хорошая информированность населения о положении дел в муниципальном образовании и о перспективах его развития составляет основу, когда люди знают, понимают и поддерживают муниципальную власть. 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258570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264251-6C0E-4C50-86D4-8FC322F5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6600825"/>
            <a:ext cx="3487214" cy="5608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BB6682-4B1B-47E2-B68F-22AE17FE8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23825"/>
            <a:ext cx="2881602" cy="2254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BEA57E-3B39-44C5-9705-2FFBCEA525CA}"/>
              </a:ext>
            </a:extLst>
          </p:cNvPr>
          <p:cNvSpPr txBox="1"/>
          <p:nvPr/>
        </p:nvSpPr>
        <p:spPr>
          <a:xfrm>
            <a:off x="3365500" y="216478"/>
            <a:ext cx="5954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Благоустройство парковой зоны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544E72-6808-45E3-BEFC-83B3F9B20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992" y="714097"/>
            <a:ext cx="2316827" cy="33465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59C636-E608-4E5A-84AB-70048BF35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535" y="1800225"/>
            <a:ext cx="2409312" cy="35126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76D4E57-9E8D-4709-BA37-7CC662D6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77" y="2747817"/>
            <a:ext cx="3446037" cy="245889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404181-B6A7-4800-81CB-3D0462D43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895" y="4195702"/>
            <a:ext cx="4077511" cy="3031308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E9A7E536-3E08-4222-9D48-05EE06933117}"/>
              </a:ext>
            </a:extLst>
          </p:cNvPr>
          <p:cNvSpPr/>
          <p:nvPr/>
        </p:nvSpPr>
        <p:spPr>
          <a:xfrm>
            <a:off x="2284702" y="4091737"/>
            <a:ext cx="1676400" cy="85711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СТАЛО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6EF72B5-187C-43F6-A13F-D6F76224336F}"/>
              </a:ext>
            </a:extLst>
          </p:cNvPr>
          <p:cNvSpPr/>
          <p:nvPr/>
        </p:nvSpPr>
        <p:spPr>
          <a:xfrm>
            <a:off x="6967777" y="3551285"/>
            <a:ext cx="1828800" cy="762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БЫЛО</a:t>
            </a:r>
          </a:p>
        </p:txBody>
      </p:sp>
    </p:spTree>
    <p:extLst>
      <p:ext uri="{BB962C8B-B14F-4D97-AF65-F5344CB8AC3E}">
        <p14:creationId xmlns:p14="http://schemas.microsoft.com/office/powerpoint/2010/main" val="4028303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6318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2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Ярцевское городское поселение Ярцевского района Смоленской области </a:t>
            </a:r>
            <a:r>
              <a:rPr lang="ru-RU" sz="1400" b="1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lang="ru-RU" sz="1400" spc="-10" dirty="0">
                <a:latin typeface="Times New Roman"/>
                <a:cs typeface="Times New Roman"/>
              </a:rPr>
              <a:t>победитель в I категории номинации «Укрепление межнационального мира и согласия, реализация иных мероприятий в сфере национальной политики на муниципальном уровне»</a:t>
            </a:r>
          </a:p>
          <a:p>
            <a:pPr marL="12700" marR="6350" algn="just">
              <a:lnSpc>
                <a:spcPct val="963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«Укрепление межнационального мира и согласия, реализация иных мероприятий в сфере национальной политики на муниципальном уровне»</a:t>
            </a:r>
          </a:p>
          <a:p>
            <a:pPr marL="12700" marR="12065" algn="just">
              <a:lnSpc>
                <a:spcPts val="1610"/>
              </a:lnSpc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Укрепление межнационального мира и согласия в муниципальном образовании «Ярцевский район» Смоленской области, социальная и культурная адаптация иностранных граждан </a:t>
            </a:r>
          </a:p>
          <a:p>
            <a:pPr algn="just"/>
            <a:endParaRPr lang="ru-RU" sz="1400" u="sng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Алгоритм  реализации практики: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Разработка проектов нормативно-правовых актов в сфере национальной политики.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Подписание соглашений, совместных планов работы с национальными организациями. Поддержка национальных центров. Реализация совместных проектов.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Реализация совместных мероприятий с религиозными организациями, поддержка благотворительных проектов.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Проведение круглых столов, семинаров с участниками НКО. Реализация совместных проектов. 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Проведение государственных праздников, патриотических мероприятий.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Проведение национальных праздников, мероприятий, направленных на гармонизацию межэтнических отношений, укрепление и развитие русского языка.</a:t>
            </a:r>
          </a:p>
          <a:p>
            <a:pPr algn="just"/>
            <a:endParaRPr lang="ru-RU" sz="1400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Результаты практики: </a:t>
            </a:r>
          </a:p>
          <a:p>
            <a:pPr algn="just"/>
            <a:r>
              <a:rPr lang="ru-RU" sz="1400" dirty="0">
                <a:latin typeface="Times New Roman"/>
                <a:cs typeface="Times New Roman"/>
              </a:rPr>
              <a:t>- возрождение и сохранение традиций русского народа, культур и языков народов, проживающих в городе, знакомство с ними иностранных граждан; </a:t>
            </a:r>
          </a:p>
          <a:p>
            <a:pPr algn="just"/>
            <a:r>
              <a:rPr lang="ru-RU" sz="1400" dirty="0">
                <a:latin typeface="Times New Roman"/>
                <a:cs typeface="Times New Roman"/>
              </a:rPr>
              <a:t>- привлечение к работе по данному направлению  национальных и религиозных организаций, общественных объединений, общин, предприятий и учреждений, </a:t>
            </a:r>
          </a:p>
          <a:p>
            <a:pPr algn="just"/>
            <a:r>
              <a:rPr lang="ru-RU" sz="1400" dirty="0">
                <a:latin typeface="Times New Roman"/>
                <a:cs typeface="Times New Roman"/>
              </a:rPr>
              <a:t>- поддержка гражданских инициатив жителей города, в том числе представителей национальных  диаспор.</a:t>
            </a:r>
          </a:p>
          <a:p>
            <a:pPr algn="just"/>
            <a:r>
              <a:rPr lang="ru-RU" sz="1400" dirty="0">
                <a:latin typeface="Times New Roman"/>
                <a:cs typeface="Times New Roman"/>
              </a:rPr>
              <a:t>- создание благоприятной атмосферы межкультурного и межконфессионального взаимодействия.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245202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6552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2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«город Десногорск» Смоленской области </a:t>
            </a:r>
            <a:r>
              <a:rPr lang="ru-RU" sz="1400" b="1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lang="ru-RU" sz="1400" spc="-10" dirty="0">
                <a:latin typeface="Times New Roman"/>
                <a:cs typeface="Times New Roman"/>
              </a:rPr>
              <a:t>победитель в I категории номинации «Муниципальная экономическая политика и управление муниципальными финансами»</a:t>
            </a:r>
          </a:p>
          <a:p>
            <a:pPr marL="12700" marR="6350" algn="just">
              <a:lnSpc>
                <a:spcPct val="963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«Муниципальная экономическая политика и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управлени</a:t>
            </a:r>
            <a:r>
              <a:rPr lang="ru-RU" sz="1400" b="1" dirty="0">
                <a:latin typeface="Times New Roman"/>
                <a:cs typeface="Times New Roman"/>
              </a:rPr>
              <a:t>е муниципальными финансами</a:t>
            </a:r>
            <a:r>
              <a:rPr kumimoji="0" lang="ru-RU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»</a:t>
            </a:r>
          </a:p>
          <a:p>
            <a:pPr marL="12700" marR="12065" algn="just">
              <a:lnSpc>
                <a:spcPts val="1610"/>
              </a:lnSpc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spc="105" dirty="0">
                <a:latin typeface="Times New Roman"/>
                <a:cs typeface="Times New Roman"/>
              </a:rPr>
              <a:t>С</a:t>
            </a:r>
            <a:r>
              <a:rPr lang="ru-RU" sz="1400" dirty="0">
                <a:latin typeface="Times New Roman"/>
                <a:cs typeface="Times New Roman"/>
              </a:rPr>
              <a:t>оздание благоприятного предпринимательского климата на территории муниципального образования «город Десногорск» Смоленской области, создание высокого экономического потенциала городского округа, повышение инвестиционной привлекательности, привлечение дополнительных средств в бюджет муниципального образования.</a:t>
            </a:r>
          </a:p>
          <a:p>
            <a:pPr algn="just"/>
            <a:endParaRPr lang="ru-RU" sz="1400" u="sng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Экономика муниципального образования «город Десногорск» Смоленской области представлена такими сферами деятельности как промышленность, розничная торговля, оказание услуг. Ведущей отраслью промышленности города является «Производство и распределение электроэнергии, газа и воды».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Для информирования потенциальных инвесторов на сайте Администрации в сети «Интернет» создан раздел «Инвестиционная политика», в котором размещены Инвестиционный паспорт муниципального образования, информация об инвестиционных площадках, нормативная правовая база, формы поддержки, оказываемые на федеральном, региональном, муниципальном уровнях и другая информация.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 целях рассмотрения и сопровождения инвестиционных проектов при Администрации с 2016 года действует «проектная команда», в которую входят, помимо представителей Администрации, депутаты </a:t>
            </a:r>
            <a:r>
              <a:rPr lang="ru-RU" sz="1400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Десногорского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городского Совета и руководители ресурсоснабжающих организаций.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 территории муниципального образования «город Десногорск» Смоленской области сформирован Совет по малому и среднему предпринимательству при Администрации. 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В рамках консультационной поддержки проводятся семинары по актуальным вопросам ведения бизнеса, от центра «Мой бизнес». Администрация муниципального образования «город Десногорск» Смоленской области предоставляет помещение и необходимую материальную базу для проведения обучающих мероприятий.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Ежегодно проводится конкурс «Лучший предприниматель года муниципального образования «город Десногорск» Смоленской области» среди субъектов малого и среднего предпринимательства и физических лиц, не являющихся индивидуальными предпринимателями, применяющих специальный налоговый режим «Налог на профессиональный доход».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6D526D-889E-41C8-B177-70877F34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68294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F2BE46-2E99-4C97-8218-3510F6874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0" y="15199"/>
            <a:ext cx="7681626" cy="823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BB27EC-189A-49B1-9147-374F992E9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353" y="733425"/>
            <a:ext cx="4322439" cy="23776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70E95A-9719-4FA9-AA34-79052C164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300" y="783041"/>
            <a:ext cx="3359998" cy="23298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C12322-83A0-40B9-B940-202151BD2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2" y="3222329"/>
            <a:ext cx="6572058" cy="591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78F15C-946E-4F56-A05E-B5F469CF3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02" y="3791602"/>
            <a:ext cx="6346486" cy="762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C98514-2F27-4619-BC13-8B981655D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02" y="4592262"/>
            <a:ext cx="6224555" cy="3779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53DB93-18E2-421A-9989-E54E9F90C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602" y="5117185"/>
            <a:ext cx="6328196" cy="3779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93CA2F-7D76-44DA-9E37-363D2FFF7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0700" y="3222329"/>
            <a:ext cx="3368114" cy="19486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2DCD67-026F-430D-BAF1-3FE0E65522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9169" y="4382965"/>
            <a:ext cx="2736159" cy="211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77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427852-A580-42EA-BA38-D0E96708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6753225"/>
            <a:ext cx="3487214" cy="560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4B95C0-CCFC-4B87-B29C-F3A3B0408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0"/>
            <a:ext cx="7419475" cy="7742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434AB9-4DF3-4487-ABA6-8D86A8166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982" y="691090"/>
            <a:ext cx="2719052" cy="20423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B33CCF-E114-43F0-9857-3042777D8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0" y="681946"/>
            <a:ext cx="2749534" cy="20606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0FECB7-0338-4ACE-9CE9-AEEC4D89F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900" y="678729"/>
            <a:ext cx="2682472" cy="20484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F0772F-CC55-4C0F-B32D-1C896D101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465" y="2742573"/>
            <a:ext cx="5383235" cy="4999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1CAAEF-9B84-4B65-A0FA-B41292CF4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573" y="3248846"/>
            <a:ext cx="2720919" cy="20423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61A049-2DDB-49B3-ADC0-7D049E39F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4700" y="3208024"/>
            <a:ext cx="2748992" cy="20708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85DE25-DF9F-423A-843D-DBA2281245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1134" y="3209614"/>
            <a:ext cx="2979180" cy="19837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E5CFD9-D30D-4E01-A056-548636E918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8789" y="5285240"/>
            <a:ext cx="3603048" cy="3779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1EECB8-3FAB-48A3-8A3D-FC95A1207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4700" y="5663225"/>
            <a:ext cx="2109399" cy="15850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E79582-79FF-440F-9C15-6184CF4592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3235" y="5663225"/>
            <a:ext cx="1292464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93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6149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100" spc="-50" dirty="0">
                <a:latin typeface="Calibri"/>
                <a:cs typeface="Calibri"/>
              </a:rPr>
              <a:t>2</a:t>
            </a:r>
            <a:endParaRPr lang="ru-RU"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Угранское сельское поселени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 Угранского района</a:t>
            </a:r>
            <a:r>
              <a:rPr lang="ru-RU" sz="1400" b="1" spc="-10" dirty="0">
                <a:latin typeface="Times New Roman"/>
                <a:cs typeface="Times New Roman"/>
              </a:rPr>
              <a:t> Смоленской области </a:t>
            </a:r>
            <a:r>
              <a:rPr lang="ru-RU" sz="1400" spc="-10" dirty="0">
                <a:latin typeface="Times New Roman"/>
                <a:cs typeface="Times New Roman"/>
              </a:rPr>
              <a:t>– победитель во II категории номинации «Укрепление межнационального мира и согласия, реализация иных мероприятий в сфере национальной политики на муниципальном уровне»</a:t>
            </a:r>
          </a:p>
          <a:p>
            <a:pPr marL="12700" marR="6350" algn="just">
              <a:lnSpc>
                <a:spcPct val="963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«Укрепление межнационального мира и согласия, реализация иных мероприятий в сфере национальной политики на муниципальном уровне»</a:t>
            </a:r>
          </a:p>
          <a:p>
            <a:pPr marL="12700" marR="12065" algn="just">
              <a:lnSpc>
                <a:spcPts val="1610"/>
              </a:lnSpc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spc="105" dirty="0"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Укрепление межнациональных культурных связей, возрождение и сохранение традиций русского народа, культур и языков народов, проживающих на территории района, расширение и укрепление дружеских связей между районами Смоленской, Калужской, Московской и других областей; изучение истории малой Родины, увеличение туристической привлекательности региона; взаимодействие различных этнических обществ.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 территории сельского поселения проживает около 11 национальностей. Народы живут между собой дружно, уважают и ценят традиции друг друга. У каждого народа есть своя культура, традиции, национальная кухня, игры. А сплотила все национальности в муниципальном образовании литературно-песенный туристский фестиваль «Катюша», который способствует сохранению культурной памяти, самобытности всех национальностей, формированию яркого образа Угранского сельского поселения, раскрывая его с привлекательной стороны. Практика «Литературно-песенный туристский фестиваль «Катюша» направлен на гармонизацию межнациональных отношений, поддержку духовных основ общества, воспитание с раннего возраста уважительного отношения к культуре и традициям различных этносов. 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Фестиваль включает в себя множество интересных площадок, ориентированных на разновозрастную аудиторию -  Ярмарка ДПИ и сельских подворий «Щедра земля Угранская», концертная программа и литературная гостиная, проведение мастер-классов по изготовлению традиционной русской игрушки, полевая кухня, национальная  кухня, выставка детских работ, фотозона. Гости фестиваля могут посетить памятный знак «Катюшин берег» и Мемориальный музей </a:t>
            </a:r>
            <a:r>
              <a:rPr lang="ru-RU" sz="1400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М.В.Исаковского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. Кульминацией фестиваля является исполнение песни «Катюша» на русском, таджикском, белорусском, болгарском языках.</a:t>
            </a:r>
          </a:p>
          <a:p>
            <a:pPr algn="just"/>
            <a:endParaRPr lang="ru-RU" sz="1400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Результаты практики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 Улучшение туристической привлекательности Угранского сельского поселения.</a:t>
            </a:r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164418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171D0E-EA77-4954-B998-FD41D759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677025"/>
            <a:ext cx="3487214" cy="560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FD2D14-078F-4CC3-A6AB-5E6A179F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317" y="816336"/>
            <a:ext cx="5410557" cy="29738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594C6F-9692-4A46-B727-8EEB99422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700" y="-104775"/>
            <a:ext cx="6172557" cy="12619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23BAB9-5A0A-4E9E-986B-6B2179200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8025"/>
            <a:ext cx="3657600" cy="914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EF1C8B-99F5-4B02-B2CF-7FE509CB4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88" y="649157"/>
            <a:ext cx="2901948" cy="36640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AD11D0-38DC-44F7-A65B-2D0869F01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934" y="3380238"/>
            <a:ext cx="2840982" cy="37066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A020F0-2A34-4249-B7C3-F72B8AB64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97" y="4238625"/>
            <a:ext cx="2840982" cy="37310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E370BA-ABB0-48FA-8663-7EC38A82E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2447" y="3819930"/>
            <a:ext cx="290194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00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4D3AA1-9D88-492C-AD78-F685DF1C9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588" y="6674727"/>
            <a:ext cx="3487214" cy="560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96EB5-CE75-41E2-B844-66658EE71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7" y="2627174"/>
            <a:ext cx="2975809" cy="29719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01C57F-81FA-4F3B-BA8D-283F09386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69" y="352425"/>
            <a:ext cx="3179267" cy="45494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CACC60-207A-4527-BA09-75783B393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00" y="200025"/>
            <a:ext cx="6096357" cy="11876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3AF6B0-099A-4B93-BEEF-FA92CBC58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664" y="1266825"/>
            <a:ext cx="4035902" cy="26276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77CF89-5D39-4994-92EA-E0C39410C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168" y="3929084"/>
            <a:ext cx="4041998" cy="2694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11B597-26DC-40A0-B309-3B90A7113A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100" y="5056680"/>
            <a:ext cx="3337491" cy="222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95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71A0EA-A300-472A-8756-C5464BD02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677025"/>
            <a:ext cx="3487214" cy="560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4E5178-F11B-4270-BD6B-090912EB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43" y="0"/>
            <a:ext cx="7315557" cy="12246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2292CD-0457-46E4-A1FA-B96835A27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300" y="1114425"/>
            <a:ext cx="7056817" cy="39667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B523F-5136-4108-AB4C-40844D44A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83" y="2513651"/>
            <a:ext cx="2645893" cy="22679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2D5AC9-C63A-4D34-923D-912EDD130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78" y="276225"/>
            <a:ext cx="2456901" cy="22374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E28C4F-5885-45D3-BFCA-192CB3536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" y="4603746"/>
            <a:ext cx="4489191" cy="31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0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7D91FA-66D7-47A5-8F13-3E891F852BB5}"/>
              </a:ext>
            </a:extLst>
          </p:cNvPr>
          <p:cNvSpPr txBox="1"/>
          <p:nvPr/>
        </p:nvSpPr>
        <p:spPr>
          <a:xfrm>
            <a:off x="393159" y="184077"/>
            <a:ext cx="99821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практики: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консультационно – методическая поддержка субъектам  малого и среднего бизнеса, потенциальным инвесторам;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реализовано два инвестиционных проекта, в результате которых созданы 105 дополнительных рабочих мест;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товаров собственного производства, выполнено работ и услуг — 107,9% к уровню 2022 года.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рост оборота розничной торговли — 114,8 % к 2022 году;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рост объема оказанных платных услуг населению  - 100,8 % к 2022 году.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инвестиций в основной капитал по крупным и средним предприятиям города — 180,1% к 2022 году.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целях финансовой поддержки на территории муниципального образования «город Десногорск» Смоленской области действует некоммерческая организация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Десногорский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фонд поддержки малого предпринимательства»;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целях повышения конкурентоспособности ежегодно проводится конкурс «Лучший предприниматель года муниципального образования «город Десногорск» Смоленской области».</a:t>
            </a:r>
          </a:p>
          <a:p>
            <a:pPr algn="just"/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D0045-D91E-46C4-BA27-9FCB64F1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308" y="6448425"/>
            <a:ext cx="3487214" cy="5608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3239CF-2561-45A8-8F02-3C52371F2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31" y="2714625"/>
            <a:ext cx="3507059" cy="2590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D70376-5ED1-44C9-A9D4-AA66FEF2F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900" y="2714625"/>
            <a:ext cx="5511262" cy="634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8D67CE-463C-4B0A-A19C-0C5DD60DD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304" y="3348664"/>
            <a:ext cx="5432007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43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9C3B21-BFDA-45D3-8988-8E0A7C33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700" y="6600825"/>
            <a:ext cx="3487214" cy="560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958F3-BFF5-4F6B-9CE3-B2997187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657225"/>
            <a:ext cx="8044495" cy="3239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1FA0C-CCCB-4CBC-8840-97F7EBEB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89" y="65862"/>
            <a:ext cx="8919221" cy="5913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0F3681-43B5-4748-8600-843FCD66D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054" y="4028092"/>
            <a:ext cx="4679275" cy="32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1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5651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2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Чистиковское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сельское поселение Руднянского района Смоленской области </a:t>
            </a:r>
            <a:r>
              <a:rPr lang="ru-RU" sz="1400" b="1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lang="ru-RU" sz="1400" spc="-10" dirty="0">
                <a:latin typeface="Times New Roman"/>
                <a:cs typeface="Times New Roman"/>
              </a:rPr>
              <a:t>победитель во I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ru-RU" sz="1400" spc="-10" dirty="0">
                <a:latin typeface="Times New Roman"/>
                <a:cs typeface="Times New Roman"/>
              </a:rPr>
              <a:t> категории номинации «Муниципальная экономическая политика и управление муниципальными финансами»</a:t>
            </a:r>
          </a:p>
          <a:p>
            <a:pPr marL="12700" marR="6350" algn="just">
              <a:lnSpc>
                <a:spcPct val="963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«Муниципальная экономическая политика и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управлени</a:t>
            </a:r>
            <a:r>
              <a:rPr lang="ru-RU" sz="1400" b="1" dirty="0">
                <a:latin typeface="Times New Roman"/>
                <a:cs typeface="Times New Roman"/>
              </a:rPr>
              <a:t>е муниципальными финансами</a:t>
            </a:r>
            <a:r>
              <a:rPr kumimoji="0" lang="ru-RU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»</a:t>
            </a:r>
          </a:p>
          <a:p>
            <a:pPr marL="12700" marR="12065" algn="just">
              <a:lnSpc>
                <a:spcPts val="1610"/>
              </a:lnSpc>
            </a:pPr>
            <a:endParaRPr lang="ru-RU" sz="1400" b="1" spc="-1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kumimoji="0" lang="ru-RU" sz="1400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Наименование практики: </a:t>
            </a:r>
            <a:r>
              <a:rPr kumimoji="0" lang="ru-RU" sz="1400" b="1" i="0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«Создание условий для обеспечения качественными услугами ЖКХ и благоустройства муниципального образования </a:t>
            </a:r>
            <a:r>
              <a:rPr kumimoji="0" lang="ru-RU" sz="1400" b="1" i="0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Чистиковского</a:t>
            </a:r>
            <a:r>
              <a:rPr kumimoji="0" lang="ru-RU" sz="1400" b="1" i="0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сельского поселения Руднянского района Смоленской области»</a:t>
            </a:r>
          </a:p>
          <a:p>
            <a:pPr marL="12700" marR="12065" algn="just">
              <a:lnSpc>
                <a:spcPts val="1610"/>
              </a:lnSpc>
            </a:pPr>
            <a:endParaRPr kumimoji="0" lang="ru-RU" sz="1400" b="1" i="0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Совершенствование системы комплексного благоустройства </a:t>
            </a:r>
            <a:r>
              <a:rPr lang="ru-RU" sz="1400" dirty="0" err="1">
                <a:latin typeface="Times New Roman"/>
                <a:cs typeface="Times New Roman"/>
              </a:rPr>
              <a:t>Чистиковского</a:t>
            </a:r>
            <a:r>
              <a:rPr lang="ru-RU" sz="1400" dirty="0">
                <a:latin typeface="Times New Roman"/>
                <a:cs typeface="Times New Roman"/>
              </a:rPr>
              <a:t> сельского поселения, создание комфортных условий проживания и отдыха населения.</a:t>
            </a:r>
          </a:p>
          <a:p>
            <a:pPr algn="just"/>
            <a:endParaRPr lang="ru-RU" sz="1400" u="sng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Практика включает в себя 4 основных мероприятия: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 1. «Обеспечение условий для выполнения работ по землеустройству и землепользованию», в том числе расходы на подготовку проектов межевания земельных участков и на проведение кадастровых работ и реализация мероприятий по землеустройству и землепользованию.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 2. «Обеспечение условий для выполнения работ в области жилищного хозяйства», в том числе реализация мероприятий на капитальный ремонт многоквартирных домов.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 3. «Обеспечение условий для выполнения работ в области коммунального  хозяйства», в том числе реализация мероприятий на проведение капитального ремонта тепловых и водопроводных сетей в д. Чистик Руднянского района Смоленской области. 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4. «Обеспечение условий для выполнения работ по благоустройству территорий, в том числе реализация мероприятий по озеленению территорий, по содержанию мест захоронения, по уличному освещению и по утилизации и переработке бытовых и промышленных отходов.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09157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08C0D1-6689-4606-855F-CE36464A0815}"/>
              </a:ext>
            </a:extLst>
          </p:cNvPr>
          <p:cNvSpPr txBox="1"/>
          <p:nvPr/>
        </p:nvSpPr>
        <p:spPr>
          <a:xfrm>
            <a:off x="355600" y="200025"/>
            <a:ext cx="99822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практики: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надежности работы объектов коммунальной инфраструктуры (проведение капитального ремонта тепловых и водопроводных сетей в д. Чистик, техническое перевооружение газовой котельной в д. Чистик);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площади благоустроенных зелёных насаждений в поселении;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приведение территории мест захоронения в соответствие с требованиями санитарно-эпидемиологических и экологических норм;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уменьшение количества стихийных свалок;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протяженности освещенных улиц населенных пунктов;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реконструкция сетей наружного уличного освещения в целях экономии бюджета;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энергосберегающих светильников;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улучшение качества коммунальных услуг.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9A009-F01E-4340-8B25-AE4A42FA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677025"/>
            <a:ext cx="3487214" cy="560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57632C-FBC0-41AC-B41C-888064456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2733675"/>
            <a:ext cx="6172200" cy="46291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D1EE2A-9797-4197-BB3B-1423B7A03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00" y="2733675"/>
            <a:ext cx="4108525" cy="266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9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479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2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</a:t>
            </a:r>
            <a:r>
              <a:rPr lang="ru-RU" sz="1400" b="1" spc="-10" dirty="0">
                <a:latin typeface="Times New Roman"/>
                <a:cs typeface="Times New Roman"/>
              </a:rPr>
              <a:t>«город Десногорск» Смоленской области </a:t>
            </a:r>
            <a:r>
              <a:rPr lang="ru-RU" sz="1400" spc="-10" dirty="0">
                <a:latin typeface="Times New Roman"/>
                <a:cs typeface="Times New Roman"/>
              </a:rPr>
              <a:t>– победитель в I категории номинации «Градостроительная политика, обеспечение благоприятной среды жизнедеятельности населения и развитие жилищно-коммунального хозяйства»</a:t>
            </a:r>
          </a:p>
          <a:p>
            <a:pPr marL="12700" marR="6350" algn="just">
              <a:lnSpc>
                <a:spcPct val="963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«Градостроительная политика, обеспечение благоприятной среды жизнедеятельности населения и развитие жилищно-коммунального хозяйства»</a:t>
            </a: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endParaRPr lang="ru-RU" sz="1400" b="1" spc="-1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kumimoji="0" lang="ru-RU" sz="1400" i="0" u="sng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Наименование практики: </a:t>
            </a:r>
            <a:r>
              <a:rPr kumimoji="0" lang="ru-RU" sz="1400" b="1" i="0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«Формирование комфортной городской среды»</a:t>
            </a:r>
          </a:p>
          <a:p>
            <a:pPr marL="12700" marR="12065" algn="just">
              <a:lnSpc>
                <a:spcPts val="1610"/>
              </a:lnSpc>
            </a:pPr>
            <a:endParaRPr kumimoji="0" lang="ru-RU" sz="1400" b="1" i="0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Улучшение жизни горожан, включая людей с ограниченными возможностями.</a:t>
            </a:r>
          </a:p>
          <a:p>
            <a:pPr algn="just"/>
            <a:endParaRPr lang="ru-RU" sz="1400" u="sng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Создание комфортной городской среды с удобной инфраструктурой, озеленение территории, благоустройство пешеходных зон, создание условий для активного образа жизни, развитие туризма и привлечение инвестиций.</a:t>
            </a:r>
          </a:p>
          <a:p>
            <a:pPr algn="just"/>
            <a:endParaRPr lang="ru-RU" sz="1400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Результаты практики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Стимулирование обращений и инициатив жителей для улучшения городской среды;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Повышение уровня благоустроенности города;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Развитие городской территории;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Создание комфортных общественных пространств.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73774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4C7CB0-509B-4C9B-9DC7-8A9D5460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66770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64812-7BC5-4C36-83CC-53F90BAB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96" y="1519613"/>
            <a:ext cx="8590008" cy="45236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0AB3C6-D550-4AA7-8B80-992D59F66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96" y="1672013"/>
            <a:ext cx="8590008" cy="4523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508B01-1A23-456A-A00B-017ABC478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38" y="122075"/>
            <a:ext cx="4931902" cy="2974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598ABA-6168-4D4B-9751-8C33F4EF9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64" y="3279038"/>
            <a:ext cx="6927965" cy="38849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C38D12-7D52-4614-BBDC-35CA42FDD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140" y="122075"/>
            <a:ext cx="5286744" cy="29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45405C-410B-4672-9F03-A1FEAF7FB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6677025"/>
            <a:ext cx="3487214" cy="560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EEA717-218D-42DA-8956-C0DD9766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00025"/>
            <a:ext cx="6195287" cy="34623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BFDFB0-D5EA-4C1A-9C57-6CF9D8170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04" y="3781424"/>
            <a:ext cx="5200596" cy="2895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E2A155-DC7A-4E02-94BC-42E84228B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146" y="3781425"/>
            <a:ext cx="5161365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43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</TotalTime>
  <Words>2786</Words>
  <Application>Microsoft Office PowerPoint</Application>
  <PresentationFormat>Произвольный</PresentationFormat>
  <Paragraphs>190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Calibri</vt:lpstr>
      <vt:lpstr>Corbel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Nikolaevna Sabisheva</dc:creator>
  <cp:lastModifiedBy>Казакова Наталья Михайловна</cp:lastModifiedBy>
  <cp:revision>69</cp:revision>
  <dcterms:created xsi:type="dcterms:W3CDTF">2026-02-03T11:43:09Z</dcterms:created>
  <dcterms:modified xsi:type="dcterms:W3CDTF">2026-05-08T08:42:06Z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2024-07-30T00:00:00Z</vt:filetime>
  </property>
  <property fmtid="{D5CDD505-2E9C-101B-9397-08002B2CF9AE}" pid="3" name="Creator">
    <vt:lpwstr>Microsoft® Word LTSC</vt:lpwstr>
  </property>
  <property fmtid="{D5CDD505-2E9C-101B-9397-08002B2CF9AE}" pid="4" name="LastSaved">
    <vt:filetime>2026-02-03T00:00:00Z</vt:filetime>
  </property>
  <property fmtid="{D5CDD505-2E9C-101B-9397-08002B2CF9AE}" pid="5" name="Producer">
    <vt:lpwstr>3-Heights(TM) PDF Security Shell 4.8.25.2 (http://www.pdf-tools.com)</vt:lpwstr>
  </property>
</Properties>
</file>