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87" r:id="rId7"/>
    <p:sldId id="263" r:id="rId8"/>
    <p:sldId id="264" r:id="rId9"/>
    <p:sldId id="265" r:id="rId10"/>
    <p:sldId id="266" r:id="rId11"/>
    <p:sldId id="289" r:id="rId12"/>
    <p:sldId id="290" r:id="rId13"/>
    <p:sldId id="292" r:id="rId14"/>
    <p:sldId id="294" r:id="rId15"/>
    <p:sldId id="295" r:id="rId16"/>
    <p:sldId id="296" r:id="rId17"/>
    <p:sldId id="299" r:id="rId18"/>
    <p:sldId id="297" r:id="rId19"/>
    <p:sldId id="298" r:id="rId20"/>
    <p:sldId id="305" r:id="rId21"/>
    <p:sldId id="300" r:id="rId22"/>
    <p:sldId id="301" r:id="rId23"/>
    <p:sldId id="302" r:id="rId24"/>
    <p:sldId id="303" r:id="rId25"/>
    <p:sldId id="306" r:id="rId26"/>
    <p:sldId id="304" r:id="rId27"/>
    <p:sldId id="313" r:id="rId28"/>
    <p:sldId id="314" r:id="rId29"/>
    <p:sldId id="312" r:id="rId30"/>
    <p:sldId id="311" r:id="rId31"/>
    <p:sldId id="307" r:id="rId32"/>
  </p:sldIdLst>
  <p:sldSz cx="10693400" cy="7562850"/>
  <p:notesSz cx="10693400" cy="756285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98" d="100"/>
          <a:sy n="98" d="100"/>
        </p:scale>
        <p:origin x="1500" y="90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802005" y="2344483"/>
            <a:ext cx="9089390" cy="15881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950" b="0" i="0">
                <a:solidFill>
                  <a:srgbClr val="562213"/>
                </a:solidFill>
                <a:latin typeface="Corbel"/>
                <a:cs typeface="Corbe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604010" y="4235196"/>
            <a:ext cx="7485380" cy="189071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pPr marL="12700" marR="5080">
              <a:lnSpc>
                <a:spcPts val="1150"/>
              </a:lnSpc>
              <a:spcBef>
                <a:spcPts val="75"/>
              </a:spcBef>
            </a:pPr>
            <a:r>
              <a:rPr spc="-10" dirty="0"/>
              <a:t>Министерство </a:t>
            </a:r>
            <a:r>
              <a:rPr dirty="0"/>
              <a:t>Смоленской области</a:t>
            </a:r>
            <a:r>
              <a:rPr spc="-25" dirty="0"/>
              <a:t> </a:t>
            </a:r>
            <a:r>
              <a:rPr dirty="0"/>
              <a:t>по</a:t>
            </a:r>
            <a:r>
              <a:rPr spc="-15" dirty="0"/>
              <a:t> </a:t>
            </a:r>
            <a:r>
              <a:rPr spc="-10" dirty="0"/>
              <a:t>внутренней</a:t>
            </a:r>
            <a:r>
              <a:rPr dirty="0"/>
              <a:t> </a:t>
            </a:r>
            <a:r>
              <a:rPr spc="-10" dirty="0"/>
              <a:t>политике, </a:t>
            </a:r>
            <a:r>
              <a:rPr dirty="0"/>
              <a:t>отдел</a:t>
            </a:r>
            <a:r>
              <a:rPr spc="-10" dirty="0"/>
              <a:t> муниципальной</a:t>
            </a:r>
            <a:r>
              <a:rPr dirty="0"/>
              <a:t> службы,</a:t>
            </a:r>
            <a:r>
              <a:rPr spc="5" dirty="0"/>
              <a:t> </a:t>
            </a:r>
            <a:r>
              <a:rPr spc="-10" dirty="0"/>
              <a:t>мониторинга</a:t>
            </a:r>
            <a:r>
              <a:rPr spc="-5" dirty="0"/>
              <a:t> </a:t>
            </a:r>
            <a:r>
              <a:rPr dirty="0"/>
              <a:t>и</a:t>
            </a:r>
            <a:r>
              <a:rPr spc="5" dirty="0"/>
              <a:t> </a:t>
            </a:r>
            <a:r>
              <a:rPr spc="-10" dirty="0"/>
              <a:t>содействия</a:t>
            </a:r>
          </a:p>
          <a:p>
            <a:pPr marL="12700">
              <a:lnSpc>
                <a:spcPts val="1125"/>
              </a:lnSpc>
            </a:pPr>
            <a:r>
              <a:rPr dirty="0"/>
              <a:t>развитию</a:t>
            </a:r>
            <a:r>
              <a:rPr spc="-25" dirty="0"/>
              <a:t> </a:t>
            </a:r>
            <a:r>
              <a:rPr spc="-10" dirty="0"/>
              <a:t>местного</a:t>
            </a:r>
            <a:r>
              <a:rPr spc="-15" dirty="0"/>
              <a:t> </a:t>
            </a:r>
            <a:r>
              <a:rPr spc="-10" dirty="0"/>
              <a:t>самоуправления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5/4/2026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950" b="0" i="0">
                <a:solidFill>
                  <a:srgbClr val="562213"/>
                </a:solidFill>
                <a:latin typeface="Corbel"/>
                <a:cs typeface="Corbe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pPr marL="12700" marR="5080">
              <a:lnSpc>
                <a:spcPts val="1150"/>
              </a:lnSpc>
              <a:spcBef>
                <a:spcPts val="75"/>
              </a:spcBef>
            </a:pPr>
            <a:r>
              <a:rPr spc="-10" dirty="0"/>
              <a:t>Министерство </a:t>
            </a:r>
            <a:r>
              <a:rPr dirty="0"/>
              <a:t>Смоленской области</a:t>
            </a:r>
            <a:r>
              <a:rPr spc="-25" dirty="0"/>
              <a:t> </a:t>
            </a:r>
            <a:r>
              <a:rPr dirty="0"/>
              <a:t>по</a:t>
            </a:r>
            <a:r>
              <a:rPr spc="-15" dirty="0"/>
              <a:t> </a:t>
            </a:r>
            <a:r>
              <a:rPr spc="-10" dirty="0"/>
              <a:t>внутренней</a:t>
            </a:r>
            <a:r>
              <a:rPr dirty="0"/>
              <a:t> </a:t>
            </a:r>
            <a:r>
              <a:rPr spc="-10" dirty="0"/>
              <a:t>политике, </a:t>
            </a:r>
            <a:r>
              <a:rPr dirty="0"/>
              <a:t>отдел</a:t>
            </a:r>
            <a:r>
              <a:rPr spc="-10" dirty="0"/>
              <a:t> муниципальной</a:t>
            </a:r>
            <a:r>
              <a:rPr dirty="0"/>
              <a:t> службы,</a:t>
            </a:r>
            <a:r>
              <a:rPr spc="5" dirty="0"/>
              <a:t> </a:t>
            </a:r>
            <a:r>
              <a:rPr spc="-10" dirty="0"/>
              <a:t>мониторинга</a:t>
            </a:r>
            <a:r>
              <a:rPr spc="-5" dirty="0"/>
              <a:t> </a:t>
            </a:r>
            <a:r>
              <a:rPr dirty="0"/>
              <a:t>и</a:t>
            </a:r>
            <a:r>
              <a:rPr spc="5" dirty="0"/>
              <a:t> </a:t>
            </a:r>
            <a:r>
              <a:rPr spc="-10" dirty="0"/>
              <a:t>содействия</a:t>
            </a:r>
          </a:p>
          <a:p>
            <a:pPr marL="12700">
              <a:lnSpc>
                <a:spcPts val="1125"/>
              </a:lnSpc>
            </a:pPr>
            <a:r>
              <a:rPr dirty="0"/>
              <a:t>развитию</a:t>
            </a:r>
            <a:r>
              <a:rPr spc="-25" dirty="0"/>
              <a:t> </a:t>
            </a:r>
            <a:r>
              <a:rPr spc="-10" dirty="0"/>
              <a:t>местного</a:t>
            </a:r>
            <a:r>
              <a:rPr spc="-15" dirty="0"/>
              <a:t> </a:t>
            </a:r>
            <a:r>
              <a:rPr spc="-10" dirty="0"/>
              <a:t>самоуправления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5/4/2026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950" b="0" i="0">
                <a:solidFill>
                  <a:srgbClr val="562213"/>
                </a:solidFill>
                <a:latin typeface="Corbel"/>
                <a:cs typeface="Corbe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534670" y="1739455"/>
            <a:ext cx="4651629" cy="499148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5507101" y="1739455"/>
            <a:ext cx="4651629" cy="499148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pPr marL="12700" marR="5080">
              <a:lnSpc>
                <a:spcPts val="1150"/>
              </a:lnSpc>
              <a:spcBef>
                <a:spcPts val="75"/>
              </a:spcBef>
            </a:pPr>
            <a:r>
              <a:rPr spc="-10" dirty="0"/>
              <a:t>Министерство </a:t>
            </a:r>
            <a:r>
              <a:rPr dirty="0"/>
              <a:t>Смоленской области</a:t>
            </a:r>
            <a:r>
              <a:rPr spc="-25" dirty="0"/>
              <a:t> </a:t>
            </a:r>
            <a:r>
              <a:rPr dirty="0"/>
              <a:t>по</a:t>
            </a:r>
            <a:r>
              <a:rPr spc="-15" dirty="0"/>
              <a:t> </a:t>
            </a:r>
            <a:r>
              <a:rPr spc="-10" dirty="0"/>
              <a:t>внутренней</a:t>
            </a:r>
            <a:r>
              <a:rPr dirty="0"/>
              <a:t> </a:t>
            </a:r>
            <a:r>
              <a:rPr spc="-10" dirty="0"/>
              <a:t>политике, </a:t>
            </a:r>
            <a:r>
              <a:rPr dirty="0"/>
              <a:t>отдел</a:t>
            </a:r>
            <a:r>
              <a:rPr spc="-10" dirty="0"/>
              <a:t> муниципальной</a:t>
            </a:r>
            <a:r>
              <a:rPr dirty="0"/>
              <a:t> службы,</a:t>
            </a:r>
            <a:r>
              <a:rPr spc="5" dirty="0"/>
              <a:t> </a:t>
            </a:r>
            <a:r>
              <a:rPr spc="-10" dirty="0"/>
              <a:t>мониторинга</a:t>
            </a:r>
            <a:r>
              <a:rPr spc="-5" dirty="0"/>
              <a:t> </a:t>
            </a:r>
            <a:r>
              <a:rPr dirty="0"/>
              <a:t>и</a:t>
            </a:r>
            <a:r>
              <a:rPr spc="5" dirty="0"/>
              <a:t> </a:t>
            </a:r>
            <a:r>
              <a:rPr spc="-10" dirty="0"/>
              <a:t>содействия</a:t>
            </a:r>
          </a:p>
          <a:p>
            <a:pPr marL="12700">
              <a:lnSpc>
                <a:spcPts val="1125"/>
              </a:lnSpc>
            </a:pPr>
            <a:r>
              <a:rPr dirty="0"/>
              <a:t>развитию</a:t>
            </a:r>
            <a:r>
              <a:rPr spc="-25" dirty="0"/>
              <a:t> </a:t>
            </a:r>
            <a:r>
              <a:rPr spc="-10" dirty="0"/>
              <a:t>местного</a:t>
            </a:r>
            <a:r>
              <a:rPr spc="-15" dirty="0"/>
              <a:t> </a:t>
            </a:r>
            <a:r>
              <a:rPr spc="-10" dirty="0"/>
              <a:t>самоуправления</a:t>
            </a: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5/4/2026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950" b="0" i="0">
                <a:solidFill>
                  <a:srgbClr val="562213"/>
                </a:solidFill>
                <a:latin typeface="Corbel"/>
                <a:cs typeface="Corbe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pPr marL="12700" marR="5080">
              <a:lnSpc>
                <a:spcPts val="1150"/>
              </a:lnSpc>
              <a:spcBef>
                <a:spcPts val="75"/>
              </a:spcBef>
            </a:pPr>
            <a:r>
              <a:rPr spc="-10" dirty="0"/>
              <a:t>Министерство </a:t>
            </a:r>
            <a:r>
              <a:rPr dirty="0"/>
              <a:t>Смоленской области</a:t>
            </a:r>
            <a:r>
              <a:rPr spc="-25" dirty="0"/>
              <a:t> </a:t>
            </a:r>
            <a:r>
              <a:rPr dirty="0"/>
              <a:t>по</a:t>
            </a:r>
            <a:r>
              <a:rPr spc="-15" dirty="0"/>
              <a:t> </a:t>
            </a:r>
            <a:r>
              <a:rPr spc="-10" dirty="0"/>
              <a:t>внутренней</a:t>
            </a:r>
            <a:r>
              <a:rPr dirty="0"/>
              <a:t> </a:t>
            </a:r>
            <a:r>
              <a:rPr spc="-10" dirty="0"/>
              <a:t>политике, </a:t>
            </a:r>
            <a:r>
              <a:rPr dirty="0"/>
              <a:t>отдел</a:t>
            </a:r>
            <a:r>
              <a:rPr spc="-10" dirty="0"/>
              <a:t> муниципальной</a:t>
            </a:r>
            <a:r>
              <a:rPr dirty="0"/>
              <a:t> службы,</a:t>
            </a:r>
            <a:r>
              <a:rPr spc="5" dirty="0"/>
              <a:t> </a:t>
            </a:r>
            <a:r>
              <a:rPr spc="-10" dirty="0"/>
              <a:t>мониторинга</a:t>
            </a:r>
            <a:r>
              <a:rPr spc="-5" dirty="0"/>
              <a:t> </a:t>
            </a:r>
            <a:r>
              <a:rPr dirty="0"/>
              <a:t>и</a:t>
            </a:r>
            <a:r>
              <a:rPr spc="5" dirty="0"/>
              <a:t> </a:t>
            </a:r>
            <a:r>
              <a:rPr spc="-10" dirty="0"/>
              <a:t>содействия</a:t>
            </a:r>
          </a:p>
          <a:p>
            <a:pPr marL="12700">
              <a:lnSpc>
                <a:spcPts val="1125"/>
              </a:lnSpc>
            </a:pPr>
            <a:r>
              <a:rPr dirty="0"/>
              <a:t>развитию</a:t>
            </a:r>
            <a:r>
              <a:rPr spc="-25" dirty="0"/>
              <a:t> </a:t>
            </a:r>
            <a:r>
              <a:rPr spc="-10" dirty="0"/>
              <a:t>местного</a:t>
            </a:r>
            <a:r>
              <a:rPr spc="-15" dirty="0"/>
              <a:t> </a:t>
            </a:r>
            <a:r>
              <a:rPr spc="-10" dirty="0"/>
              <a:t>самоуправления</a:t>
            </a: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5/4/2026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pPr marL="12700" marR="5080">
              <a:lnSpc>
                <a:spcPts val="1150"/>
              </a:lnSpc>
              <a:spcBef>
                <a:spcPts val="75"/>
              </a:spcBef>
            </a:pPr>
            <a:r>
              <a:rPr spc="-10" dirty="0"/>
              <a:t>Министерство </a:t>
            </a:r>
            <a:r>
              <a:rPr dirty="0"/>
              <a:t>Смоленской области</a:t>
            </a:r>
            <a:r>
              <a:rPr spc="-25" dirty="0"/>
              <a:t> </a:t>
            </a:r>
            <a:r>
              <a:rPr dirty="0"/>
              <a:t>по</a:t>
            </a:r>
            <a:r>
              <a:rPr spc="-15" dirty="0"/>
              <a:t> </a:t>
            </a:r>
            <a:r>
              <a:rPr spc="-10" dirty="0"/>
              <a:t>внутренней</a:t>
            </a:r>
            <a:r>
              <a:rPr dirty="0"/>
              <a:t> </a:t>
            </a:r>
            <a:r>
              <a:rPr spc="-10" dirty="0"/>
              <a:t>политике, </a:t>
            </a:r>
            <a:r>
              <a:rPr dirty="0"/>
              <a:t>отдел</a:t>
            </a:r>
            <a:r>
              <a:rPr spc="-10" dirty="0"/>
              <a:t> муниципальной</a:t>
            </a:r>
            <a:r>
              <a:rPr dirty="0"/>
              <a:t> службы,</a:t>
            </a:r>
            <a:r>
              <a:rPr spc="5" dirty="0"/>
              <a:t> </a:t>
            </a:r>
            <a:r>
              <a:rPr spc="-10" dirty="0"/>
              <a:t>мониторинга</a:t>
            </a:r>
            <a:r>
              <a:rPr spc="-5" dirty="0"/>
              <a:t> </a:t>
            </a:r>
            <a:r>
              <a:rPr dirty="0"/>
              <a:t>и</a:t>
            </a:r>
            <a:r>
              <a:rPr spc="5" dirty="0"/>
              <a:t> </a:t>
            </a:r>
            <a:r>
              <a:rPr spc="-10" dirty="0"/>
              <a:t>содействия</a:t>
            </a:r>
          </a:p>
          <a:p>
            <a:pPr marL="12700">
              <a:lnSpc>
                <a:spcPts val="1125"/>
              </a:lnSpc>
            </a:pPr>
            <a:r>
              <a:rPr dirty="0"/>
              <a:t>развитию</a:t>
            </a:r>
            <a:r>
              <a:rPr spc="-25" dirty="0"/>
              <a:t> </a:t>
            </a:r>
            <a:r>
              <a:rPr spc="-10" dirty="0"/>
              <a:t>местного</a:t>
            </a:r>
            <a:r>
              <a:rPr spc="-15" dirty="0"/>
              <a:t> </a:t>
            </a:r>
            <a:r>
              <a:rPr spc="-10" dirty="0"/>
              <a:t>самоуправления</a:t>
            </a: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5/4/2026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>
            <a:extLst>
              <a:ext uri="{FF2B5EF4-FFF2-40B4-BE49-F238E27FC236}">
                <a16:creationId xmlns:a16="http://schemas.microsoft.com/office/drawing/2014/main" id="{B81B1768-A33A-4F44-9460-524DD112A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04B74C-B4C8-4C4F-B946-F931B8B6B884}" type="datetimeFigureOut">
              <a:rPr lang="en-US"/>
              <a:pPr>
                <a:defRPr/>
              </a:pPr>
              <a:t>5/4/2026</a:t>
            </a:fld>
            <a:endParaRPr lang="en-US" dirty="0"/>
          </a:p>
        </p:txBody>
      </p:sp>
      <p:sp>
        <p:nvSpPr>
          <p:cNvPr id="3" name="Нижний колонтитул 4">
            <a:extLst>
              <a:ext uri="{FF2B5EF4-FFF2-40B4-BE49-F238E27FC236}">
                <a16:creationId xmlns:a16="http://schemas.microsoft.com/office/drawing/2014/main" id="{4306850D-719B-7229-9E2B-FB9A506F4F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Номер слайда 5">
            <a:extLst>
              <a:ext uri="{FF2B5EF4-FFF2-40B4-BE49-F238E27FC236}">
                <a16:creationId xmlns:a16="http://schemas.microsoft.com/office/drawing/2014/main" id="{C485FDF5-D41E-257A-020A-E2F5A8D423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0E9EB08-1209-4E2A-ACDA-7349C4CE5FFE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52487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44450" y="0"/>
            <a:ext cx="3486911" cy="7559040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955458" y="842135"/>
            <a:ext cx="2430145" cy="3238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950" b="0" i="0">
                <a:solidFill>
                  <a:srgbClr val="562213"/>
                </a:solidFill>
                <a:latin typeface="Corbel"/>
                <a:cs typeface="Corbe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534670" y="1739455"/>
            <a:ext cx="9624060" cy="499148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648957" y="6667215"/>
            <a:ext cx="3355340" cy="4603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000" b="0" i="0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pPr marL="12700" marR="5080">
              <a:lnSpc>
                <a:spcPts val="1150"/>
              </a:lnSpc>
              <a:spcBef>
                <a:spcPts val="75"/>
              </a:spcBef>
            </a:pPr>
            <a:r>
              <a:rPr spc="-10" dirty="0"/>
              <a:t>Министерство </a:t>
            </a:r>
            <a:r>
              <a:rPr dirty="0"/>
              <a:t>Смоленской области</a:t>
            </a:r>
            <a:r>
              <a:rPr spc="-25" dirty="0"/>
              <a:t> </a:t>
            </a:r>
            <a:r>
              <a:rPr dirty="0"/>
              <a:t>по</a:t>
            </a:r>
            <a:r>
              <a:rPr spc="-15" dirty="0"/>
              <a:t> </a:t>
            </a:r>
            <a:r>
              <a:rPr spc="-10" dirty="0"/>
              <a:t>внутренней</a:t>
            </a:r>
            <a:r>
              <a:rPr dirty="0"/>
              <a:t> </a:t>
            </a:r>
            <a:r>
              <a:rPr spc="-10" dirty="0"/>
              <a:t>политике, </a:t>
            </a:r>
            <a:r>
              <a:rPr dirty="0"/>
              <a:t>отдел</a:t>
            </a:r>
            <a:r>
              <a:rPr spc="-10" dirty="0"/>
              <a:t> муниципальной</a:t>
            </a:r>
            <a:r>
              <a:rPr dirty="0"/>
              <a:t> службы,</a:t>
            </a:r>
            <a:r>
              <a:rPr spc="5" dirty="0"/>
              <a:t> </a:t>
            </a:r>
            <a:r>
              <a:rPr spc="-10" dirty="0"/>
              <a:t>мониторинга</a:t>
            </a:r>
            <a:r>
              <a:rPr spc="-5" dirty="0"/>
              <a:t> </a:t>
            </a:r>
            <a:r>
              <a:rPr dirty="0"/>
              <a:t>и</a:t>
            </a:r>
            <a:r>
              <a:rPr spc="5" dirty="0"/>
              <a:t> </a:t>
            </a:r>
            <a:r>
              <a:rPr spc="-10" dirty="0"/>
              <a:t>содействия</a:t>
            </a:r>
          </a:p>
          <a:p>
            <a:pPr marL="12700">
              <a:lnSpc>
                <a:spcPts val="1125"/>
              </a:lnSpc>
            </a:pPr>
            <a:r>
              <a:rPr dirty="0"/>
              <a:t>развитию</a:t>
            </a:r>
            <a:r>
              <a:rPr spc="-25" dirty="0"/>
              <a:t> </a:t>
            </a:r>
            <a:r>
              <a:rPr spc="-10" dirty="0"/>
              <a:t>местного</a:t>
            </a:r>
            <a:r>
              <a:rPr spc="-15" dirty="0"/>
              <a:t> </a:t>
            </a:r>
            <a:r>
              <a:rPr spc="-10" dirty="0"/>
              <a:t>самоуправления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534670" y="7033450"/>
            <a:ext cx="2459482" cy="3781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5/4/2026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7699248" y="7033450"/>
            <a:ext cx="2459482" cy="3781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78" r:id="rId6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4.jpg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0.jpeg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2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.e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slideLayout" Target="../slideLayouts/slideLayout5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14.emf"/><Relationship Id="rId4" Type="http://schemas.openxmlformats.org/officeDocument/2006/relationships/image" Target="../media/image13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4450" y="0"/>
            <a:ext cx="10603230" cy="7559040"/>
            <a:chOff x="44450" y="0"/>
            <a:chExt cx="10603230" cy="755904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2235" y="0"/>
              <a:ext cx="3977579" cy="755904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4450" y="0"/>
              <a:ext cx="10603230" cy="7559040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3286125" y="2021205"/>
            <a:ext cx="4122420" cy="7048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1150" b="1" i="1" dirty="0">
                <a:latin typeface="Times New Roman"/>
                <a:cs typeface="Times New Roman"/>
              </a:rPr>
              <a:t>Министерство</a:t>
            </a:r>
            <a:r>
              <a:rPr sz="1150" b="1" i="1" spc="-30" dirty="0">
                <a:latin typeface="Times New Roman"/>
                <a:cs typeface="Times New Roman"/>
              </a:rPr>
              <a:t> </a:t>
            </a:r>
            <a:r>
              <a:rPr sz="1150" b="1" i="1" dirty="0">
                <a:latin typeface="Times New Roman"/>
                <a:cs typeface="Times New Roman"/>
              </a:rPr>
              <a:t>Смоленской</a:t>
            </a:r>
            <a:r>
              <a:rPr sz="1150" b="1" i="1" spc="-30" dirty="0">
                <a:latin typeface="Times New Roman"/>
                <a:cs typeface="Times New Roman"/>
              </a:rPr>
              <a:t> </a:t>
            </a:r>
            <a:r>
              <a:rPr sz="1150" b="1" i="1" dirty="0">
                <a:latin typeface="Times New Roman"/>
                <a:cs typeface="Times New Roman"/>
              </a:rPr>
              <a:t>области</a:t>
            </a:r>
            <a:r>
              <a:rPr sz="1150" b="1" i="1" spc="-30" dirty="0">
                <a:latin typeface="Times New Roman"/>
                <a:cs typeface="Times New Roman"/>
              </a:rPr>
              <a:t> </a:t>
            </a:r>
            <a:r>
              <a:rPr sz="1150" b="1" i="1" dirty="0">
                <a:latin typeface="Times New Roman"/>
                <a:cs typeface="Times New Roman"/>
              </a:rPr>
              <a:t>по</a:t>
            </a:r>
            <a:r>
              <a:rPr sz="1150" b="1" i="1" spc="-35" dirty="0">
                <a:latin typeface="Times New Roman"/>
                <a:cs typeface="Times New Roman"/>
              </a:rPr>
              <a:t> </a:t>
            </a:r>
            <a:r>
              <a:rPr sz="1150" b="1" i="1" spc="-10" dirty="0">
                <a:latin typeface="Times New Roman"/>
                <a:cs typeface="Times New Roman"/>
              </a:rPr>
              <a:t>внутренней</a:t>
            </a:r>
            <a:r>
              <a:rPr sz="1150" b="1" i="1" spc="-30" dirty="0">
                <a:latin typeface="Times New Roman"/>
                <a:cs typeface="Times New Roman"/>
              </a:rPr>
              <a:t> </a:t>
            </a:r>
            <a:r>
              <a:rPr sz="1150" b="1" i="1" spc="-10" dirty="0">
                <a:latin typeface="Times New Roman"/>
                <a:cs typeface="Times New Roman"/>
              </a:rPr>
              <a:t>политике</a:t>
            </a:r>
            <a:endParaRPr sz="115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260"/>
              </a:spcBef>
            </a:pPr>
            <a:endParaRPr sz="115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</a:pPr>
            <a:r>
              <a:rPr sz="1150" b="1" spc="-10" dirty="0">
                <a:latin typeface="Times New Roman"/>
                <a:cs typeface="Times New Roman"/>
              </a:rPr>
              <a:t>ЛУЧШИЕ</a:t>
            </a:r>
            <a:r>
              <a:rPr sz="1150" b="1" spc="-5" dirty="0">
                <a:latin typeface="Times New Roman"/>
                <a:cs typeface="Times New Roman"/>
              </a:rPr>
              <a:t> </a:t>
            </a:r>
            <a:r>
              <a:rPr sz="1150" b="1" spc="-10" dirty="0">
                <a:latin typeface="Times New Roman"/>
                <a:cs typeface="Times New Roman"/>
              </a:rPr>
              <a:t>МУНИЦИПАЛЬНЫЕ</a:t>
            </a:r>
            <a:r>
              <a:rPr sz="1150" b="1" spc="-5" dirty="0">
                <a:latin typeface="Times New Roman"/>
                <a:cs typeface="Times New Roman"/>
              </a:rPr>
              <a:t> </a:t>
            </a:r>
            <a:r>
              <a:rPr sz="1150" b="1" spc="-10" dirty="0">
                <a:latin typeface="Times New Roman"/>
                <a:cs typeface="Times New Roman"/>
              </a:rPr>
              <a:t>ПРАКТИКИ</a:t>
            </a:r>
            <a:endParaRPr sz="115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630551" y="3195320"/>
            <a:ext cx="5429250" cy="71558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1360"/>
              </a:lnSpc>
              <a:spcBef>
                <a:spcPts val="100"/>
              </a:spcBef>
            </a:pPr>
            <a:r>
              <a:rPr sz="1150" b="1" spc="-10" dirty="0">
                <a:latin typeface="Times New Roman"/>
                <a:cs typeface="Times New Roman"/>
              </a:rPr>
              <a:t>ПОБЕДИТЕЛИ</a:t>
            </a:r>
            <a:r>
              <a:rPr sz="1150" b="1" spc="10" dirty="0">
                <a:latin typeface="Times New Roman"/>
                <a:cs typeface="Times New Roman"/>
              </a:rPr>
              <a:t> </a:t>
            </a:r>
            <a:r>
              <a:rPr sz="1150" b="1" spc="-10" dirty="0">
                <a:latin typeface="Times New Roman"/>
                <a:cs typeface="Times New Roman"/>
              </a:rPr>
              <a:t>РЕГИОНАЛЬНОГО</a:t>
            </a:r>
            <a:r>
              <a:rPr sz="1150" b="1" spc="15" dirty="0">
                <a:latin typeface="Times New Roman"/>
                <a:cs typeface="Times New Roman"/>
              </a:rPr>
              <a:t> </a:t>
            </a:r>
            <a:r>
              <a:rPr sz="1150" b="1" dirty="0">
                <a:latin typeface="Times New Roman"/>
                <a:cs typeface="Times New Roman"/>
              </a:rPr>
              <a:t>ЭТАПА </a:t>
            </a:r>
            <a:r>
              <a:rPr sz="1150" b="1" spc="-10" dirty="0">
                <a:latin typeface="Times New Roman"/>
                <a:cs typeface="Times New Roman"/>
              </a:rPr>
              <a:t>ВСЕРОССИЙСКОГО</a:t>
            </a:r>
            <a:r>
              <a:rPr sz="1150" b="1" spc="15" dirty="0">
                <a:latin typeface="Times New Roman"/>
                <a:cs typeface="Times New Roman"/>
              </a:rPr>
              <a:t> </a:t>
            </a:r>
            <a:r>
              <a:rPr sz="1150" b="1" spc="-10" dirty="0">
                <a:latin typeface="Times New Roman"/>
                <a:cs typeface="Times New Roman"/>
              </a:rPr>
              <a:t>КОНКУРСА</a:t>
            </a:r>
            <a:endParaRPr sz="1150" dirty="0">
              <a:latin typeface="Times New Roman"/>
              <a:cs typeface="Times New Roman"/>
            </a:endParaRPr>
          </a:p>
          <a:p>
            <a:pPr algn="ctr">
              <a:lnSpc>
                <a:spcPts val="1360"/>
              </a:lnSpc>
            </a:pPr>
            <a:r>
              <a:rPr sz="1150" b="1" dirty="0">
                <a:latin typeface="Times New Roman"/>
                <a:cs typeface="Times New Roman"/>
              </a:rPr>
              <a:t>«ЛУЧШАЯ</a:t>
            </a:r>
            <a:r>
              <a:rPr sz="1150" b="1" spc="-45" dirty="0">
                <a:latin typeface="Times New Roman"/>
                <a:cs typeface="Times New Roman"/>
              </a:rPr>
              <a:t> </a:t>
            </a:r>
            <a:r>
              <a:rPr sz="1150" b="1" spc="-10" dirty="0">
                <a:latin typeface="Times New Roman"/>
                <a:cs typeface="Times New Roman"/>
              </a:rPr>
              <a:t>МУНИЦИПАЛЬНАЯ</a:t>
            </a:r>
            <a:r>
              <a:rPr sz="1150" b="1" spc="-45" dirty="0">
                <a:latin typeface="Times New Roman"/>
                <a:cs typeface="Times New Roman"/>
              </a:rPr>
              <a:t> </a:t>
            </a:r>
            <a:r>
              <a:rPr sz="1150" b="1" spc="-10" dirty="0">
                <a:latin typeface="Times New Roman"/>
                <a:cs typeface="Times New Roman"/>
              </a:rPr>
              <a:t>ПРАКТИКА»</a:t>
            </a:r>
            <a:endParaRPr sz="1150" dirty="0">
              <a:latin typeface="Times New Roman"/>
              <a:cs typeface="Times New Roman"/>
            </a:endParaRPr>
          </a:p>
          <a:p>
            <a:pPr marL="38100" algn="ctr">
              <a:lnSpc>
                <a:spcPct val="100000"/>
              </a:lnSpc>
              <a:spcBef>
                <a:spcPts val="1260"/>
              </a:spcBef>
            </a:pPr>
            <a:r>
              <a:rPr sz="1150" i="1" dirty="0">
                <a:latin typeface="Times New Roman"/>
                <a:cs typeface="Times New Roman"/>
              </a:rPr>
              <a:t>(202</a:t>
            </a:r>
            <a:r>
              <a:rPr lang="ru-RU" sz="1150" i="1" dirty="0">
                <a:latin typeface="Times New Roman"/>
                <a:cs typeface="Times New Roman"/>
              </a:rPr>
              <a:t>5</a:t>
            </a:r>
            <a:r>
              <a:rPr sz="1150" i="1" spc="-30" dirty="0">
                <a:latin typeface="Times New Roman"/>
                <a:cs typeface="Times New Roman"/>
              </a:rPr>
              <a:t> </a:t>
            </a:r>
            <a:r>
              <a:rPr sz="1150" i="1" spc="-20" dirty="0">
                <a:latin typeface="Times New Roman"/>
                <a:cs typeface="Times New Roman"/>
              </a:rPr>
              <a:t>год)</a:t>
            </a:r>
            <a:endParaRPr sz="1150" dirty="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648957" y="4372102"/>
            <a:ext cx="3009265" cy="537210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0" marR="5080">
              <a:lnSpc>
                <a:spcPct val="95800"/>
              </a:lnSpc>
              <a:spcBef>
                <a:spcPts val="160"/>
              </a:spcBef>
            </a:pPr>
            <a:r>
              <a:rPr sz="1150" spc="-10" dirty="0">
                <a:latin typeface="Times New Roman"/>
                <a:cs typeface="Times New Roman"/>
              </a:rPr>
              <a:t>Подготовлен:</a:t>
            </a:r>
            <a:r>
              <a:rPr sz="1150" spc="-5" dirty="0">
                <a:latin typeface="Times New Roman"/>
                <a:cs typeface="Times New Roman"/>
              </a:rPr>
              <a:t> </a:t>
            </a:r>
            <a:r>
              <a:rPr sz="1150" dirty="0">
                <a:latin typeface="Times New Roman"/>
                <a:cs typeface="Times New Roman"/>
              </a:rPr>
              <a:t>отделом</a:t>
            </a:r>
            <a:r>
              <a:rPr sz="1150" spc="-10" dirty="0">
                <a:latin typeface="Times New Roman"/>
                <a:cs typeface="Times New Roman"/>
              </a:rPr>
              <a:t> </a:t>
            </a:r>
            <a:r>
              <a:rPr sz="1150" dirty="0">
                <a:latin typeface="Times New Roman"/>
                <a:cs typeface="Times New Roman"/>
              </a:rPr>
              <a:t>муниципальной</a:t>
            </a:r>
            <a:r>
              <a:rPr sz="1150" spc="5" dirty="0">
                <a:latin typeface="Times New Roman"/>
                <a:cs typeface="Times New Roman"/>
              </a:rPr>
              <a:t> </a:t>
            </a:r>
            <a:r>
              <a:rPr sz="1150" spc="-10" dirty="0">
                <a:latin typeface="Times New Roman"/>
                <a:cs typeface="Times New Roman"/>
              </a:rPr>
              <a:t>службы, </a:t>
            </a:r>
            <a:r>
              <a:rPr sz="1150" dirty="0">
                <a:latin typeface="Times New Roman"/>
                <a:cs typeface="Times New Roman"/>
              </a:rPr>
              <a:t>мониторинга</a:t>
            </a:r>
            <a:r>
              <a:rPr sz="1150" spc="-40" dirty="0">
                <a:latin typeface="Times New Roman"/>
                <a:cs typeface="Times New Roman"/>
              </a:rPr>
              <a:t> </a:t>
            </a:r>
            <a:r>
              <a:rPr sz="1150" dirty="0">
                <a:latin typeface="Times New Roman"/>
                <a:cs typeface="Times New Roman"/>
              </a:rPr>
              <a:t>и</a:t>
            </a:r>
            <a:r>
              <a:rPr sz="1150" spc="-25" dirty="0">
                <a:latin typeface="Times New Roman"/>
                <a:cs typeface="Times New Roman"/>
              </a:rPr>
              <a:t> </a:t>
            </a:r>
            <a:r>
              <a:rPr sz="1150" dirty="0">
                <a:latin typeface="Times New Roman"/>
                <a:cs typeface="Times New Roman"/>
              </a:rPr>
              <a:t>содействия</a:t>
            </a:r>
            <a:r>
              <a:rPr sz="1150" spc="229" dirty="0">
                <a:latin typeface="Times New Roman"/>
                <a:cs typeface="Times New Roman"/>
              </a:rPr>
              <a:t> </a:t>
            </a:r>
            <a:r>
              <a:rPr sz="1150" dirty="0">
                <a:latin typeface="Times New Roman"/>
                <a:cs typeface="Times New Roman"/>
              </a:rPr>
              <a:t>развитию</a:t>
            </a:r>
            <a:r>
              <a:rPr sz="1150" spc="-25" dirty="0">
                <a:latin typeface="Times New Roman"/>
                <a:cs typeface="Times New Roman"/>
              </a:rPr>
              <a:t> </a:t>
            </a:r>
            <a:r>
              <a:rPr sz="1150" spc="-10" dirty="0">
                <a:latin typeface="Times New Roman"/>
                <a:cs typeface="Times New Roman"/>
              </a:rPr>
              <a:t>местного самоуправления</a:t>
            </a:r>
            <a:endParaRPr sz="1150">
              <a:latin typeface="Times New Roman"/>
              <a:cs typeface="Times New Roman"/>
            </a:endParaRPr>
          </a:p>
        </p:txBody>
      </p:sp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898390" y="720090"/>
            <a:ext cx="910843" cy="98552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2700" marR="5080">
              <a:lnSpc>
                <a:spcPts val="1150"/>
              </a:lnSpc>
              <a:spcBef>
                <a:spcPts val="75"/>
              </a:spcBef>
            </a:pPr>
            <a:r>
              <a:rPr spc="-10" dirty="0"/>
              <a:t>Министерство </a:t>
            </a:r>
            <a:r>
              <a:rPr dirty="0"/>
              <a:t>Смоленской области</a:t>
            </a:r>
            <a:r>
              <a:rPr spc="-25" dirty="0"/>
              <a:t> </a:t>
            </a:r>
            <a:r>
              <a:rPr dirty="0"/>
              <a:t>по</a:t>
            </a:r>
            <a:r>
              <a:rPr spc="-15" dirty="0"/>
              <a:t> </a:t>
            </a:r>
            <a:r>
              <a:rPr spc="-10" dirty="0"/>
              <a:t>внутренней</a:t>
            </a:r>
            <a:r>
              <a:rPr dirty="0"/>
              <a:t> </a:t>
            </a:r>
            <a:r>
              <a:rPr spc="-10" dirty="0"/>
              <a:t>политике, </a:t>
            </a:r>
            <a:r>
              <a:rPr dirty="0"/>
              <a:t>отдел</a:t>
            </a:r>
            <a:r>
              <a:rPr spc="-10" dirty="0"/>
              <a:t> муниципальной</a:t>
            </a:r>
            <a:r>
              <a:rPr dirty="0"/>
              <a:t> службы,</a:t>
            </a:r>
            <a:r>
              <a:rPr spc="5" dirty="0"/>
              <a:t> </a:t>
            </a:r>
            <a:r>
              <a:rPr spc="-10" dirty="0"/>
              <a:t>мониторинга</a:t>
            </a:r>
            <a:r>
              <a:rPr spc="-5" dirty="0"/>
              <a:t> </a:t>
            </a:r>
            <a:r>
              <a:rPr dirty="0"/>
              <a:t>и</a:t>
            </a:r>
            <a:r>
              <a:rPr spc="5" dirty="0"/>
              <a:t> </a:t>
            </a:r>
            <a:r>
              <a:rPr spc="-10" dirty="0"/>
              <a:t>содействия</a:t>
            </a:r>
          </a:p>
          <a:p>
            <a:pPr marL="12700">
              <a:lnSpc>
                <a:spcPts val="1125"/>
              </a:lnSpc>
            </a:pPr>
            <a:r>
              <a:rPr dirty="0"/>
              <a:t>развитию</a:t>
            </a:r>
            <a:r>
              <a:rPr spc="-25" dirty="0"/>
              <a:t> </a:t>
            </a:r>
            <a:r>
              <a:rPr spc="-10" dirty="0"/>
              <a:t>местного</a:t>
            </a:r>
            <a:r>
              <a:rPr spc="-15" dirty="0"/>
              <a:t> </a:t>
            </a:r>
            <a:r>
              <a:rPr spc="-10" dirty="0"/>
              <a:t>самоуправления</a:t>
            </a:r>
          </a:p>
        </p:txBody>
      </p:sp>
      <p:pic>
        <p:nvPicPr>
          <p:cNvPr id="5" name="object 4">
            <a:extLst>
              <a:ext uri="{FF2B5EF4-FFF2-40B4-BE49-F238E27FC236}">
                <a16:creationId xmlns:a16="http://schemas.microsoft.com/office/drawing/2014/main" id="{473EC3B1-BB34-2517-5912-07D952696A7D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97158" y="1684915"/>
            <a:ext cx="4035552" cy="4431791"/>
          </a:xfrm>
          <a:prstGeom prst="rect">
            <a:avLst/>
          </a:prstGeom>
        </p:spPr>
      </p:pic>
      <p:pic>
        <p:nvPicPr>
          <p:cNvPr id="6" name="object 8">
            <a:extLst>
              <a:ext uri="{FF2B5EF4-FFF2-40B4-BE49-F238E27FC236}">
                <a16:creationId xmlns:a16="http://schemas.microsoft.com/office/drawing/2014/main" id="{E78630E6-F838-7182-67D4-1C4ED1D77ADD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132710" y="1707956"/>
            <a:ext cx="2086355" cy="4472940"/>
          </a:xfrm>
          <a:prstGeom prst="rect">
            <a:avLst/>
          </a:prstGeom>
        </p:spPr>
      </p:pic>
      <p:pic>
        <p:nvPicPr>
          <p:cNvPr id="7" name="object 7">
            <a:extLst>
              <a:ext uri="{FF2B5EF4-FFF2-40B4-BE49-F238E27FC236}">
                <a16:creationId xmlns:a16="http://schemas.microsoft.com/office/drawing/2014/main" id="{53998FDF-F8F9-F7CA-F1C5-603486B86CCA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219065" y="1685685"/>
            <a:ext cx="2161032" cy="1728216"/>
          </a:xfrm>
          <a:prstGeom prst="rect">
            <a:avLst/>
          </a:prstGeom>
        </p:spPr>
      </p:pic>
      <p:pic>
        <p:nvPicPr>
          <p:cNvPr id="8" name="object 5">
            <a:extLst>
              <a:ext uri="{FF2B5EF4-FFF2-40B4-BE49-F238E27FC236}">
                <a16:creationId xmlns:a16="http://schemas.microsoft.com/office/drawing/2014/main" id="{E56CCCDE-EC0E-2E84-0437-B14B101EE9E3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219065" y="3393046"/>
            <a:ext cx="2231135" cy="1511808"/>
          </a:xfrm>
          <a:prstGeom prst="rect">
            <a:avLst/>
          </a:prstGeom>
        </p:spPr>
      </p:pic>
      <p:pic>
        <p:nvPicPr>
          <p:cNvPr id="9" name="object 6">
            <a:extLst>
              <a:ext uri="{FF2B5EF4-FFF2-40B4-BE49-F238E27FC236}">
                <a16:creationId xmlns:a16="http://schemas.microsoft.com/office/drawing/2014/main" id="{DB673D31-A325-CCAD-B160-397428E9A16A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7321590" y="4891410"/>
            <a:ext cx="2128610" cy="1289486"/>
          </a:xfrm>
          <a:prstGeom prst="rect">
            <a:avLst/>
          </a:prstGeom>
        </p:spPr>
      </p:pic>
      <p:sp>
        <p:nvSpPr>
          <p:cNvPr id="11" name="object 2">
            <a:extLst>
              <a:ext uri="{FF2B5EF4-FFF2-40B4-BE49-F238E27FC236}">
                <a16:creationId xmlns:a16="http://schemas.microsoft.com/office/drawing/2014/main" id="{216697A0-D4D3-81A2-74BF-5D4D84CB8F05}"/>
              </a:ext>
            </a:extLst>
          </p:cNvPr>
          <p:cNvSpPr txBox="1">
            <a:spLocks/>
          </p:cNvSpPr>
          <p:nvPr/>
        </p:nvSpPr>
        <p:spPr>
          <a:xfrm>
            <a:off x="2374900" y="602421"/>
            <a:ext cx="6096000" cy="714554"/>
          </a:xfrm>
          <a:prstGeom prst="rect">
            <a:avLst/>
          </a:prstGeom>
        </p:spPr>
        <p:txBody>
          <a:bodyPr vert="horz" wrap="square" lIns="0" tIns="159003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460375" marR="5080" indent="25400" algn="ctr">
              <a:spcBef>
                <a:spcPts val="100"/>
              </a:spcBef>
            </a:pPr>
            <a:r>
              <a:rPr lang="ru-RU" b="1" cap="all" dirty="0">
                <a:ln w="0">
                  <a:solidFill>
                    <a:schemeClr val="tx1"/>
                  </a:solidFill>
                </a:ln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Количество субъектов малого </a:t>
            </a:r>
            <a:br>
              <a:rPr lang="ru-RU" b="1" cap="all" dirty="0">
                <a:ln w="0">
                  <a:solidFill>
                    <a:schemeClr val="tx1"/>
                  </a:solidFill>
                </a:ln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b="1" cap="all" dirty="0">
                <a:ln w="0">
                  <a:solidFill>
                    <a:schemeClr val="tx1"/>
                  </a:solidFill>
                </a:ln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и среднего предпринимательства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06932" y="429513"/>
            <a:ext cx="9281795" cy="500380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0" i="0" u="none" strike="noStrike" kern="0" cap="none" spc="-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2</a:t>
            </a:r>
            <a:endParaRPr kumimoji="0" sz="11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3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1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  <a:p>
            <a:pPr marL="12700" marR="6350" lvl="0" indent="0" algn="just" defTabSz="914400" eaLnBrk="1" fontAlgn="auto" latinLnBrk="0" hangingPunct="1">
              <a:lnSpc>
                <a:spcPct val="96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Муниципальное образование «</a:t>
            </a:r>
            <a:r>
              <a:rPr lang="ru-RU" sz="1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Смоленский</a:t>
            </a: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муниципальный округ» Смоленской области </a:t>
            </a: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Times New Roman" panose="02020603050405020304" pitchFamily="18" charset="0"/>
                <a:cs typeface="Times New Roman"/>
              </a:rPr>
              <a:t>– </a:t>
            </a:r>
            <a:r>
              <a:rPr kumimoji="0" sz="14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cs typeface="Times New Roman"/>
              </a:rPr>
              <a:t>победитель</a:t>
            </a:r>
            <a:r>
              <a:rPr kumimoji="0" sz="1400" b="0" i="0" u="none" strike="noStrike" kern="0" cap="none" spc="4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cs typeface="Times New Roman"/>
              </a:rPr>
              <a:t> </a:t>
            </a:r>
            <a:br>
              <a:rPr kumimoji="0" lang="ru-RU" sz="1400" b="0" i="0" u="none" strike="noStrike" kern="0" cap="none" spc="4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cs typeface="Times New Roman"/>
              </a:rPr>
            </a:b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cs typeface="Times New Roman"/>
              </a:rPr>
              <a:t>в</a:t>
            </a:r>
            <a:r>
              <a:rPr kumimoji="0" sz="1400" b="0" i="0" u="none" strike="noStrike" kern="0" cap="none" spc="434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cs typeface="Times New Roman"/>
              </a:rPr>
              <a:t> </a:t>
            </a:r>
            <a:r>
              <a:rPr kumimoji="0" sz="14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cs typeface="Times New Roman"/>
              </a:rPr>
              <a:t> </a:t>
            </a:r>
            <a:r>
              <a:rPr kumimoji="0" sz="14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cs typeface="Times New Roman"/>
              </a:rPr>
              <a:t>номинации</a:t>
            </a:r>
            <a:r>
              <a:rPr kumimoji="0" sz="1400" b="0" i="0" u="none" strike="noStrike" kern="0" cap="none" spc="18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cs typeface="Times New Roman"/>
              </a:rPr>
              <a:t> </a:t>
            </a:r>
            <a:r>
              <a:rPr lang="ru-RU" sz="1400" dirty="0">
                <a:latin typeface="Times New Roman"/>
                <a:cs typeface="Times New Roman"/>
              </a:rPr>
              <a:t>«Градостроительная политика, обеспечение благоприятной среды жизнедеятельности населения и развитие жилищно-коммунального хозяйства»</a:t>
            </a:r>
          </a:p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4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cs typeface="Times New Roman"/>
            </a:endParaRPr>
          </a:p>
          <a:p>
            <a:pPr marL="12700" marR="12065" lvl="0" indent="0" algn="just" defTabSz="914400" eaLnBrk="1" fontAlgn="auto" latinLnBrk="0" hangingPunct="1">
              <a:lnSpc>
                <a:spcPts val="161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sng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Номинация</a:t>
            </a:r>
            <a:r>
              <a:rPr kumimoji="0" sz="1400" b="0" i="0" u="sng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:</a:t>
            </a: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cs typeface="Times New Roman"/>
              </a:rPr>
              <a:t> </a:t>
            </a: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cs typeface="Times New Roman"/>
              </a:rPr>
              <a:t>«</a:t>
            </a:r>
            <a:r>
              <a:rPr lang="ru-RU" sz="1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Градостроительная политика, обеспечение благоприятной среды жизнедеятельности населения и развитие жилищно-коммунального хозяйства</a:t>
            </a:r>
            <a:r>
              <a:rPr kumimoji="0" lang="ru-RU" sz="1400" b="1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cs typeface="Times New Roman"/>
              </a:rPr>
              <a:t>»</a:t>
            </a:r>
          </a:p>
          <a:p>
            <a:pPr marL="12700" marR="12065" lvl="0" indent="0" algn="just" defTabSz="914400" eaLnBrk="1" fontAlgn="auto" latinLnBrk="0" hangingPunct="1">
              <a:lnSpc>
                <a:spcPts val="161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1" i="0" u="none" strike="noStrike" kern="0" cap="none" spc="-1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cs typeface="Times New Roman"/>
            </a:endParaRPr>
          </a:p>
          <a:p>
            <a:pPr marL="12700" marR="12065" lvl="0" indent="0" algn="just" defTabSz="914400" eaLnBrk="1" fontAlgn="auto" latinLnBrk="0" hangingPunct="1">
              <a:lnSpc>
                <a:spcPts val="161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sng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Наименование практики:</a:t>
            </a: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«Развитие </a:t>
            </a:r>
            <a:r>
              <a:rPr lang="ru-RU" sz="1400" b="1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градостроительного потенциала муниципального образования «Смоленский муниципальный округ» Смоленской области. Практика вовлечения территории западнее с. Печерск»</a:t>
            </a:r>
          </a:p>
          <a:p>
            <a:pPr marL="12700" marR="12065" lvl="0" indent="0" algn="just" defTabSz="914400" eaLnBrk="1" fontAlgn="auto" latinLnBrk="0" hangingPunct="1">
              <a:lnSpc>
                <a:spcPts val="161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Times New Roman"/>
              <a:cs typeface="Times New Roman"/>
            </a:endParaRPr>
          </a:p>
          <a:p>
            <a:pPr algn="just">
              <a:defRPr/>
            </a:pPr>
            <a:r>
              <a:rPr kumimoji="0" sz="1400" b="0" i="0" u="sng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Цель</a:t>
            </a:r>
            <a:r>
              <a:rPr kumimoji="0" sz="1400" b="0" i="0" u="sng" strike="noStrike" kern="0" cap="none" spc="8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kumimoji="0" sz="1400" b="0" i="0" u="sng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практики</a:t>
            </a:r>
            <a:r>
              <a:rPr kumimoji="0" sz="1400" b="0" i="0" u="sng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:</a:t>
            </a:r>
            <a:r>
              <a:rPr kumimoji="0" lang="ru-RU" sz="1400" b="0" i="0" u="sng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lang="ru-RU" altLang="ru-RU" sz="1400" dirty="0">
                <a:latin typeface="Times New Roman"/>
                <a:cs typeface="Times New Roman"/>
              </a:rPr>
              <a:t>создание комфортной и устойчивой среды для проживания и деятельности, сбалансированное развитие территории, повышение инвестиционной привлекательности Смоленского района</a:t>
            </a:r>
            <a:endParaRPr lang="ru-RU" sz="1400" dirty="0">
              <a:latin typeface="Times New Roman"/>
              <a:cs typeface="Times New Roman"/>
            </a:endParaRPr>
          </a:p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sng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Описание</a:t>
            </a:r>
            <a:r>
              <a:rPr kumimoji="0" sz="1400" b="0" i="0" u="sng" strike="noStrike" kern="0" cap="none" spc="3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kumimoji="0" sz="1400" b="0" i="0" u="sng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практики:</a:t>
            </a:r>
            <a:r>
              <a:rPr kumimoji="0" sz="1400" b="0" i="0" u="sng" strike="noStrike" kern="0" cap="none" spc="3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endParaRPr lang="ru-RU" sz="1400" u="sng" spc="335" dirty="0">
              <a:uFill>
                <a:solidFill>
                  <a:srgbClr val="000000"/>
                </a:solidFill>
              </a:uFill>
              <a:latin typeface="Times New Roman"/>
              <a:cs typeface="Times New Roman"/>
            </a:endParaRPr>
          </a:p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Актуальность данной практики обусловлена необходимостью анализа существующих проблем и разработки стратегий, направленных на повышение градостроительного потенциала Смоленского муниципального округа и, с особым акцентом на территорию, расположенную западнее с. Печерск. </a:t>
            </a:r>
          </a:p>
          <a:p>
            <a:pPr marL="0" marR="0" lvl="0" indent="0" algn="just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r>
              <a:rPr lang="ru-RU" altLang="ru-RU" sz="1400" dirty="0">
                <a:latin typeface="Times New Roman" panose="02020603050405020304" pitchFamily="18" charset="0"/>
              </a:rPr>
              <a:t>Муниципальный округ образован в 1930 году и расположен в центральной части Смоленской области, характеризуется выгодным географическим положением, гранича с городом Смоленском, что оказывает существенное влияние на его социально-экономическое развитие.</a:t>
            </a:r>
          </a:p>
          <a:p>
            <a:pPr marL="0" marR="0" lvl="0" indent="0" algn="just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r>
              <a:rPr lang="ru-RU" altLang="ru-RU" sz="1400" dirty="0">
                <a:latin typeface="Times New Roman" panose="02020603050405020304" pitchFamily="18" charset="0"/>
              </a:rPr>
              <a:t>     Округ обладает разнообразным природным ландшафтом, включающим леса, реки и озера, что создает предпосылки для развития сельского хозяйства и туризма. Численность населения в 2024 году составила 61 413 человек.  </a:t>
            </a:r>
          </a:p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2700" marR="5080" lvl="0" indent="0" defTabSz="914400" eaLnBrk="1" fontAlgn="auto" latinLnBrk="0" hangingPunct="1">
              <a:lnSpc>
                <a:spcPts val="1150"/>
              </a:lnSpc>
              <a:spcBef>
                <a:spcPts val="7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00" b="0" i="0" u="none" strike="noStrike" kern="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cs typeface="Times New Roman"/>
              </a:rPr>
              <a:t>Министерство </a:t>
            </a:r>
            <a:r>
              <a:rPr kumimoji="0" sz="1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cs typeface="Times New Roman"/>
              </a:rPr>
              <a:t>Смоленской области</a:t>
            </a:r>
            <a:r>
              <a:rPr kumimoji="0" sz="1000" b="0" i="0" u="none" strike="noStrike" kern="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cs typeface="Times New Roman"/>
              </a:rPr>
              <a:t> </a:t>
            </a:r>
            <a:r>
              <a:rPr kumimoji="0" sz="1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cs typeface="Times New Roman"/>
              </a:rPr>
              <a:t>по</a:t>
            </a:r>
            <a:r>
              <a:rPr kumimoji="0" sz="1000" b="0" i="0" u="none" strike="noStrike" kern="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cs typeface="Times New Roman"/>
              </a:rPr>
              <a:t> </a:t>
            </a:r>
            <a:r>
              <a:rPr kumimoji="0" sz="1000" b="0" i="0" u="none" strike="noStrike" kern="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cs typeface="Times New Roman"/>
              </a:rPr>
              <a:t>внутренней</a:t>
            </a:r>
            <a:r>
              <a:rPr kumimoji="0" sz="1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cs typeface="Times New Roman"/>
              </a:rPr>
              <a:t> </a:t>
            </a:r>
            <a:r>
              <a:rPr kumimoji="0" sz="1000" b="0" i="0" u="none" strike="noStrike" kern="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cs typeface="Times New Roman"/>
              </a:rPr>
              <a:t>политике, </a:t>
            </a:r>
            <a:r>
              <a:rPr kumimoji="0" sz="1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cs typeface="Times New Roman"/>
              </a:rPr>
              <a:t>отдел</a:t>
            </a:r>
            <a:r>
              <a:rPr kumimoji="0" sz="1000" b="0" i="0" u="none" strike="noStrike" kern="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cs typeface="Times New Roman"/>
              </a:rPr>
              <a:t> муниципальной</a:t>
            </a:r>
            <a:r>
              <a:rPr kumimoji="0" sz="1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cs typeface="Times New Roman"/>
              </a:rPr>
              <a:t> службы,</a:t>
            </a:r>
            <a:r>
              <a:rPr kumimoji="0" sz="1000" b="0" i="0" u="none" strike="noStrike" kern="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cs typeface="Times New Roman"/>
              </a:rPr>
              <a:t> </a:t>
            </a:r>
            <a:r>
              <a:rPr kumimoji="0" sz="1000" b="0" i="0" u="none" strike="noStrike" kern="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cs typeface="Times New Roman"/>
              </a:rPr>
              <a:t>мониторинга</a:t>
            </a:r>
            <a:r>
              <a:rPr kumimoji="0" sz="1000" b="0" i="0" u="none" strike="noStrike" kern="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cs typeface="Times New Roman"/>
              </a:rPr>
              <a:t> </a:t>
            </a:r>
            <a:r>
              <a:rPr kumimoji="0" sz="1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cs typeface="Times New Roman"/>
              </a:rPr>
              <a:t>и</a:t>
            </a:r>
            <a:r>
              <a:rPr kumimoji="0" sz="1000" b="0" i="0" u="none" strike="noStrike" kern="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cs typeface="Times New Roman"/>
              </a:rPr>
              <a:t> </a:t>
            </a:r>
            <a:r>
              <a:rPr kumimoji="0" sz="1000" b="0" i="0" u="none" strike="noStrike" kern="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cs typeface="Times New Roman"/>
              </a:rPr>
              <a:t>содействия</a:t>
            </a:r>
          </a:p>
          <a:p>
            <a:pPr marL="12700" marR="0" lvl="0" indent="0" defTabSz="914400" eaLnBrk="1" fontAlgn="auto" latinLnBrk="0" hangingPunct="1">
              <a:lnSpc>
                <a:spcPts val="112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cs typeface="Times New Roman"/>
              </a:rPr>
              <a:t>развитию</a:t>
            </a:r>
            <a:r>
              <a:rPr kumimoji="0" sz="1000" b="0" i="0" u="none" strike="noStrike" kern="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cs typeface="Times New Roman"/>
              </a:rPr>
              <a:t> </a:t>
            </a:r>
            <a:r>
              <a:rPr kumimoji="0" sz="1000" b="0" i="0" u="none" strike="noStrike" kern="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cs typeface="Times New Roman"/>
              </a:rPr>
              <a:t>местного</a:t>
            </a:r>
            <a:r>
              <a:rPr kumimoji="0" sz="1000" b="0" i="0" u="none" strike="noStrike" kern="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cs typeface="Times New Roman"/>
              </a:rPr>
              <a:t> </a:t>
            </a:r>
            <a:r>
              <a:rPr kumimoji="0" sz="1000" b="0" i="0" u="none" strike="noStrike" kern="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cs typeface="Times New Roman"/>
              </a:rPr>
              <a:t>самоуправления</a:t>
            </a:r>
          </a:p>
        </p:txBody>
      </p:sp>
      <p:pic>
        <p:nvPicPr>
          <p:cNvPr id="7" name="Picture 3" descr="C:\Users\Admin\Desktop\Работа\Лучшая муниципальная практика\oXNyb-BSIgY.jpg">
            <a:extLst>
              <a:ext uri="{FF2B5EF4-FFF2-40B4-BE49-F238E27FC236}">
                <a16:creationId xmlns:a16="http://schemas.microsoft.com/office/drawing/2014/main" id="{F79E1CFC-8B51-269A-8686-5345B7A33A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0900" y="5262121"/>
            <a:ext cx="2620835" cy="205790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Picture 4" descr="C:\Users\Admin\Desktop\Работа\Лучшая муниципальная практика\lY2FfedRQ2Hdabds6zPxw.jpg">
            <a:extLst>
              <a:ext uri="{FF2B5EF4-FFF2-40B4-BE49-F238E27FC236}">
                <a16:creationId xmlns:a16="http://schemas.microsoft.com/office/drawing/2014/main" id="{68A38F5D-823E-63E0-8CB3-780A28CACD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36337" y="5262122"/>
            <a:ext cx="2784286" cy="205790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893034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3">
            <a:extLst>
              <a:ext uri="{FF2B5EF4-FFF2-40B4-BE49-F238E27FC236}">
                <a16:creationId xmlns:a16="http://schemas.microsoft.com/office/drawing/2014/main" id="{C55A0157-036D-8048-1BC6-1A93B13AE0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3608" y="116632"/>
            <a:ext cx="792088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ru-RU" b="1" cap="all" dirty="0">
                <a:ln w="0">
                  <a:solidFill>
                    <a:schemeClr val="tx1"/>
                  </a:solidFill>
                </a:ln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Привлечение инвесторов для использования территории западнее с. </a:t>
            </a:r>
            <a:r>
              <a:rPr lang="ru-RU" b="1" cap="all" dirty="0" err="1">
                <a:ln w="0">
                  <a:solidFill>
                    <a:schemeClr val="tx1"/>
                  </a:solidFill>
                </a:ln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Печерск</a:t>
            </a:r>
            <a:endParaRPr lang="ru-RU" b="1" cap="all" dirty="0">
              <a:ln w="0">
                <a:solidFill>
                  <a:schemeClr val="tx1"/>
                </a:solidFill>
              </a:ln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4">
            <a:extLst>
              <a:ext uri="{FF2B5EF4-FFF2-40B4-BE49-F238E27FC236}">
                <a16:creationId xmlns:a16="http://schemas.microsoft.com/office/drawing/2014/main" id="{2CC331E4-5AB9-E771-358C-6C84061E5D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17900" y="962025"/>
            <a:ext cx="6337300" cy="540917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algn="just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ru-RU" altLang="ru-RU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26 многоэтажных жилых домов общей площадью квартир 142 тыс. кв. м., детский сад и школа на 726 мест</a:t>
            </a:r>
          </a:p>
          <a:p>
            <a:pPr algn="just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ru-RU" altLang="ru-RU" kern="1200" dirty="0">
              <a:solidFill>
                <a:prstClr val="black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algn="just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ru-RU" altLang="ru-RU" kern="1200" dirty="0">
              <a:solidFill>
                <a:prstClr val="black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algn="just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ru-RU" altLang="ru-RU" kern="1200" dirty="0">
              <a:solidFill>
                <a:prstClr val="black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algn="just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ru-RU" altLang="ru-RU" sz="1100" kern="1200" dirty="0">
              <a:solidFill>
                <a:prstClr val="black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algn="just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ru-RU" altLang="ru-RU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Численность населения 4,7 тыс. человек </a:t>
            </a:r>
          </a:p>
          <a:p>
            <a:pPr algn="just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ru-RU" altLang="ru-RU" kern="1200" dirty="0">
              <a:solidFill>
                <a:prstClr val="black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algn="just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ru-RU" altLang="ru-RU" kern="1200" dirty="0">
              <a:solidFill>
                <a:prstClr val="black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algn="just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ru-RU" altLang="ru-RU" kern="1200" dirty="0">
              <a:solidFill>
                <a:prstClr val="black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algn="just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ru-RU" altLang="ru-RU" kern="1200" dirty="0">
              <a:solidFill>
                <a:prstClr val="black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algn="just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ru-RU" altLang="ru-RU" sz="1050" kern="1200" dirty="0">
              <a:solidFill>
                <a:prstClr val="black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algn="just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ru-RU" altLang="ru-RU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5 коммерческих объектов</a:t>
            </a:r>
          </a:p>
          <a:p>
            <a:pPr algn="just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ru-RU" altLang="ru-RU" kern="1200" dirty="0">
              <a:solidFill>
                <a:prstClr val="black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algn="just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ru-RU" altLang="ru-RU" kern="1200" dirty="0">
              <a:solidFill>
                <a:prstClr val="black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algn="just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ru-RU" altLang="ru-RU" kern="1200" dirty="0">
              <a:solidFill>
                <a:prstClr val="black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algn="just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ru-RU" altLang="ru-RU" kern="1200" dirty="0">
              <a:solidFill>
                <a:prstClr val="black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algn="just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ru-RU" altLang="ru-RU" kern="1200" dirty="0">
              <a:solidFill>
                <a:prstClr val="black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algn="just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ru-RU" altLang="ru-RU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Создание комфортной и современной зоны отдыха для жителей</a:t>
            </a:r>
          </a:p>
        </p:txBody>
      </p:sp>
      <p:pic>
        <p:nvPicPr>
          <p:cNvPr id="5" name="Picture 12" descr="C:\Users\Morozova_PU\Desktop\Ответы\f.png">
            <a:extLst>
              <a:ext uri="{FF2B5EF4-FFF2-40B4-BE49-F238E27FC236}">
                <a16:creationId xmlns:a16="http://schemas.microsoft.com/office/drawing/2014/main" id="{27285804-3C28-1664-E8CF-7294DA76CC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589" y="947794"/>
            <a:ext cx="2232025" cy="139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5" descr="C:\Users\Morozova_PU\Desktop\Ответы\WT2kJLOdcW8Ij90pm6M1amiK-TYrwfjfdrAMyjv2ZZJlsdUi0NLnaWXL54EEQqIFLlW-6MeGNZBn3O_LCdLeXRBB.jpg">
            <a:extLst>
              <a:ext uri="{FF2B5EF4-FFF2-40B4-BE49-F238E27FC236}">
                <a16:creationId xmlns:a16="http://schemas.microsoft.com/office/drawing/2014/main" id="{4F086015-D872-A5C2-EAD6-02E57F9ACB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413" y="2378486"/>
            <a:ext cx="2305050" cy="132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6" descr="C:\Users\Morozova_PU\Desktop\Ответы\maf-pyatak.jpg">
            <a:extLst>
              <a:ext uri="{FF2B5EF4-FFF2-40B4-BE49-F238E27FC236}">
                <a16:creationId xmlns:a16="http://schemas.microsoft.com/office/drawing/2014/main" id="{82BD4F94-CADD-FBCB-B5AA-351453D2FB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438" y="3594563"/>
            <a:ext cx="2232025" cy="16899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7" descr="C:\Users\Morozova_PU\Desktop\Ответы\1672274084_idei-club-p-landshaftnii-dizain-pridomovoi-territorii-78.jpg">
            <a:extLst>
              <a:ext uri="{FF2B5EF4-FFF2-40B4-BE49-F238E27FC236}">
                <a16:creationId xmlns:a16="http://schemas.microsoft.com/office/drawing/2014/main" id="{8F3CE8D1-C771-AF1E-808B-AD21E99679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456" y="5320219"/>
            <a:ext cx="2244725" cy="1346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object 3">
            <a:extLst>
              <a:ext uri="{FF2B5EF4-FFF2-40B4-BE49-F238E27FC236}">
                <a16:creationId xmlns:a16="http://schemas.microsoft.com/office/drawing/2014/main" id="{6BDB5F22-D9E8-A77C-4321-936479D27B46}"/>
              </a:ext>
            </a:extLst>
          </p:cNvPr>
          <p:cNvSpPr txBox="1">
            <a:spLocks noGrp="1"/>
          </p:cNvSpPr>
          <p:nvPr>
            <p:ph type="ftr" sz="quarter" idx="5"/>
          </p:nvPr>
        </p:nvSpPr>
        <p:spPr>
          <a:xfrm>
            <a:off x="6648957" y="6667215"/>
            <a:ext cx="3355340" cy="460375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2700" marR="5080">
              <a:lnSpc>
                <a:spcPts val="1150"/>
              </a:lnSpc>
              <a:spcBef>
                <a:spcPts val="75"/>
              </a:spcBef>
            </a:pPr>
            <a:r>
              <a:rPr spc="-10" dirty="0"/>
              <a:t>Министерство </a:t>
            </a:r>
            <a:r>
              <a:rPr dirty="0"/>
              <a:t>Смоленской области</a:t>
            </a:r>
            <a:r>
              <a:rPr spc="-25" dirty="0"/>
              <a:t> </a:t>
            </a:r>
            <a:r>
              <a:rPr dirty="0"/>
              <a:t>по</a:t>
            </a:r>
            <a:r>
              <a:rPr spc="-15" dirty="0"/>
              <a:t> </a:t>
            </a:r>
            <a:r>
              <a:rPr spc="-10" dirty="0"/>
              <a:t>внутренней</a:t>
            </a:r>
            <a:r>
              <a:rPr dirty="0"/>
              <a:t> </a:t>
            </a:r>
            <a:r>
              <a:rPr spc="-10" dirty="0"/>
              <a:t>политике, </a:t>
            </a:r>
            <a:r>
              <a:rPr dirty="0"/>
              <a:t>отдел</a:t>
            </a:r>
            <a:r>
              <a:rPr spc="-10" dirty="0"/>
              <a:t> муниципальной</a:t>
            </a:r>
            <a:r>
              <a:rPr dirty="0"/>
              <a:t> службы,</a:t>
            </a:r>
            <a:r>
              <a:rPr spc="5" dirty="0"/>
              <a:t> </a:t>
            </a:r>
            <a:r>
              <a:rPr spc="-10" dirty="0"/>
              <a:t>мониторинга</a:t>
            </a:r>
            <a:r>
              <a:rPr spc="-5" dirty="0"/>
              <a:t> </a:t>
            </a:r>
            <a:r>
              <a:rPr dirty="0"/>
              <a:t>и</a:t>
            </a:r>
            <a:r>
              <a:rPr spc="5" dirty="0"/>
              <a:t> </a:t>
            </a:r>
            <a:r>
              <a:rPr spc="-10" dirty="0"/>
              <a:t>содействия</a:t>
            </a:r>
          </a:p>
          <a:p>
            <a:pPr marL="12700">
              <a:lnSpc>
                <a:spcPts val="1125"/>
              </a:lnSpc>
            </a:pPr>
            <a:r>
              <a:rPr dirty="0"/>
              <a:t>развитию</a:t>
            </a:r>
            <a:r>
              <a:rPr spc="-25" dirty="0"/>
              <a:t> </a:t>
            </a:r>
            <a:r>
              <a:rPr spc="-10" dirty="0"/>
              <a:t>местного</a:t>
            </a:r>
            <a:r>
              <a:rPr spc="-15" dirty="0"/>
              <a:t> </a:t>
            </a:r>
            <a:r>
              <a:rPr spc="-10" dirty="0"/>
              <a:t>самоуправления</a:t>
            </a:r>
          </a:p>
        </p:txBody>
      </p:sp>
    </p:spTree>
    <p:extLst>
      <p:ext uri="{BB962C8B-B14F-4D97-AF65-F5344CB8AC3E}">
        <p14:creationId xmlns:p14="http://schemas.microsoft.com/office/powerpoint/2010/main" val="40784153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9BDE4573-ED96-4AF1-C403-A46AA03F46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4575" y="332656"/>
            <a:ext cx="809942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ru-RU" b="1" cap="all" dirty="0">
                <a:ln w="0">
                  <a:solidFill>
                    <a:schemeClr val="tx1"/>
                  </a:solidFill>
                </a:ln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На сегодняшний день Реализовано</a:t>
            </a:r>
          </a:p>
        </p:txBody>
      </p:sp>
      <p:pic>
        <p:nvPicPr>
          <p:cNvPr id="4" name="Рисунок 7" descr="C:\Users\Morozova_PU\Desktop\Ответы\5409217327846779546.jpg">
            <a:extLst>
              <a:ext uri="{FF2B5EF4-FFF2-40B4-BE49-F238E27FC236}">
                <a16:creationId xmlns:a16="http://schemas.microsoft.com/office/drawing/2014/main" id="{C3ED4EFA-3A7D-FD07-A82A-14EA71AAA6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3091" y="1076303"/>
            <a:ext cx="3178010" cy="20967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364E5D1-6564-C33A-F5E0-74AD1161D758}"/>
              </a:ext>
            </a:extLst>
          </p:cNvPr>
          <p:cNvSpPr txBox="1"/>
          <p:nvPr/>
        </p:nvSpPr>
        <p:spPr>
          <a:xfrm>
            <a:off x="850900" y="1076034"/>
            <a:ext cx="534655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«Чистая вода»: реконструирована система центрального водоснабжения с. Печерск со строительством новой станции водоподготовки</a:t>
            </a:r>
          </a:p>
        </p:txBody>
      </p:sp>
      <p:pic>
        <p:nvPicPr>
          <p:cNvPr id="7" name="Picture 15" descr="C:\Users\Morozova_PU\Desktop\Ответы\5255754444098885593.jpg">
            <a:extLst>
              <a:ext uri="{FF2B5EF4-FFF2-40B4-BE49-F238E27FC236}">
                <a16:creationId xmlns:a16="http://schemas.microsoft.com/office/drawing/2014/main" id="{77EE8695-E6D5-FFD0-E97F-7F938F5D62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6361" y="3463538"/>
            <a:ext cx="3163001" cy="24581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281C72B-AB7C-A3F7-3C9F-DE8EBA12F754}"/>
              </a:ext>
            </a:extLst>
          </p:cNvPr>
          <p:cNvSpPr txBox="1"/>
          <p:nvPr/>
        </p:nvSpPr>
        <p:spPr>
          <a:xfrm>
            <a:off x="850900" y="1843497"/>
            <a:ext cx="534655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Строительство локальных очистных сооружений хозяйственно-бытовых стоков и локальных очистных сооружения ливневых стоков</a:t>
            </a:r>
          </a:p>
        </p:txBody>
      </p:sp>
      <p:pic>
        <p:nvPicPr>
          <p:cNvPr id="10" name="Рисунок 5" descr="C:\Users\Admin\Desktop\Работа\Лучшая муниципальная практика\c7d72e159b682f00.jpg">
            <a:extLst>
              <a:ext uri="{FF2B5EF4-FFF2-40B4-BE49-F238E27FC236}">
                <a16:creationId xmlns:a16="http://schemas.microsoft.com/office/drawing/2014/main" id="{0B65B9E5-C7D2-C8AF-7EDF-D1200A14C9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1" r="12733" b="19241"/>
          <a:stretch>
            <a:fillRect/>
          </a:stretch>
        </p:blipFill>
        <p:spPr bwMode="auto">
          <a:xfrm>
            <a:off x="654797" y="4391025"/>
            <a:ext cx="3027232" cy="24516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Рисунок 6" descr="C:\Users\Morozova_PU\Desktop\Ответы\5409217327846779539.jpg">
            <a:extLst>
              <a:ext uri="{FF2B5EF4-FFF2-40B4-BE49-F238E27FC236}">
                <a16:creationId xmlns:a16="http://schemas.microsoft.com/office/drawing/2014/main" id="{17339D03-8328-4963-6B2E-4692FD67FE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0287" y="3857625"/>
            <a:ext cx="2952825" cy="2423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FCDE119-D5F3-65ED-4A4B-10C51FC15B0F}"/>
              </a:ext>
            </a:extLst>
          </p:cNvPr>
          <p:cNvSpPr txBox="1"/>
          <p:nvPr/>
        </p:nvSpPr>
        <p:spPr>
          <a:xfrm>
            <a:off x="858221" y="2641196"/>
            <a:ext cx="534655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Введены в эксплуатацию два многоквартирных жилых дома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4D26EEC-BAF5-B4D9-B1E6-92877B3F018D}"/>
              </a:ext>
            </a:extLst>
          </p:cNvPr>
          <p:cNvSpPr txBox="1"/>
          <p:nvPr/>
        </p:nvSpPr>
        <p:spPr>
          <a:xfrm>
            <a:off x="858221" y="3041577"/>
            <a:ext cx="534655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Осуществлено благоустройство территории возле построенных многоквартирных жилых домов</a:t>
            </a:r>
          </a:p>
        </p:txBody>
      </p:sp>
      <p:sp>
        <p:nvSpPr>
          <p:cNvPr id="19" name="object 3">
            <a:extLst>
              <a:ext uri="{FF2B5EF4-FFF2-40B4-BE49-F238E27FC236}">
                <a16:creationId xmlns:a16="http://schemas.microsoft.com/office/drawing/2014/main" id="{FB26230A-424F-A71B-9A31-E8D557EAC638}"/>
              </a:ext>
            </a:extLst>
          </p:cNvPr>
          <p:cNvSpPr txBox="1">
            <a:spLocks noGrp="1"/>
          </p:cNvSpPr>
          <p:nvPr>
            <p:ph type="ftr" sz="quarter" idx="5"/>
          </p:nvPr>
        </p:nvSpPr>
        <p:spPr>
          <a:xfrm>
            <a:off x="6996361" y="6769819"/>
            <a:ext cx="3355340" cy="460375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2700" marR="5080">
              <a:lnSpc>
                <a:spcPts val="1150"/>
              </a:lnSpc>
              <a:spcBef>
                <a:spcPts val="75"/>
              </a:spcBef>
            </a:pPr>
            <a:r>
              <a:rPr spc="-10" dirty="0"/>
              <a:t>Министерство </a:t>
            </a:r>
            <a:r>
              <a:rPr dirty="0"/>
              <a:t>Смоленской области</a:t>
            </a:r>
            <a:r>
              <a:rPr spc="-25" dirty="0"/>
              <a:t> </a:t>
            </a:r>
            <a:r>
              <a:rPr dirty="0"/>
              <a:t>по</a:t>
            </a:r>
            <a:r>
              <a:rPr spc="-15" dirty="0"/>
              <a:t> </a:t>
            </a:r>
            <a:r>
              <a:rPr spc="-10" dirty="0"/>
              <a:t>внутренней</a:t>
            </a:r>
            <a:r>
              <a:rPr dirty="0"/>
              <a:t> </a:t>
            </a:r>
            <a:r>
              <a:rPr spc="-10" dirty="0"/>
              <a:t>политике, </a:t>
            </a:r>
            <a:r>
              <a:rPr dirty="0"/>
              <a:t>отдел</a:t>
            </a:r>
            <a:r>
              <a:rPr spc="-10" dirty="0"/>
              <a:t> муниципальной</a:t>
            </a:r>
            <a:r>
              <a:rPr dirty="0"/>
              <a:t> службы,</a:t>
            </a:r>
            <a:r>
              <a:rPr spc="5" dirty="0"/>
              <a:t> </a:t>
            </a:r>
            <a:r>
              <a:rPr spc="-10" dirty="0"/>
              <a:t>мониторинга</a:t>
            </a:r>
            <a:r>
              <a:rPr spc="-5" dirty="0"/>
              <a:t> </a:t>
            </a:r>
            <a:r>
              <a:rPr dirty="0"/>
              <a:t>и</a:t>
            </a:r>
            <a:r>
              <a:rPr spc="5" dirty="0"/>
              <a:t> </a:t>
            </a:r>
            <a:r>
              <a:rPr spc="-10" dirty="0"/>
              <a:t>содействия</a:t>
            </a:r>
          </a:p>
          <a:p>
            <a:pPr marL="12700">
              <a:lnSpc>
                <a:spcPts val="1125"/>
              </a:lnSpc>
            </a:pPr>
            <a:r>
              <a:rPr dirty="0"/>
              <a:t>развитию</a:t>
            </a:r>
            <a:r>
              <a:rPr spc="-25" dirty="0"/>
              <a:t> </a:t>
            </a:r>
            <a:r>
              <a:rPr spc="-10" dirty="0"/>
              <a:t>местного</a:t>
            </a:r>
            <a:r>
              <a:rPr spc="-15" dirty="0"/>
              <a:t> </a:t>
            </a:r>
            <a:r>
              <a:rPr spc="-10" dirty="0"/>
              <a:t>самоуправления</a:t>
            </a:r>
          </a:p>
        </p:txBody>
      </p:sp>
    </p:spTree>
    <p:extLst>
      <p:ext uri="{BB962C8B-B14F-4D97-AF65-F5344CB8AC3E}">
        <p14:creationId xmlns:p14="http://schemas.microsoft.com/office/powerpoint/2010/main" val="14010733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459" name="Group 4">
            <a:extLst>
              <a:ext uri="{FF2B5EF4-FFF2-40B4-BE49-F238E27FC236}">
                <a16:creationId xmlns:a16="http://schemas.microsoft.com/office/drawing/2014/main" id="{7BF66A80-52DE-240D-FD24-2E0FF9444AB3}"/>
              </a:ext>
            </a:extLst>
          </p:cNvPr>
          <p:cNvGrpSpPr>
            <a:grpSpLocks/>
          </p:cNvGrpSpPr>
          <p:nvPr/>
        </p:nvGrpSpPr>
        <p:grpSpPr bwMode="auto">
          <a:xfrm>
            <a:off x="3123363" y="5131184"/>
            <a:ext cx="1740156" cy="1986998"/>
            <a:chOff x="4427538" y="1009650"/>
            <a:chExt cx="1577975" cy="1801813"/>
          </a:xfrm>
        </p:grpSpPr>
        <p:sp>
          <p:nvSpPr>
            <p:cNvPr id="19489" name="Google Shape;5178;p115">
              <a:extLst>
                <a:ext uri="{FF2B5EF4-FFF2-40B4-BE49-F238E27FC236}">
                  <a16:creationId xmlns:a16="http://schemas.microsoft.com/office/drawing/2014/main" id="{F533190B-53A1-F9D1-8D01-2EA597AC6742}"/>
                </a:ext>
              </a:extLst>
            </p:cNvPr>
            <p:cNvSpPr>
              <a:spLocks/>
            </p:cNvSpPr>
            <p:nvPr/>
          </p:nvSpPr>
          <p:spPr bwMode="auto">
            <a:xfrm>
              <a:off x="4427538" y="1009650"/>
              <a:ext cx="1577975" cy="495300"/>
            </a:xfrm>
            <a:custGeom>
              <a:avLst/>
              <a:gdLst>
                <a:gd name="T0" fmla="*/ 2147483647 w 395"/>
                <a:gd name="T1" fmla="*/ 2147483647 h 124"/>
                <a:gd name="T2" fmla="*/ 2147483647 w 395"/>
                <a:gd name="T3" fmla="*/ 2147483647 h 124"/>
                <a:gd name="T4" fmla="*/ 2147483647 w 395"/>
                <a:gd name="T5" fmla="*/ 2147483647 h 124"/>
                <a:gd name="T6" fmla="*/ 2147483647 w 395"/>
                <a:gd name="T7" fmla="*/ 2147483647 h 124"/>
                <a:gd name="T8" fmla="*/ 0 w 395"/>
                <a:gd name="T9" fmla="*/ 2147483647 h 124"/>
                <a:gd name="T10" fmla="*/ 2147483647 w 395"/>
                <a:gd name="T11" fmla="*/ 2147483647 h 124"/>
                <a:gd name="T12" fmla="*/ 2147483647 w 395"/>
                <a:gd name="T13" fmla="*/ 2147483647 h 12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395"/>
                <a:gd name="T22" fmla="*/ 0 h 124"/>
                <a:gd name="T23" fmla="*/ 395 w 395"/>
                <a:gd name="T24" fmla="*/ 124 h 12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395" h="124" extrusionOk="0">
                  <a:moveTo>
                    <a:pt x="384" y="105"/>
                  </a:moveTo>
                  <a:cubicBezTo>
                    <a:pt x="208" y="4"/>
                    <a:pt x="208" y="4"/>
                    <a:pt x="208" y="4"/>
                  </a:cubicBezTo>
                  <a:cubicBezTo>
                    <a:pt x="202" y="0"/>
                    <a:pt x="193" y="0"/>
                    <a:pt x="186" y="4"/>
                  </a:cubicBezTo>
                  <a:cubicBezTo>
                    <a:pt x="11" y="105"/>
                    <a:pt x="11" y="105"/>
                    <a:pt x="11" y="105"/>
                  </a:cubicBezTo>
                  <a:cubicBezTo>
                    <a:pt x="4" y="109"/>
                    <a:pt x="0" y="116"/>
                    <a:pt x="0" y="124"/>
                  </a:cubicBezTo>
                  <a:cubicBezTo>
                    <a:pt x="395" y="124"/>
                    <a:pt x="395" y="124"/>
                    <a:pt x="395" y="124"/>
                  </a:cubicBezTo>
                  <a:cubicBezTo>
                    <a:pt x="395" y="116"/>
                    <a:pt x="391" y="109"/>
                    <a:pt x="384" y="105"/>
                  </a:cubicBezTo>
                  <a:close/>
                </a:path>
              </a:pathLst>
            </a:custGeom>
            <a:solidFill>
              <a:srgbClr val="FFA75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00821" tIns="50397" rIns="100821" bIns="50397"/>
            <a:lstStyle/>
            <a:p>
              <a:pPr algn="l" defTabSz="495447" rtl="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</a:pPr>
              <a:endParaRPr lang="ru-RU" sz="1985" kern="1200">
                <a:solidFill>
                  <a:prstClr val="whit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9490" name="Google Shape;5179;p115">
              <a:extLst>
                <a:ext uri="{FF2B5EF4-FFF2-40B4-BE49-F238E27FC236}">
                  <a16:creationId xmlns:a16="http://schemas.microsoft.com/office/drawing/2014/main" id="{92C1CCF7-105A-EB5C-A68A-08E43E2F8661}"/>
                </a:ext>
              </a:extLst>
            </p:cNvPr>
            <p:cNvSpPr>
              <a:spLocks/>
            </p:cNvSpPr>
            <p:nvPr/>
          </p:nvSpPr>
          <p:spPr bwMode="auto">
            <a:xfrm>
              <a:off x="4427538" y="1504950"/>
              <a:ext cx="1577975" cy="815975"/>
            </a:xfrm>
            <a:custGeom>
              <a:avLst/>
              <a:gdLst>
                <a:gd name="T0" fmla="*/ 2147483647 w 395"/>
                <a:gd name="T1" fmla="*/ 0 h 204"/>
                <a:gd name="T2" fmla="*/ 2147483647 w 395"/>
                <a:gd name="T3" fmla="*/ 0 h 204"/>
                <a:gd name="T4" fmla="*/ 0 w 395"/>
                <a:gd name="T5" fmla="*/ 0 h 204"/>
                <a:gd name="T6" fmla="*/ 0 w 395"/>
                <a:gd name="T7" fmla="*/ 2147483647 h 204"/>
                <a:gd name="T8" fmla="*/ 0 w 395"/>
                <a:gd name="T9" fmla="*/ 2147483647 h 204"/>
                <a:gd name="T10" fmla="*/ 2147483647 w 395"/>
                <a:gd name="T11" fmla="*/ 2147483647 h 204"/>
                <a:gd name="T12" fmla="*/ 2147483647 w 395"/>
                <a:gd name="T13" fmla="*/ 2147483647 h 204"/>
                <a:gd name="T14" fmla="*/ 2147483647 w 395"/>
                <a:gd name="T15" fmla="*/ 0 h 2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395"/>
                <a:gd name="T25" fmla="*/ 0 h 204"/>
                <a:gd name="T26" fmla="*/ 395 w 395"/>
                <a:gd name="T27" fmla="*/ 204 h 20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395" h="204" extrusionOk="0">
                  <a:moveTo>
                    <a:pt x="395" y="0"/>
                  </a:moveTo>
                  <a:cubicBezTo>
                    <a:pt x="395" y="0"/>
                    <a:pt x="395" y="0"/>
                    <a:pt x="395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03"/>
                    <a:pt x="0" y="203"/>
                    <a:pt x="0" y="203"/>
                  </a:cubicBezTo>
                  <a:cubicBezTo>
                    <a:pt x="0" y="203"/>
                    <a:pt x="0" y="203"/>
                    <a:pt x="0" y="204"/>
                  </a:cubicBezTo>
                  <a:cubicBezTo>
                    <a:pt x="395" y="204"/>
                    <a:pt x="395" y="204"/>
                    <a:pt x="395" y="204"/>
                  </a:cubicBezTo>
                  <a:cubicBezTo>
                    <a:pt x="395" y="204"/>
                    <a:pt x="395" y="203"/>
                    <a:pt x="395" y="203"/>
                  </a:cubicBezTo>
                  <a:lnTo>
                    <a:pt x="395" y="0"/>
                  </a:lnTo>
                  <a:close/>
                </a:path>
              </a:pathLst>
            </a:custGeom>
            <a:solidFill>
              <a:srgbClr val="FF91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00821" tIns="50397" rIns="100821" bIns="50397"/>
            <a:lstStyle/>
            <a:p>
              <a:pPr algn="l" defTabSz="495447" rtl="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</a:pPr>
              <a:endParaRPr lang="ru-RU" sz="1985" kern="1200">
                <a:solidFill>
                  <a:prstClr val="whit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9491" name="Google Shape;5180;p115">
              <a:extLst>
                <a:ext uri="{FF2B5EF4-FFF2-40B4-BE49-F238E27FC236}">
                  <a16:creationId xmlns:a16="http://schemas.microsoft.com/office/drawing/2014/main" id="{CD18F420-9802-ED02-7D8B-D75DCA3A30B2}"/>
                </a:ext>
              </a:extLst>
            </p:cNvPr>
            <p:cNvSpPr>
              <a:spLocks/>
            </p:cNvSpPr>
            <p:nvPr/>
          </p:nvSpPr>
          <p:spPr bwMode="auto">
            <a:xfrm>
              <a:off x="4427538" y="2320925"/>
              <a:ext cx="1577975" cy="490538"/>
            </a:xfrm>
            <a:custGeom>
              <a:avLst/>
              <a:gdLst>
                <a:gd name="T0" fmla="*/ 2147483647 w 395"/>
                <a:gd name="T1" fmla="*/ 2147483647 h 123"/>
                <a:gd name="T2" fmla="*/ 2147483647 w 395"/>
                <a:gd name="T3" fmla="*/ 2147483647 h 123"/>
                <a:gd name="T4" fmla="*/ 2147483647 w 395"/>
                <a:gd name="T5" fmla="*/ 2147483647 h 123"/>
                <a:gd name="T6" fmla="*/ 2147483647 w 395"/>
                <a:gd name="T7" fmla="*/ 2147483647 h 123"/>
                <a:gd name="T8" fmla="*/ 2147483647 w 395"/>
                <a:gd name="T9" fmla="*/ 0 h 123"/>
                <a:gd name="T10" fmla="*/ 0 w 395"/>
                <a:gd name="T11" fmla="*/ 0 h 123"/>
                <a:gd name="T12" fmla="*/ 2147483647 w 395"/>
                <a:gd name="T13" fmla="*/ 2147483647 h 12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395"/>
                <a:gd name="T22" fmla="*/ 0 h 123"/>
                <a:gd name="T23" fmla="*/ 395 w 395"/>
                <a:gd name="T24" fmla="*/ 123 h 123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395" h="123" extrusionOk="0">
                  <a:moveTo>
                    <a:pt x="11" y="18"/>
                  </a:moveTo>
                  <a:cubicBezTo>
                    <a:pt x="186" y="119"/>
                    <a:pt x="186" y="119"/>
                    <a:pt x="186" y="119"/>
                  </a:cubicBezTo>
                  <a:cubicBezTo>
                    <a:pt x="193" y="123"/>
                    <a:pt x="201" y="123"/>
                    <a:pt x="208" y="119"/>
                  </a:cubicBezTo>
                  <a:cubicBezTo>
                    <a:pt x="384" y="18"/>
                    <a:pt x="384" y="18"/>
                    <a:pt x="384" y="18"/>
                  </a:cubicBezTo>
                  <a:cubicBezTo>
                    <a:pt x="390" y="14"/>
                    <a:pt x="394" y="7"/>
                    <a:pt x="395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7"/>
                    <a:pt x="4" y="14"/>
                    <a:pt x="11" y="18"/>
                  </a:cubicBezTo>
                  <a:close/>
                </a:path>
              </a:pathLst>
            </a:custGeom>
            <a:solidFill>
              <a:srgbClr val="FA79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00821" tIns="50397" rIns="100821" bIns="50397"/>
            <a:lstStyle/>
            <a:p>
              <a:pPr algn="l" defTabSz="495447" rtl="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</a:pPr>
              <a:endParaRPr lang="ru-RU" sz="1985" kern="1200">
                <a:solidFill>
                  <a:prstClr val="whit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9460" name="Group 1">
            <a:extLst>
              <a:ext uri="{FF2B5EF4-FFF2-40B4-BE49-F238E27FC236}">
                <a16:creationId xmlns:a16="http://schemas.microsoft.com/office/drawing/2014/main" id="{FD32A7D1-570A-50DF-6BA8-77B9FA926116}"/>
              </a:ext>
            </a:extLst>
          </p:cNvPr>
          <p:cNvGrpSpPr>
            <a:grpSpLocks/>
          </p:cNvGrpSpPr>
          <p:nvPr/>
        </p:nvGrpSpPr>
        <p:grpSpPr bwMode="auto">
          <a:xfrm>
            <a:off x="2113585" y="3401703"/>
            <a:ext cx="1738405" cy="1986998"/>
            <a:chOff x="6189663" y="4064000"/>
            <a:chExt cx="1576387" cy="1801813"/>
          </a:xfrm>
        </p:grpSpPr>
        <p:sp>
          <p:nvSpPr>
            <p:cNvPr id="19487" name="Google Shape;5187;p115">
              <a:extLst>
                <a:ext uri="{FF2B5EF4-FFF2-40B4-BE49-F238E27FC236}">
                  <a16:creationId xmlns:a16="http://schemas.microsoft.com/office/drawing/2014/main" id="{374AF138-82A3-320A-8A38-E936E91770F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89663" y="4064000"/>
              <a:ext cx="1576387" cy="504056"/>
            </a:xfrm>
            <a:custGeom>
              <a:avLst/>
              <a:gdLst>
                <a:gd name="T0" fmla="*/ 2147483647 w 395"/>
                <a:gd name="T1" fmla="*/ 2147483647 h 124"/>
                <a:gd name="T2" fmla="*/ 2147483647 w 395"/>
                <a:gd name="T3" fmla="*/ 2147483647 h 124"/>
                <a:gd name="T4" fmla="*/ 2147483647 w 395"/>
                <a:gd name="T5" fmla="*/ 2147483647 h 124"/>
                <a:gd name="T6" fmla="*/ 2147483647 w 395"/>
                <a:gd name="T7" fmla="*/ 2147483647 h 124"/>
                <a:gd name="T8" fmla="*/ 0 w 395"/>
                <a:gd name="T9" fmla="*/ 2147483647 h 124"/>
                <a:gd name="T10" fmla="*/ 2147483647 w 395"/>
                <a:gd name="T11" fmla="*/ 2147483647 h 124"/>
                <a:gd name="T12" fmla="*/ 2147483647 w 395"/>
                <a:gd name="T13" fmla="*/ 2147483647 h 12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395"/>
                <a:gd name="T22" fmla="*/ 0 h 124"/>
                <a:gd name="T23" fmla="*/ 395 w 395"/>
                <a:gd name="T24" fmla="*/ 124 h 12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395" h="124" extrusionOk="0">
                  <a:moveTo>
                    <a:pt x="384" y="105"/>
                  </a:moveTo>
                  <a:cubicBezTo>
                    <a:pt x="209" y="4"/>
                    <a:pt x="209" y="4"/>
                    <a:pt x="209" y="4"/>
                  </a:cubicBezTo>
                  <a:cubicBezTo>
                    <a:pt x="202" y="0"/>
                    <a:pt x="194" y="0"/>
                    <a:pt x="187" y="4"/>
                  </a:cubicBezTo>
                  <a:cubicBezTo>
                    <a:pt x="11" y="105"/>
                    <a:pt x="11" y="105"/>
                    <a:pt x="11" y="105"/>
                  </a:cubicBezTo>
                  <a:cubicBezTo>
                    <a:pt x="4" y="109"/>
                    <a:pt x="0" y="116"/>
                    <a:pt x="0" y="124"/>
                  </a:cubicBezTo>
                  <a:cubicBezTo>
                    <a:pt x="395" y="124"/>
                    <a:pt x="395" y="124"/>
                    <a:pt x="395" y="124"/>
                  </a:cubicBezTo>
                  <a:cubicBezTo>
                    <a:pt x="395" y="116"/>
                    <a:pt x="391" y="109"/>
                    <a:pt x="384" y="105"/>
                  </a:cubicBez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00821" tIns="50397" rIns="100821" bIns="50397"/>
            <a:lstStyle/>
            <a:p>
              <a:pPr algn="l" defTabSz="495447" rtl="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</a:pPr>
              <a:endParaRPr lang="ru-RU" sz="1985" kern="1200">
                <a:solidFill>
                  <a:prstClr val="whit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9488" name="Google Shape;5188;p115">
              <a:extLst>
                <a:ext uri="{FF2B5EF4-FFF2-40B4-BE49-F238E27FC236}">
                  <a16:creationId xmlns:a16="http://schemas.microsoft.com/office/drawing/2014/main" id="{50D790D0-6480-B047-07EB-67C77EE06298}"/>
                </a:ext>
              </a:extLst>
            </p:cNvPr>
            <p:cNvSpPr>
              <a:spLocks/>
            </p:cNvSpPr>
            <p:nvPr/>
          </p:nvSpPr>
          <p:spPr bwMode="auto">
            <a:xfrm>
              <a:off x="6189663" y="5370513"/>
              <a:ext cx="1576387" cy="495300"/>
            </a:xfrm>
            <a:custGeom>
              <a:avLst/>
              <a:gdLst>
                <a:gd name="T0" fmla="*/ 2147483647 w 395"/>
                <a:gd name="T1" fmla="*/ 2147483647 h 124"/>
                <a:gd name="T2" fmla="*/ 2147483647 w 395"/>
                <a:gd name="T3" fmla="*/ 2147483647 h 124"/>
                <a:gd name="T4" fmla="*/ 2147483647 w 395"/>
                <a:gd name="T5" fmla="*/ 2147483647 h 124"/>
                <a:gd name="T6" fmla="*/ 2147483647 w 395"/>
                <a:gd name="T7" fmla="*/ 2147483647 h 124"/>
                <a:gd name="T8" fmla="*/ 2147483647 w 395"/>
                <a:gd name="T9" fmla="*/ 0 h 124"/>
                <a:gd name="T10" fmla="*/ 0 w 395"/>
                <a:gd name="T11" fmla="*/ 0 h 124"/>
                <a:gd name="T12" fmla="*/ 2147483647 w 395"/>
                <a:gd name="T13" fmla="*/ 2147483647 h 12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395"/>
                <a:gd name="T22" fmla="*/ 0 h 124"/>
                <a:gd name="T23" fmla="*/ 395 w 395"/>
                <a:gd name="T24" fmla="*/ 124 h 12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395" h="124" extrusionOk="0">
                  <a:moveTo>
                    <a:pt x="11" y="19"/>
                  </a:moveTo>
                  <a:cubicBezTo>
                    <a:pt x="186" y="120"/>
                    <a:pt x="186" y="120"/>
                    <a:pt x="186" y="120"/>
                  </a:cubicBezTo>
                  <a:cubicBezTo>
                    <a:pt x="193" y="124"/>
                    <a:pt x="202" y="124"/>
                    <a:pt x="208" y="120"/>
                  </a:cubicBezTo>
                  <a:cubicBezTo>
                    <a:pt x="384" y="19"/>
                    <a:pt x="384" y="19"/>
                    <a:pt x="384" y="19"/>
                  </a:cubicBezTo>
                  <a:cubicBezTo>
                    <a:pt x="391" y="15"/>
                    <a:pt x="395" y="8"/>
                    <a:pt x="395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8"/>
                    <a:pt x="4" y="15"/>
                    <a:pt x="11" y="19"/>
                  </a:cubicBez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00821" tIns="50397" rIns="100821" bIns="50397"/>
            <a:lstStyle/>
            <a:p>
              <a:pPr algn="l" defTabSz="495447" rtl="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</a:pPr>
              <a:endParaRPr lang="ru-RU" sz="1985" kern="1200">
                <a:solidFill>
                  <a:prstClr val="whit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9461" name="Group 3">
            <a:extLst>
              <a:ext uri="{FF2B5EF4-FFF2-40B4-BE49-F238E27FC236}">
                <a16:creationId xmlns:a16="http://schemas.microsoft.com/office/drawing/2014/main" id="{81E31D18-F4AC-8F0C-452C-AE588EAD099E}"/>
              </a:ext>
            </a:extLst>
          </p:cNvPr>
          <p:cNvGrpSpPr>
            <a:grpSpLocks/>
          </p:cNvGrpSpPr>
          <p:nvPr/>
        </p:nvGrpSpPr>
        <p:grpSpPr bwMode="auto">
          <a:xfrm>
            <a:off x="3202143" y="1796178"/>
            <a:ext cx="1738405" cy="1986999"/>
            <a:chOff x="6189663" y="1009650"/>
            <a:chExt cx="1576387" cy="1801813"/>
          </a:xfrm>
        </p:grpSpPr>
        <p:sp>
          <p:nvSpPr>
            <p:cNvPr id="19484" name="Google Shape;5175;p115">
              <a:extLst>
                <a:ext uri="{FF2B5EF4-FFF2-40B4-BE49-F238E27FC236}">
                  <a16:creationId xmlns:a16="http://schemas.microsoft.com/office/drawing/2014/main" id="{2486CE63-64B3-A7C2-763F-7656DC0B73AE}"/>
                </a:ext>
              </a:extLst>
            </p:cNvPr>
            <p:cNvSpPr>
              <a:spLocks/>
            </p:cNvSpPr>
            <p:nvPr/>
          </p:nvSpPr>
          <p:spPr bwMode="auto">
            <a:xfrm>
              <a:off x="6189663" y="2320925"/>
              <a:ext cx="1576387" cy="490538"/>
            </a:xfrm>
            <a:custGeom>
              <a:avLst/>
              <a:gdLst>
                <a:gd name="T0" fmla="*/ 2147483647 w 395"/>
                <a:gd name="T1" fmla="*/ 2147483647 h 123"/>
                <a:gd name="T2" fmla="*/ 2147483647 w 395"/>
                <a:gd name="T3" fmla="*/ 2147483647 h 123"/>
                <a:gd name="T4" fmla="*/ 2147483647 w 395"/>
                <a:gd name="T5" fmla="*/ 2147483647 h 123"/>
                <a:gd name="T6" fmla="*/ 2147483647 w 395"/>
                <a:gd name="T7" fmla="*/ 2147483647 h 123"/>
                <a:gd name="T8" fmla="*/ 2147483647 w 395"/>
                <a:gd name="T9" fmla="*/ 0 h 123"/>
                <a:gd name="T10" fmla="*/ 0 w 395"/>
                <a:gd name="T11" fmla="*/ 0 h 123"/>
                <a:gd name="T12" fmla="*/ 2147483647 w 395"/>
                <a:gd name="T13" fmla="*/ 2147483647 h 12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395"/>
                <a:gd name="T22" fmla="*/ 0 h 123"/>
                <a:gd name="T23" fmla="*/ 395 w 395"/>
                <a:gd name="T24" fmla="*/ 123 h 123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395" h="123" extrusionOk="0">
                  <a:moveTo>
                    <a:pt x="11" y="18"/>
                  </a:moveTo>
                  <a:cubicBezTo>
                    <a:pt x="186" y="119"/>
                    <a:pt x="186" y="119"/>
                    <a:pt x="186" y="119"/>
                  </a:cubicBezTo>
                  <a:cubicBezTo>
                    <a:pt x="193" y="123"/>
                    <a:pt x="202" y="123"/>
                    <a:pt x="208" y="119"/>
                  </a:cubicBezTo>
                  <a:cubicBezTo>
                    <a:pt x="384" y="18"/>
                    <a:pt x="384" y="18"/>
                    <a:pt x="384" y="18"/>
                  </a:cubicBezTo>
                  <a:cubicBezTo>
                    <a:pt x="391" y="14"/>
                    <a:pt x="395" y="7"/>
                    <a:pt x="395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7"/>
                    <a:pt x="4" y="14"/>
                    <a:pt x="11" y="18"/>
                  </a:cubicBezTo>
                  <a:close/>
                </a:path>
              </a:pathLst>
            </a:custGeom>
            <a:solidFill>
              <a:srgbClr val="2CC6D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00821" tIns="50397" rIns="100821" bIns="50397"/>
            <a:lstStyle/>
            <a:p>
              <a:pPr algn="l" defTabSz="495447" rtl="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</a:pPr>
              <a:endParaRPr lang="ru-RU" sz="1985" kern="1200">
                <a:solidFill>
                  <a:prstClr val="whit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9485" name="Google Shape;5176;p115">
              <a:extLst>
                <a:ext uri="{FF2B5EF4-FFF2-40B4-BE49-F238E27FC236}">
                  <a16:creationId xmlns:a16="http://schemas.microsoft.com/office/drawing/2014/main" id="{A90C8D7D-0382-3C92-1343-E55C6A4E5E3B}"/>
                </a:ext>
              </a:extLst>
            </p:cNvPr>
            <p:cNvSpPr>
              <a:spLocks/>
            </p:cNvSpPr>
            <p:nvPr/>
          </p:nvSpPr>
          <p:spPr bwMode="auto">
            <a:xfrm>
              <a:off x="6189663" y="1504950"/>
              <a:ext cx="1576387" cy="815975"/>
            </a:xfrm>
            <a:custGeom>
              <a:avLst/>
              <a:gdLst>
                <a:gd name="T0" fmla="*/ 2147483647 w 395"/>
                <a:gd name="T1" fmla="*/ 0 h 204"/>
                <a:gd name="T2" fmla="*/ 2147483647 w 395"/>
                <a:gd name="T3" fmla="*/ 0 h 204"/>
                <a:gd name="T4" fmla="*/ 0 w 395"/>
                <a:gd name="T5" fmla="*/ 0 h 204"/>
                <a:gd name="T6" fmla="*/ 0 w 395"/>
                <a:gd name="T7" fmla="*/ 2147483647 h 204"/>
                <a:gd name="T8" fmla="*/ 0 w 395"/>
                <a:gd name="T9" fmla="*/ 2147483647 h 204"/>
                <a:gd name="T10" fmla="*/ 2147483647 w 395"/>
                <a:gd name="T11" fmla="*/ 2147483647 h 204"/>
                <a:gd name="T12" fmla="*/ 2147483647 w 395"/>
                <a:gd name="T13" fmla="*/ 2147483647 h 204"/>
                <a:gd name="T14" fmla="*/ 2147483647 w 395"/>
                <a:gd name="T15" fmla="*/ 0 h 2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395"/>
                <a:gd name="T25" fmla="*/ 0 h 204"/>
                <a:gd name="T26" fmla="*/ 395 w 395"/>
                <a:gd name="T27" fmla="*/ 204 h 20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395" h="204" extrusionOk="0">
                  <a:moveTo>
                    <a:pt x="395" y="0"/>
                  </a:moveTo>
                  <a:cubicBezTo>
                    <a:pt x="395" y="0"/>
                    <a:pt x="395" y="0"/>
                    <a:pt x="395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03"/>
                    <a:pt x="0" y="203"/>
                    <a:pt x="0" y="203"/>
                  </a:cubicBezTo>
                  <a:cubicBezTo>
                    <a:pt x="0" y="203"/>
                    <a:pt x="0" y="203"/>
                    <a:pt x="0" y="204"/>
                  </a:cubicBezTo>
                  <a:cubicBezTo>
                    <a:pt x="395" y="204"/>
                    <a:pt x="395" y="204"/>
                    <a:pt x="395" y="204"/>
                  </a:cubicBezTo>
                  <a:cubicBezTo>
                    <a:pt x="395" y="204"/>
                    <a:pt x="395" y="203"/>
                    <a:pt x="395" y="203"/>
                  </a:cubicBezTo>
                  <a:lnTo>
                    <a:pt x="395" y="0"/>
                  </a:lnTo>
                  <a:close/>
                </a:path>
              </a:pathLst>
            </a:custGeom>
            <a:solidFill>
              <a:srgbClr val="64D1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00821" tIns="50397" rIns="100821" bIns="50397"/>
            <a:lstStyle/>
            <a:p>
              <a:pPr algn="l" defTabSz="495447" rtl="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</a:pPr>
              <a:endParaRPr lang="ru-RU" sz="1985" kern="1200">
                <a:solidFill>
                  <a:prstClr val="whit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9486" name="Google Shape;5177;p115">
              <a:extLst>
                <a:ext uri="{FF2B5EF4-FFF2-40B4-BE49-F238E27FC236}">
                  <a16:creationId xmlns:a16="http://schemas.microsoft.com/office/drawing/2014/main" id="{32C2F1F8-ADA7-440E-8173-A6A9828163A8}"/>
                </a:ext>
              </a:extLst>
            </p:cNvPr>
            <p:cNvSpPr>
              <a:spLocks/>
            </p:cNvSpPr>
            <p:nvPr/>
          </p:nvSpPr>
          <p:spPr bwMode="auto">
            <a:xfrm>
              <a:off x="6189663" y="1009650"/>
              <a:ext cx="1576387" cy="495300"/>
            </a:xfrm>
            <a:custGeom>
              <a:avLst/>
              <a:gdLst>
                <a:gd name="T0" fmla="*/ 2147483647 w 395"/>
                <a:gd name="T1" fmla="*/ 2147483647 h 124"/>
                <a:gd name="T2" fmla="*/ 2147483647 w 395"/>
                <a:gd name="T3" fmla="*/ 2147483647 h 124"/>
                <a:gd name="T4" fmla="*/ 2147483647 w 395"/>
                <a:gd name="T5" fmla="*/ 2147483647 h 124"/>
                <a:gd name="T6" fmla="*/ 2147483647 w 395"/>
                <a:gd name="T7" fmla="*/ 2147483647 h 124"/>
                <a:gd name="T8" fmla="*/ 0 w 395"/>
                <a:gd name="T9" fmla="*/ 2147483647 h 124"/>
                <a:gd name="T10" fmla="*/ 2147483647 w 395"/>
                <a:gd name="T11" fmla="*/ 2147483647 h 124"/>
                <a:gd name="T12" fmla="*/ 2147483647 w 395"/>
                <a:gd name="T13" fmla="*/ 2147483647 h 12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395"/>
                <a:gd name="T22" fmla="*/ 0 h 124"/>
                <a:gd name="T23" fmla="*/ 395 w 395"/>
                <a:gd name="T24" fmla="*/ 124 h 12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395" h="124" extrusionOk="0">
                  <a:moveTo>
                    <a:pt x="384" y="105"/>
                  </a:moveTo>
                  <a:cubicBezTo>
                    <a:pt x="209" y="4"/>
                    <a:pt x="209" y="4"/>
                    <a:pt x="209" y="4"/>
                  </a:cubicBezTo>
                  <a:cubicBezTo>
                    <a:pt x="202" y="0"/>
                    <a:pt x="193" y="0"/>
                    <a:pt x="187" y="4"/>
                  </a:cubicBezTo>
                  <a:cubicBezTo>
                    <a:pt x="11" y="105"/>
                    <a:pt x="11" y="105"/>
                    <a:pt x="11" y="105"/>
                  </a:cubicBezTo>
                  <a:cubicBezTo>
                    <a:pt x="4" y="109"/>
                    <a:pt x="0" y="116"/>
                    <a:pt x="0" y="124"/>
                  </a:cubicBezTo>
                  <a:cubicBezTo>
                    <a:pt x="395" y="124"/>
                    <a:pt x="395" y="124"/>
                    <a:pt x="395" y="124"/>
                  </a:cubicBezTo>
                  <a:cubicBezTo>
                    <a:pt x="395" y="116"/>
                    <a:pt x="391" y="109"/>
                    <a:pt x="384" y="105"/>
                  </a:cubicBezTo>
                  <a:close/>
                </a:path>
              </a:pathLst>
            </a:custGeom>
            <a:solidFill>
              <a:srgbClr val="91E5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00821" tIns="50397" rIns="100821" bIns="50397"/>
            <a:lstStyle/>
            <a:p>
              <a:pPr algn="l" defTabSz="495447" rtl="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</a:pPr>
              <a:endParaRPr lang="ru-RU" sz="1985" kern="1200">
                <a:solidFill>
                  <a:prstClr val="whit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9462" name="Group 6">
            <a:extLst>
              <a:ext uri="{FF2B5EF4-FFF2-40B4-BE49-F238E27FC236}">
                <a16:creationId xmlns:a16="http://schemas.microsoft.com/office/drawing/2014/main" id="{8E348E59-63DC-A2C5-C880-1D63DF25FFC8}"/>
              </a:ext>
            </a:extLst>
          </p:cNvPr>
          <p:cNvGrpSpPr>
            <a:grpSpLocks/>
          </p:cNvGrpSpPr>
          <p:nvPr/>
        </p:nvGrpSpPr>
        <p:grpSpPr bwMode="auto">
          <a:xfrm>
            <a:off x="6141500" y="3384026"/>
            <a:ext cx="1740156" cy="1986998"/>
            <a:chOff x="4427538" y="4064000"/>
            <a:chExt cx="1577975" cy="1801813"/>
          </a:xfrm>
        </p:grpSpPr>
        <p:sp>
          <p:nvSpPr>
            <p:cNvPr id="16" name="Google Shape;5190;p115">
              <a:extLst>
                <a:ext uri="{FF2B5EF4-FFF2-40B4-BE49-F238E27FC236}">
                  <a16:creationId xmlns:a16="http://schemas.microsoft.com/office/drawing/2014/main" id="{5C11DBE7-DEF2-ECB6-2F36-224208F435D9}"/>
                </a:ext>
              </a:extLst>
            </p:cNvPr>
            <p:cNvSpPr>
              <a:spLocks/>
            </p:cNvSpPr>
            <p:nvPr/>
          </p:nvSpPr>
          <p:spPr bwMode="auto">
            <a:xfrm>
              <a:off x="4427538" y="4541837"/>
              <a:ext cx="1577975" cy="828675"/>
            </a:xfrm>
            <a:custGeom>
              <a:avLst/>
              <a:gdLst>
                <a:gd name="T0" fmla="*/ 2147483646 w 395"/>
                <a:gd name="T1" fmla="*/ 0 h 203"/>
                <a:gd name="T2" fmla="*/ 2147483646 w 395"/>
                <a:gd name="T3" fmla="*/ 0 h 203"/>
                <a:gd name="T4" fmla="*/ 0 w 395"/>
                <a:gd name="T5" fmla="*/ 0 h 203"/>
                <a:gd name="T6" fmla="*/ 0 w 395"/>
                <a:gd name="T7" fmla="*/ 0 h 203"/>
                <a:gd name="T8" fmla="*/ 0 w 395"/>
                <a:gd name="T9" fmla="*/ 2147483646 h 203"/>
                <a:gd name="T10" fmla="*/ 0 w 395"/>
                <a:gd name="T11" fmla="*/ 2147483646 h 203"/>
                <a:gd name="T12" fmla="*/ 2147483646 w 395"/>
                <a:gd name="T13" fmla="*/ 2147483646 h 203"/>
                <a:gd name="T14" fmla="*/ 2147483646 w 395"/>
                <a:gd name="T15" fmla="*/ 2147483646 h 203"/>
                <a:gd name="T16" fmla="*/ 2147483646 w 395"/>
                <a:gd name="T17" fmla="*/ 0 h 20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95" h="203" extrusionOk="0">
                  <a:moveTo>
                    <a:pt x="395" y="0"/>
                  </a:moveTo>
                  <a:cubicBezTo>
                    <a:pt x="395" y="0"/>
                    <a:pt x="395" y="0"/>
                    <a:pt x="395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03"/>
                    <a:pt x="0" y="203"/>
                    <a:pt x="0" y="203"/>
                  </a:cubicBezTo>
                  <a:cubicBezTo>
                    <a:pt x="0" y="203"/>
                    <a:pt x="0" y="203"/>
                    <a:pt x="0" y="203"/>
                  </a:cubicBezTo>
                  <a:cubicBezTo>
                    <a:pt x="395" y="203"/>
                    <a:pt x="395" y="203"/>
                    <a:pt x="395" y="203"/>
                  </a:cubicBezTo>
                  <a:cubicBezTo>
                    <a:pt x="395" y="203"/>
                    <a:pt x="395" y="203"/>
                    <a:pt x="395" y="203"/>
                  </a:cubicBezTo>
                  <a:lnTo>
                    <a:pt x="395" y="0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txBody>
            <a:bodyPr lIns="100821" tIns="50397" rIns="100821" bIns="50397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5042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defRPr/>
              </a:pPr>
              <a:endParaRPr lang="ru-RU" sz="1103" b="1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7" name="Google Shape;5191;p115">
              <a:extLst>
                <a:ext uri="{FF2B5EF4-FFF2-40B4-BE49-F238E27FC236}">
                  <a16:creationId xmlns:a16="http://schemas.microsoft.com/office/drawing/2014/main" id="{34580B28-EE3B-7740-FCA4-660586D2794E}"/>
                </a:ext>
              </a:extLst>
            </p:cNvPr>
            <p:cNvSpPr>
              <a:spLocks/>
            </p:cNvSpPr>
            <p:nvPr/>
          </p:nvSpPr>
          <p:spPr bwMode="auto">
            <a:xfrm>
              <a:off x="4427538" y="4064000"/>
              <a:ext cx="1577975" cy="495300"/>
            </a:xfrm>
            <a:custGeom>
              <a:avLst/>
              <a:gdLst>
                <a:gd name="T0" fmla="*/ 2147483646 w 395"/>
                <a:gd name="T1" fmla="*/ 2147483646 h 124"/>
                <a:gd name="T2" fmla="*/ 2147483646 w 395"/>
                <a:gd name="T3" fmla="*/ 2147483646 h 124"/>
                <a:gd name="T4" fmla="*/ 2147483646 w 395"/>
                <a:gd name="T5" fmla="*/ 2147483646 h 124"/>
                <a:gd name="T6" fmla="*/ 2147483646 w 395"/>
                <a:gd name="T7" fmla="*/ 2147483646 h 124"/>
                <a:gd name="T8" fmla="*/ 0 w 395"/>
                <a:gd name="T9" fmla="*/ 2147483646 h 124"/>
                <a:gd name="T10" fmla="*/ 2147483646 w 395"/>
                <a:gd name="T11" fmla="*/ 2147483646 h 124"/>
                <a:gd name="T12" fmla="*/ 2147483646 w 395"/>
                <a:gd name="T13" fmla="*/ 2147483646 h 12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395" h="124" extrusionOk="0">
                  <a:moveTo>
                    <a:pt x="384" y="105"/>
                  </a:moveTo>
                  <a:cubicBezTo>
                    <a:pt x="208" y="4"/>
                    <a:pt x="208" y="4"/>
                    <a:pt x="208" y="4"/>
                  </a:cubicBezTo>
                  <a:cubicBezTo>
                    <a:pt x="202" y="0"/>
                    <a:pt x="193" y="0"/>
                    <a:pt x="186" y="4"/>
                  </a:cubicBezTo>
                  <a:cubicBezTo>
                    <a:pt x="11" y="105"/>
                    <a:pt x="11" y="105"/>
                    <a:pt x="11" y="105"/>
                  </a:cubicBezTo>
                  <a:cubicBezTo>
                    <a:pt x="4" y="109"/>
                    <a:pt x="0" y="116"/>
                    <a:pt x="0" y="124"/>
                  </a:cubicBezTo>
                  <a:cubicBezTo>
                    <a:pt x="395" y="124"/>
                    <a:pt x="395" y="124"/>
                    <a:pt x="395" y="124"/>
                  </a:cubicBezTo>
                  <a:cubicBezTo>
                    <a:pt x="395" y="116"/>
                    <a:pt x="390" y="109"/>
                    <a:pt x="384" y="105"/>
                  </a:cubicBez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txBody>
            <a:bodyPr lIns="100821" tIns="50397" rIns="100821" bIns="50397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5042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defRPr/>
              </a:pPr>
              <a:endParaRPr lang="en-US" sz="1985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8" name="Google Shape;5192;p115">
              <a:extLst>
                <a:ext uri="{FF2B5EF4-FFF2-40B4-BE49-F238E27FC236}">
                  <a16:creationId xmlns:a16="http://schemas.microsoft.com/office/drawing/2014/main" id="{80FDA875-84BC-216A-096C-03CD42A69884}"/>
                </a:ext>
              </a:extLst>
            </p:cNvPr>
            <p:cNvSpPr>
              <a:spLocks/>
            </p:cNvSpPr>
            <p:nvPr/>
          </p:nvSpPr>
          <p:spPr bwMode="auto">
            <a:xfrm>
              <a:off x="4427538" y="5370513"/>
              <a:ext cx="1577975" cy="495300"/>
            </a:xfrm>
            <a:custGeom>
              <a:avLst/>
              <a:gdLst>
                <a:gd name="T0" fmla="*/ 2147483646 w 395"/>
                <a:gd name="T1" fmla="*/ 2147483646 h 124"/>
                <a:gd name="T2" fmla="*/ 2147483646 w 395"/>
                <a:gd name="T3" fmla="*/ 2147483646 h 124"/>
                <a:gd name="T4" fmla="*/ 2147483646 w 395"/>
                <a:gd name="T5" fmla="*/ 2147483646 h 124"/>
                <a:gd name="T6" fmla="*/ 2147483646 w 395"/>
                <a:gd name="T7" fmla="*/ 2147483646 h 124"/>
                <a:gd name="T8" fmla="*/ 2147483646 w 395"/>
                <a:gd name="T9" fmla="*/ 0 h 124"/>
                <a:gd name="T10" fmla="*/ 0 w 395"/>
                <a:gd name="T11" fmla="*/ 0 h 124"/>
                <a:gd name="T12" fmla="*/ 2147483646 w 395"/>
                <a:gd name="T13" fmla="*/ 2147483646 h 12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395" h="124" extrusionOk="0">
                  <a:moveTo>
                    <a:pt x="11" y="19"/>
                  </a:moveTo>
                  <a:cubicBezTo>
                    <a:pt x="186" y="120"/>
                    <a:pt x="186" y="120"/>
                    <a:pt x="186" y="120"/>
                  </a:cubicBezTo>
                  <a:cubicBezTo>
                    <a:pt x="193" y="124"/>
                    <a:pt x="201" y="124"/>
                    <a:pt x="208" y="120"/>
                  </a:cubicBezTo>
                  <a:cubicBezTo>
                    <a:pt x="384" y="19"/>
                    <a:pt x="384" y="19"/>
                    <a:pt x="384" y="19"/>
                  </a:cubicBezTo>
                  <a:cubicBezTo>
                    <a:pt x="390" y="15"/>
                    <a:pt x="395" y="8"/>
                    <a:pt x="395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8"/>
                    <a:pt x="4" y="15"/>
                    <a:pt x="11" y="19"/>
                  </a:cubicBez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txBody>
            <a:bodyPr lIns="100821" tIns="50397" rIns="100821" bIns="50397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5042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defRPr/>
              </a:pPr>
              <a:endParaRPr lang="en-US" sz="1985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9463" name="Group 5">
            <a:extLst>
              <a:ext uri="{FF2B5EF4-FFF2-40B4-BE49-F238E27FC236}">
                <a16:creationId xmlns:a16="http://schemas.microsoft.com/office/drawing/2014/main" id="{625928A6-72D0-6B3C-ED34-54E003B07890}"/>
              </a:ext>
            </a:extLst>
          </p:cNvPr>
          <p:cNvGrpSpPr>
            <a:grpSpLocks/>
          </p:cNvGrpSpPr>
          <p:nvPr/>
        </p:nvGrpSpPr>
        <p:grpSpPr bwMode="auto">
          <a:xfrm>
            <a:off x="5187391" y="5131184"/>
            <a:ext cx="1740156" cy="1986998"/>
            <a:chOff x="3544888" y="2536825"/>
            <a:chExt cx="1577975" cy="1801813"/>
          </a:xfrm>
        </p:grpSpPr>
        <p:sp>
          <p:nvSpPr>
            <p:cNvPr id="20" name="Google Shape;5181;p115">
              <a:extLst>
                <a:ext uri="{FF2B5EF4-FFF2-40B4-BE49-F238E27FC236}">
                  <a16:creationId xmlns:a16="http://schemas.microsoft.com/office/drawing/2014/main" id="{77139803-B515-EA17-052E-73E8383F5DA6}"/>
                </a:ext>
              </a:extLst>
            </p:cNvPr>
            <p:cNvSpPr>
              <a:spLocks/>
            </p:cNvSpPr>
            <p:nvPr/>
          </p:nvSpPr>
          <p:spPr bwMode="auto">
            <a:xfrm>
              <a:off x="3544888" y="3848101"/>
              <a:ext cx="1577975" cy="490537"/>
            </a:xfrm>
            <a:custGeom>
              <a:avLst/>
              <a:gdLst>
                <a:gd name="T0" fmla="*/ 2147483646 w 395"/>
                <a:gd name="T1" fmla="*/ 2147483646 h 123"/>
                <a:gd name="T2" fmla="*/ 2147483646 w 395"/>
                <a:gd name="T3" fmla="*/ 2147483646 h 123"/>
                <a:gd name="T4" fmla="*/ 2147483646 w 395"/>
                <a:gd name="T5" fmla="*/ 2147483646 h 123"/>
                <a:gd name="T6" fmla="*/ 2147483646 w 395"/>
                <a:gd name="T7" fmla="*/ 2147483646 h 123"/>
                <a:gd name="T8" fmla="*/ 2147483646 w 395"/>
                <a:gd name="T9" fmla="*/ 0 h 123"/>
                <a:gd name="T10" fmla="*/ 0 w 395"/>
                <a:gd name="T11" fmla="*/ 0 h 123"/>
                <a:gd name="T12" fmla="*/ 2147483646 w 395"/>
                <a:gd name="T13" fmla="*/ 2147483646 h 12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395" h="123" extrusionOk="0">
                  <a:moveTo>
                    <a:pt x="11" y="18"/>
                  </a:moveTo>
                  <a:cubicBezTo>
                    <a:pt x="187" y="119"/>
                    <a:pt x="187" y="119"/>
                    <a:pt x="187" y="119"/>
                  </a:cubicBezTo>
                  <a:cubicBezTo>
                    <a:pt x="193" y="123"/>
                    <a:pt x="202" y="123"/>
                    <a:pt x="209" y="119"/>
                  </a:cubicBezTo>
                  <a:cubicBezTo>
                    <a:pt x="384" y="18"/>
                    <a:pt x="384" y="18"/>
                    <a:pt x="384" y="18"/>
                  </a:cubicBezTo>
                  <a:cubicBezTo>
                    <a:pt x="391" y="14"/>
                    <a:pt x="395" y="8"/>
                    <a:pt x="395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7"/>
                    <a:pt x="5" y="14"/>
                    <a:pt x="11" y="18"/>
                  </a:cubicBezTo>
                  <a:close/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txBody>
            <a:bodyPr lIns="100821" tIns="50397" rIns="100821" bIns="50397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5042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defRPr/>
              </a:pPr>
              <a:endParaRPr lang="en-US" sz="1985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1" name="Google Shape;5182;p115">
              <a:extLst>
                <a:ext uri="{FF2B5EF4-FFF2-40B4-BE49-F238E27FC236}">
                  <a16:creationId xmlns:a16="http://schemas.microsoft.com/office/drawing/2014/main" id="{AEB281D5-6ACD-71BB-92FA-06AFBEB6F898}"/>
                </a:ext>
              </a:extLst>
            </p:cNvPr>
            <p:cNvSpPr>
              <a:spLocks/>
            </p:cNvSpPr>
            <p:nvPr/>
          </p:nvSpPr>
          <p:spPr bwMode="auto">
            <a:xfrm>
              <a:off x="3544888" y="2536825"/>
              <a:ext cx="1577975" cy="495300"/>
            </a:xfrm>
            <a:custGeom>
              <a:avLst/>
              <a:gdLst>
                <a:gd name="T0" fmla="*/ 2147483646 w 395"/>
                <a:gd name="T1" fmla="*/ 2147483646 h 124"/>
                <a:gd name="T2" fmla="*/ 2147483646 w 395"/>
                <a:gd name="T3" fmla="*/ 2147483646 h 124"/>
                <a:gd name="T4" fmla="*/ 2147483646 w 395"/>
                <a:gd name="T5" fmla="*/ 2147483646 h 124"/>
                <a:gd name="T6" fmla="*/ 2147483646 w 395"/>
                <a:gd name="T7" fmla="*/ 2147483646 h 124"/>
                <a:gd name="T8" fmla="*/ 0 w 395"/>
                <a:gd name="T9" fmla="*/ 2147483646 h 124"/>
                <a:gd name="T10" fmla="*/ 0 w 395"/>
                <a:gd name="T11" fmla="*/ 2147483646 h 124"/>
                <a:gd name="T12" fmla="*/ 2147483646 w 395"/>
                <a:gd name="T13" fmla="*/ 2147483646 h 124"/>
                <a:gd name="T14" fmla="*/ 2147483646 w 395"/>
                <a:gd name="T15" fmla="*/ 2147483646 h 12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395" h="124" extrusionOk="0">
                  <a:moveTo>
                    <a:pt x="384" y="105"/>
                  </a:moveTo>
                  <a:cubicBezTo>
                    <a:pt x="209" y="4"/>
                    <a:pt x="209" y="4"/>
                    <a:pt x="209" y="4"/>
                  </a:cubicBezTo>
                  <a:cubicBezTo>
                    <a:pt x="202" y="0"/>
                    <a:pt x="194" y="0"/>
                    <a:pt x="187" y="4"/>
                  </a:cubicBezTo>
                  <a:cubicBezTo>
                    <a:pt x="11" y="105"/>
                    <a:pt x="11" y="105"/>
                    <a:pt x="11" y="105"/>
                  </a:cubicBezTo>
                  <a:cubicBezTo>
                    <a:pt x="4" y="109"/>
                    <a:pt x="0" y="116"/>
                    <a:pt x="0" y="124"/>
                  </a:cubicBezTo>
                  <a:cubicBezTo>
                    <a:pt x="0" y="124"/>
                    <a:pt x="0" y="124"/>
                    <a:pt x="0" y="124"/>
                  </a:cubicBezTo>
                  <a:cubicBezTo>
                    <a:pt x="395" y="124"/>
                    <a:pt x="395" y="124"/>
                    <a:pt x="395" y="124"/>
                  </a:cubicBezTo>
                  <a:cubicBezTo>
                    <a:pt x="395" y="117"/>
                    <a:pt x="391" y="109"/>
                    <a:pt x="384" y="105"/>
                  </a:cubicBezTo>
                  <a:close/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txBody>
            <a:bodyPr lIns="100821" tIns="50397" rIns="100821" bIns="50397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5042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defRPr/>
              </a:pPr>
              <a:endParaRPr lang="en-US" sz="1985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2" name="Google Shape;5183;p115">
              <a:extLst>
                <a:ext uri="{FF2B5EF4-FFF2-40B4-BE49-F238E27FC236}">
                  <a16:creationId xmlns:a16="http://schemas.microsoft.com/office/drawing/2014/main" id="{1800A45F-A1CF-7A11-4FD8-F8BC843394C8}"/>
                </a:ext>
              </a:extLst>
            </p:cNvPr>
            <p:cNvSpPr>
              <a:spLocks/>
            </p:cNvSpPr>
            <p:nvPr/>
          </p:nvSpPr>
          <p:spPr bwMode="auto">
            <a:xfrm>
              <a:off x="3544888" y="3032125"/>
              <a:ext cx="1577975" cy="815975"/>
            </a:xfrm>
            <a:custGeom>
              <a:avLst/>
              <a:gdLst>
                <a:gd name="T0" fmla="*/ 2147483646 w 395"/>
                <a:gd name="T1" fmla="*/ 0 h 204"/>
                <a:gd name="T2" fmla="*/ 2147483646 w 395"/>
                <a:gd name="T3" fmla="*/ 0 h 204"/>
                <a:gd name="T4" fmla="*/ 0 w 395"/>
                <a:gd name="T5" fmla="*/ 0 h 204"/>
                <a:gd name="T6" fmla="*/ 0 w 395"/>
                <a:gd name="T7" fmla="*/ 2147483646 h 204"/>
                <a:gd name="T8" fmla="*/ 0 w 395"/>
                <a:gd name="T9" fmla="*/ 2147483646 h 204"/>
                <a:gd name="T10" fmla="*/ 2147483646 w 395"/>
                <a:gd name="T11" fmla="*/ 2147483646 h 204"/>
                <a:gd name="T12" fmla="*/ 2147483646 w 395"/>
                <a:gd name="T13" fmla="*/ 2147483646 h 204"/>
                <a:gd name="T14" fmla="*/ 2147483646 w 395"/>
                <a:gd name="T15" fmla="*/ 0 h 2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395" h="204" extrusionOk="0">
                  <a:moveTo>
                    <a:pt x="395" y="0"/>
                  </a:moveTo>
                  <a:cubicBezTo>
                    <a:pt x="395" y="0"/>
                    <a:pt x="395" y="0"/>
                    <a:pt x="395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03"/>
                    <a:pt x="0" y="203"/>
                    <a:pt x="0" y="203"/>
                  </a:cubicBezTo>
                  <a:cubicBezTo>
                    <a:pt x="0" y="203"/>
                    <a:pt x="0" y="204"/>
                    <a:pt x="0" y="204"/>
                  </a:cubicBezTo>
                  <a:cubicBezTo>
                    <a:pt x="395" y="204"/>
                    <a:pt x="395" y="204"/>
                    <a:pt x="395" y="204"/>
                  </a:cubicBezTo>
                  <a:cubicBezTo>
                    <a:pt x="395" y="204"/>
                    <a:pt x="395" y="203"/>
                    <a:pt x="395" y="203"/>
                  </a:cubicBezTo>
                  <a:lnTo>
                    <a:pt x="395" y="0"/>
                  </a:lnTo>
                  <a:close/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txBody>
            <a:bodyPr lIns="100821" tIns="50397" rIns="100821" bIns="50397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5042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defRPr/>
              </a:pPr>
              <a:endParaRPr lang="en-US" sz="1103" b="1" dirty="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661CA96D-D124-1EAF-2746-8E0FFA45887E}"/>
              </a:ext>
            </a:extLst>
          </p:cNvPr>
          <p:cNvSpPr/>
          <p:nvPr/>
        </p:nvSpPr>
        <p:spPr>
          <a:xfrm>
            <a:off x="2109208" y="3930402"/>
            <a:ext cx="1747158" cy="906842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95447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defRPr/>
            </a:pPr>
            <a:endParaRPr lang="ru-RU" sz="1985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465" name="Прямоугольник 23">
            <a:extLst>
              <a:ext uri="{FF2B5EF4-FFF2-40B4-BE49-F238E27FC236}">
                <a16:creationId xmlns:a16="http://schemas.microsoft.com/office/drawing/2014/main" id="{C539EA12-C815-AAF8-11B7-D2274F6488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41654" y="3910974"/>
            <a:ext cx="1482265" cy="1110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 defTabSz="495447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ru-RU" altLang="ru-RU" sz="1323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Строительство </a:t>
            </a:r>
          </a:p>
          <a:p>
            <a:pPr algn="ctr" defTabSz="495447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ru-RU" altLang="ru-RU" sz="1323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социальных </a:t>
            </a:r>
          </a:p>
          <a:p>
            <a:pPr algn="ctr" defTabSz="495447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ru-RU" altLang="ru-RU" sz="1323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объектов  </a:t>
            </a:r>
          </a:p>
          <a:p>
            <a:pPr algn="ctr" defTabSz="495447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ru-RU" altLang="ru-RU" sz="1323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(школа, детский </a:t>
            </a:r>
          </a:p>
          <a:p>
            <a:pPr algn="ctr" defTabSz="495447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ru-RU" altLang="ru-RU" sz="1323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сад)</a:t>
            </a:r>
          </a:p>
        </p:txBody>
      </p:sp>
      <p:sp>
        <p:nvSpPr>
          <p:cNvPr id="19466" name="Прямоугольник 25">
            <a:extLst>
              <a:ext uri="{FF2B5EF4-FFF2-40B4-BE49-F238E27FC236}">
                <a16:creationId xmlns:a16="http://schemas.microsoft.com/office/drawing/2014/main" id="{3E8B8FE4-33CF-A3B1-42F5-B2D15B0762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2143" y="2352887"/>
            <a:ext cx="1738405" cy="906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defTabSz="495447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ru-RU" altLang="ru-RU" sz="1323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Создания </a:t>
            </a:r>
          </a:p>
          <a:p>
            <a:pPr algn="ctr" defTabSz="495447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ru-RU" altLang="ru-RU" sz="1323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рабочих мест в </a:t>
            </a:r>
          </a:p>
          <a:p>
            <a:pPr algn="ctr" defTabSz="495447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ru-RU" altLang="ru-RU" sz="1323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социальных объектах</a:t>
            </a:r>
          </a:p>
        </p:txBody>
      </p:sp>
      <p:sp>
        <p:nvSpPr>
          <p:cNvPr id="17419" name="Прямоугольник 26">
            <a:extLst>
              <a:ext uri="{FF2B5EF4-FFF2-40B4-BE49-F238E27FC236}">
                <a16:creationId xmlns:a16="http://schemas.microsoft.com/office/drawing/2014/main" id="{40658EAD-A4AD-1475-9A1B-2859CA3331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81884" y="622931"/>
            <a:ext cx="792963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defTabSz="495447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defRPr/>
            </a:pPr>
            <a:r>
              <a:rPr lang="ru-RU" b="1" cap="all" dirty="0">
                <a:ln w="0">
                  <a:solidFill>
                    <a:schemeClr val="tx1"/>
                  </a:solidFill>
                </a:ln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Эффект от реализации ПРОЕКТА ПО ВОВЛЕЧЕНИЮ ТЕРРИТОРИИ ЗАПАДНЕЕ С. ПЕЧЕРСК в рамках договора КРТ</a:t>
            </a:r>
          </a:p>
        </p:txBody>
      </p:sp>
      <p:sp>
        <p:nvSpPr>
          <p:cNvPr id="19468" name="Прямоугольник 27">
            <a:extLst>
              <a:ext uri="{FF2B5EF4-FFF2-40B4-BE49-F238E27FC236}">
                <a16:creationId xmlns:a16="http://schemas.microsoft.com/office/drawing/2014/main" id="{F4E63ECD-E9EE-4EA9-D66F-12E03C8B7E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2142" y="5687894"/>
            <a:ext cx="1650872" cy="703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defTabSz="495447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ru-RU" altLang="ru-RU" sz="1323" b="1" kern="120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Появление </a:t>
            </a:r>
          </a:p>
          <a:p>
            <a:pPr algn="ctr" defTabSz="495447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ru-RU" altLang="ru-RU" sz="1323" b="1" kern="120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качественного жилья </a:t>
            </a:r>
          </a:p>
        </p:txBody>
      </p:sp>
      <p:sp>
        <p:nvSpPr>
          <p:cNvPr id="19469" name="Прямоугольник 28">
            <a:extLst>
              <a:ext uri="{FF2B5EF4-FFF2-40B4-BE49-F238E27FC236}">
                <a16:creationId xmlns:a16="http://schemas.microsoft.com/office/drawing/2014/main" id="{3CAF0C83-87EE-9B9F-69DA-A6F3F5A714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87391" y="5687894"/>
            <a:ext cx="1740156" cy="906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defTabSz="495447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ru-RU" altLang="ru-RU" sz="1323" b="1" kern="120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Строительство и</a:t>
            </a:r>
          </a:p>
          <a:p>
            <a:pPr algn="ctr" defTabSz="495447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ru-RU" altLang="ru-RU" sz="1323" b="1" kern="120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реконструкция </a:t>
            </a:r>
          </a:p>
          <a:p>
            <a:pPr algn="ctr" defTabSz="495447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ru-RU" altLang="ru-RU" sz="1323" b="1" kern="120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инженерных объектов</a:t>
            </a:r>
          </a:p>
        </p:txBody>
      </p:sp>
      <p:sp>
        <p:nvSpPr>
          <p:cNvPr id="19470" name="Прямоугольник 29">
            <a:extLst>
              <a:ext uri="{FF2B5EF4-FFF2-40B4-BE49-F238E27FC236}">
                <a16:creationId xmlns:a16="http://schemas.microsoft.com/office/drawing/2014/main" id="{CB7F24C0-C704-941A-1586-7BC3352F21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41500" y="3940736"/>
            <a:ext cx="1740156" cy="906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defTabSz="495447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ru-RU" altLang="ru-RU" sz="1323" b="1" kern="120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Развитие зеленых зон </a:t>
            </a:r>
          </a:p>
          <a:p>
            <a:pPr algn="ctr" defTabSz="495447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ru-RU" altLang="ru-RU" sz="1323" b="1" kern="120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и общественных пространств</a:t>
            </a:r>
          </a:p>
        </p:txBody>
      </p:sp>
      <p:grpSp>
        <p:nvGrpSpPr>
          <p:cNvPr id="19471" name="Group 6">
            <a:extLst>
              <a:ext uri="{FF2B5EF4-FFF2-40B4-BE49-F238E27FC236}">
                <a16:creationId xmlns:a16="http://schemas.microsoft.com/office/drawing/2014/main" id="{9CF5DB2F-1611-C574-AC4D-C4F3063D045C}"/>
              </a:ext>
            </a:extLst>
          </p:cNvPr>
          <p:cNvGrpSpPr>
            <a:grpSpLocks/>
          </p:cNvGrpSpPr>
          <p:nvPr/>
        </p:nvGrpSpPr>
        <p:grpSpPr bwMode="auto">
          <a:xfrm>
            <a:off x="5209103" y="1743596"/>
            <a:ext cx="1740156" cy="1986999"/>
            <a:chOff x="4427538" y="4064000"/>
            <a:chExt cx="1577975" cy="1801813"/>
          </a:xfrm>
        </p:grpSpPr>
        <p:sp>
          <p:nvSpPr>
            <p:cNvPr id="19475" name="Google Shape;5190;p115">
              <a:extLst>
                <a:ext uri="{FF2B5EF4-FFF2-40B4-BE49-F238E27FC236}">
                  <a16:creationId xmlns:a16="http://schemas.microsoft.com/office/drawing/2014/main" id="{C2A2F42B-0FD8-A6D6-851F-5709DE7610E2}"/>
                </a:ext>
              </a:extLst>
            </p:cNvPr>
            <p:cNvSpPr>
              <a:spLocks/>
            </p:cNvSpPr>
            <p:nvPr/>
          </p:nvSpPr>
          <p:spPr bwMode="auto">
            <a:xfrm>
              <a:off x="4427538" y="4542090"/>
              <a:ext cx="1577975" cy="828424"/>
            </a:xfrm>
            <a:custGeom>
              <a:avLst/>
              <a:gdLst>
                <a:gd name="T0" fmla="*/ 2147483647 w 395"/>
                <a:gd name="T1" fmla="*/ 0 h 203"/>
                <a:gd name="T2" fmla="*/ 2147483647 w 395"/>
                <a:gd name="T3" fmla="*/ 0 h 203"/>
                <a:gd name="T4" fmla="*/ 0 w 395"/>
                <a:gd name="T5" fmla="*/ 0 h 203"/>
                <a:gd name="T6" fmla="*/ 0 w 395"/>
                <a:gd name="T7" fmla="*/ 0 h 203"/>
                <a:gd name="T8" fmla="*/ 0 w 395"/>
                <a:gd name="T9" fmla="*/ 2147483647 h 203"/>
                <a:gd name="T10" fmla="*/ 0 w 395"/>
                <a:gd name="T11" fmla="*/ 2147483647 h 203"/>
                <a:gd name="T12" fmla="*/ 2147483647 w 395"/>
                <a:gd name="T13" fmla="*/ 2147483647 h 203"/>
                <a:gd name="T14" fmla="*/ 2147483647 w 395"/>
                <a:gd name="T15" fmla="*/ 2147483647 h 203"/>
                <a:gd name="T16" fmla="*/ 2147483647 w 395"/>
                <a:gd name="T17" fmla="*/ 0 h 20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95"/>
                <a:gd name="T28" fmla="*/ 0 h 203"/>
                <a:gd name="T29" fmla="*/ 395 w 395"/>
                <a:gd name="T30" fmla="*/ 203 h 203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95" h="203" extrusionOk="0">
                  <a:moveTo>
                    <a:pt x="395" y="0"/>
                  </a:moveTo>
                  <a:cubicBezTo>
                    <a:pt x="395" y="0"/>
                    <a:pt x="395" y="0"/>
                    <a:pt x="395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03"/>
                    <a:pt x="0" y="203"/>
                    <a:pt x="0" y="203"/>
                  </a:cubicBezTo>
                  <a:cubicBezTo>
                    <a:pt x="0" y="203"/>
                    <a:pt x="0" y="203"/>
                    <a:pt x="0" y="203"/>
                  </a:cubicBezTo>
                  <a:cubicBezTo>
                    <a:pt x="395" y="203"/>
                    <a:pt x="395" y="203"/>
                    <a:pt x="395" y="203"/>
                  </a:cubicBezTo>
                  <a:cubicBezTo>
                    <a:pt x="395" y="203"/>
                    <a:pt x="395" y="203"/>
                    <a:pt x="395" y="203"/>
                  </a:cubicBezTo>
                  <a:lnTo>
                    <a:pt x="395" y="0"/>
                  </a:lnTo>
                  <a:close/>
                </a:path>
              </a:pathLst>
            </a:custGeom>
            <a:solidFill>
              <a:srgbClr val="92D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00821" tIns="50397" rIns="100821" bIns="50397"/>
            <a:lstStyle/>
            <a:p>
              <a:pPr algn="l" defTabSz="495447" rtl="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</a:pPr>
              <a:endParaRPr lang="ru-RU" sz="1985" kern="1200">
                <a:solidFill>
                  <a:prstClr val="whit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9476" name="Google Shape;5191;p115">
              <a:extLst>
                <a:ext uri="{FF2B5EF4-FFF2-40B4-BE49-F238E27FC236}">
                  <a16:creationId xmlns:a16="http://schemas.microsoft.com/office/drawing/2014/main" id="{F341A939-4F24-8474-143C-8A813CF0A1A8}"/>
                </a:ext>
              </a:extLst>
            </p:cNvPr>
            <p:cNvSpPr>
              <a:spLocks/>
            </p:cNvSpPr>
            <p:nvPr/>
          </p:nvSpPr>
          <p:spPr bwMode="auto">
            <a:xfrm>
              <a:off x="4427538" y="4064000"/>
              <a:ext cx="1577975" cy="495300"/>
            </a:xfrm>
            <a:custGeom>
              <a:avLst/>
              <a:gdLst>
                <a:gd name="T0" fmla="*/ 2147483647 w 395"/>
                <a:gd name="T1" fmla="*/ 2147483647 h 124"/>
                <a:gd name="T2" fmla="*/ 2147483647 w 395"/>
                <a:gd name="T3" fmla="*/ 2147483647 h 124"/>
                <a:gd name="T4" fmla="*/ 2147483647 w 395"/>
                <a:gd name="T5" fmla="*/ 2147483647 h 124"/>
                <a:gd name="T6" fmla="*/ 2147483647 w 395"/>
                <a:gd name="T7" fmla="*/ 2147483647 h 124"/>
                <a:gd name="T8" fmla="*/ 0 w 395"/>
                <a:gd name="T9" fmla="*/ 2147483647 h 124"/>
                <a:gd name="T10" fmla="*/ 2147483647 w 395"/>
                <a:gd name="T11" fmla="*/ 2147483647 h 124"/>
                <a:gd name="T12" fmla="*/ 2147483647 w 395"/>
                <a:gd name="T13" fmla="*/ 2147483647 h 12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395"/>
                <a:gd name="T22" fmla="*/ 0 h 124"/>
                <a:gd name="T23" fmla="*/ 395 w 395"/>
                <a:gd name="T24" fmla="*/ 124 h 12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395" h="124" extrusionOk="0">
                  <a:moveTo>
                    <a:pt x="384" y="105"/>
                  </a:moveTo>
                  <a:cubicBezTo>
                    <a:pt x="208" y="4"/>
                    <a:pt x="208" y="4"/>
                    <a:pt x="208" y="4"/>
                  </a:cubicBezTo>
                  <a:cubicBezTo>
                    <a:pt x="202" y="0"/>
                    <a:pt x="193" y="0"/>
                    <a:pt x="186" y="4"/>
                  </a:cubicBezTo>
                  <a:cubicBezTo>
                    <a:pt x="11" y="105"/>
                    <a:pt x="11" y="105"/>
                    <a:pt x="11" y="105"/>
                  </a:cubicBezTo>
                  <a:cubicBezTo>
                    <a:pt x="4" y="109"/>
                    <a:pt x="0" y="116"/>
                    <a:pt x="0" y="124"/>
                  </a:cubicBezTo>
                  <a:cubicBezTo>
                    <a:pt x="395" y="124"/>
                    <a:pt x="395" y="124"/>
                    <a:pt x="395" y="124"/>
                  </a:cubicBezTo>
                  <a:cubicBezTo>
                    <a:pt x="395" y="116"/>
                    <a:pt x="390" y="109"/>
                    <a:pt x="384" y="105"/>
                  </a:cubicBezTo>
                  <a:close/>
                </a:path>
              </a:pathLst>
            </a:custGeom>
            <a:solidFill>
              <a:srgbClr val="92D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00821" tIns="50397" rIns="100821" bIns="50397"/>
            <a:lstStyle/>
            <a:p>
              <a:pPr algn="l" defTabSz="495447" rtl="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</a:pPr>
              <a:endParaRPr lang="ru-RU" sz="1985" kern="1200">
                <a:solidFill>
                  <a:prstClr val="whit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9477" name="Google Shape;5192;p115">
              <a:extLst>
                <a:ext uri="{FF2B5EF4-FFF2-40B4-BE49-F238E27FC236}">
                  <a16:creationId xmlns:a16="http://schemas.microsoft.com/office/drawing/2014/main" id="{7EDC1D4C-F8A3-181F-768E-1442D684A557}"/>
                </a:ext>
              </a:extLst>
            </p:cNvPr>
            <p:cNvSpPr>
              <a:spLocks/>
            </p:cNvSpPr>
            <p:nvPr/>
          </p:nvSpPr>
          <p:spPr bwMode="auto">
            <a:xfrm>
              <a:off x="4427538" y="5370513"/>
              <a:ext cx="1577975" cy="495300"/>
            </a:xfrm>
            <a:custGeom>
              <a:avLst/>
              <a:gdLst>
                <a:gd name="T0" fmla="*/ 2147483647 w 395"/>
                <a:gd name="T1" fmla="*/ 2147483647 h 124"/>
                <a:gd name="T2" fmla="*/ 2147483647 w 395"/>
                <a:gd name="T3" fmla="*/ 2147483647 h 124"/>
                <a:gd name="T4" fmla="*/ 2147483647 w 395"/>
                <a:gd name="T5" fmla="*/ 2147483647 h 124"/>
                <a:gd name="T6" fmla="*/ 2147483647 w 395"/>
                <a:gd name="T7" fmla="*/ 2147483647 h 124"/>
                <a:gd name="T8" fmla="*/ 2147483647 w 395"/>
                <a:gd name="T9" fmla="*/ 0 h 124"/>
                <a:gd name="T10" fmla="*/ 0 w 395"/>
                <a:gd name="T11" fmla="*/ 0 h 124"/>
                <a:gd name="T12" fmla="*/ 2147483647 w 395"/>
                <a:gd name="T13" fmla="*/ 2147483647 h 12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395"/>
                <a:gd name="T22" fmla="*/ 0 h 124"/>
                <a:gd name="T23" fmla="*/ 395 w 395"/>
                <a:gd name="T24" fmla="*/ 124 h 12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395" h="124" extrusionOk="0">
                  <a:moveTo>
                    <a:pt x="11" y="19"/>
                  </a:moveTo>
                  <a:cubicBezTo>
                    <a:pt x="186" y="120"/>
                    <a:pt x="186" y="120"/>
                    <a:pt x="186" y="120"/>
                  </a:cubicBezTo>
                  <a:cubicBezTo>
                    <a:pt x="193" y="124"/>
                    <a:pt x="201" y="124"/>
                    <a:pt x="208" y="120"/>
                  </a:cubicBezTo>
                  <a:cubicBezTo>
                    <a:pt x="384" y="19"/>
                    <a:pt x="384" y="19"/>
                    <a:pt x="384" y="19"/>
                  </a:cubicBezTo>
                  <a:cubicBezTo>
                    <a:pt x="390" y="15"/>
                    <a:pt x="395" y="8"/>
                    <a:pt x="395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8"/>
                    <a:pt x="4" y="15"/>
                    <a:pt x="11" y="19"/>
                  </a:cubicBezTo>
                  <a:close/>
                </a:path>
              </a:pathLst>
            </a:custGeom>
            <a:solidFill>
              <a:srgbClr val="92D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00821" tIns="50397" rIns="100821" bIns="50397"/>
            <a:lstStyle/>
            <a:p>
              <a:pPr algn="l" defTabSz="495447" rtl="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</a:pPr>
              <a:endParaRPr lang="ru-RU" sz="1985" kern="1200">
                <a:solidFill>
                  <a:prstClr val="whit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9472" name="Прямоугольник 30">
            <a:extLst>
              <a:ext uri="{FF2B5EF4-FFF2-40B4-BE49-F238E27FC236}">
                <a16:creationId xmlns:a16="http://schemas.microsoft.com/office/drawing/2014/main" id="{FC8569ED-7D5F-F0EC-5F78-CEFA89B831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08611" y="2431667"/>
            <a:ext cx="1740156" cy="703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defTabSz="495447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ru-RU" altLang="ru-RU" sz="1323" b="1" kern="120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Улучшение транспортной доступности</a:t>
            </a:r>
          </a:p>
        </p:txBody>
      </p:sp>
      <p:pic>
        <p:nvPicPr>
          <p:cNvPr id="19493" name="Picture 37" descr="C:\Users\Morozova_PU\Desktop\Ответы\2025-03-25_16-50-28.png">
            <a:extLst>
              <a:ext uri="{FF2B5EF4-FFF2-40B4-BE49-F238E27FC236}">
                <a16:creationId xmlns:a16="http://schemas.microsoft.com/office/drawing/2014/main" id="{D2073F43-7291-6A22-63F2-128BCD45C5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37932" y="3384381"/>
            <a:ext cx="2382265" cy="210120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F6273CC-AC1C-D2C1-8C9B-E8EC1FFF3518}"/>
              </a:ext>
            </a:extLst>
          </p:cNvPr>
          <p:cNvSpPr txBox="1"/>
          <p:nvPr/>
        </p:nvSpPr>
        <p:spPr>
          <a:xfrm>
            <a:off x="7037725" y="6841183"/>
            <a:ext cx="3474308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 marR="5080" lvl="0" indent="0" defTabSz="914400" eaLnBrk="1" fontAlgn="auto" latinLnBrk="0" hangingPunct="1">
              <a:lnSpc>
                <a:spcPts val="1150"/>
              </a:lnSpc>
              <a:spcBef>
                <a:spcPts val="7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cs typeface="Times New Roman"/>
              </a:rPr>
              <a:t>Министерство </a:t>
            </a:r>
            <a:r>
              <a:rPr kumimoji="0" lang="ru-RU" sz="1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cs typeface="Times New Roman"/>
              </a:rPr>
              <a:t>Смоленской области</a:t>
            </a:r>
            <a:r>
              <a:rPr kumimoji="0" lang="ru-RU" sz="1000" b="0" i="0" u="none" strike="noStrike" kern="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cs typeface="Times New Roman"/>
              </a:rPr>
              <a:t> </a:t>
            </a:r>
            <a:r>
              <a:rPr kumimoji="0" lang="ru-RU" sz="1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cs typeface="Times New Roman"/>
              </a:rPr>
              <a:t>по</a:t>
            </a:r>
            <a:r>
              <a:rPr kumimoji="0" lang="ru-RU" sz="1000" b="0" i="0" u="none" strike="noStrike" kern="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cs typeface="Times New Roman"/>
              </a:rPr>
              <a:t> </a:t>
            </a:r>
            <a:r>
              <a:rPr kumimoji="0" lang="ru-RU" sz="1000" b="0" i="0" u="none" strike="noStrike" kern="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cs typeface="Times New Roman"/>
              </a:rPr>
              <a:t>внутренней</a:t>
            </a:r>
            <a:r>
              <a:rPr kumimoji="0" lang="ru-RU" sz="1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cs typeface="Times New Roman"/>
              </a:rPr>
              <a:t> </a:t>
            </a:r>
            <a:r>
              <a:rPr kumimoji="0" lang="ru-RU" sz="1000" b="0" i="0" u="none" strike="noStrike" kern="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cs typeface="Times New Roman"/>
              </a:rPr>
              <a:t>политике, </a:t>
            </a:r>
            <a:r>
              <a:rPr kumimoji="0" lang="ru-RU" sz="1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cs typeface="Times New Roman"/>
              </a:rPr>
              <a:t>отдел</a:t>
            </a:r>
            <a:r>
              <a:rPr kumimoji="0" lang="ru-RU" sz="1000" b="0" i="0" u="none" strike="noStrike" kern="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cs typeface="Times New Roman"/>
              </a:rPr>
              <a:t> муниципальной</a:t>
            </a:r>
            <a:r>
              <a:rPr kumimoji="0" lang="ru-RU" sz="1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cs typeface="Times New Roman"/>
              </a:rPr>
              <a:t> службы,</a:t>
            </a:r>
            <a:r>
              <a:rPr kumimoji="0" lang="ru-RU" sz="1000" b="0" i="0" u="none" strike="noStrike" kern="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cs typeface="Times New Roman"/>
              </a:rPr>
              <a:t> </a:t>
            </a:r>
            <a:r>
              <a:rPr kumimoji="0" lang="ru-RU" sz="1000" b="0" i="0" u="none" strike="noStrike" kern="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cs typeface="Times New Roman"/>
              </a:rPr>
              <a:t>мониторинга</a:t>
            </a:r>
            <a:r>
              <a:rPr kumimoji="0" lang="ru-RU" sz="1000" b="0" i="0" u="none" strike="noStrike" kern="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cs typeface="Times New Roman"/>
              </a:rPr>
              <a:t> </a:t>
            </a:r>
            <a:r>
              <a:rPr kumimoji="0" lang="ru-RU" sz="1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cs typeface="Times New Roman"/>
              </a:rPr>
              <a:t>и</a:t>
            </a:r>
            <a:r>
              <a:rPr kumimoji="0" lang="ru-RU" sz="1000" b="0" i="0" u="none" strike="noStrike" kern="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cs typeface="Times New Roman"/>
              </a:rPr>
              <a:t> </a:t>
            </a:r>
            <a:r>
              <a:rPr kumimoji="0" lang="ru-RU" sz="1000" b="0" i="0" u="none" strike="noStrike" kern="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cs typeface="Times New Roman"/>
              </a:rPr>
              <a:t>содействия </a:t>
            </a:r>
            <a:r>
              <a:rPr kumimoji="0" lang="ru-RU" sz="1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cs typeface="Times New Roman"/>
              </a:rPr>
              <a:t>развитию</a:t>
            </a:r>
            <a:r>
              <a:rPr kumimoji="0" lang="ru-RU" sz="1000" b="0" i="0" u="none" strike="noStrike" kern="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cs typeface="Times New Roman"/>
              </a:rPr>
              <a:t> </a:t>
            </a:r>
            <a:r>
              <a:rPr kumimoji="0" lang="ru-RU" sz="1000" b="0" i="0" u="none" strike="noStrike" kern="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cs typeface="Times New Roman"/>
              </a:rPr>
              <a:t>местного</a:t>
            </a:r>
            <a:r>
              <a:rPr kumimoji="0" lang="ru-RU" sz="1000" b="0" i="0" u="none" strike="noStrike" kern="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cs typeface="Times New Roman"/>
              </a:rPr>
              <a:t> </a:t>
            </a:r>
            <a:r>
              <a:rPr kumimoji="0" lang="ru-RU" sz="1000" b="0" i="0" u="none" strike="noStrike" kern="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cs typeface="Times New Roman"/>
              </a:rPr>
              <a:t>самоуправления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06932" y="429513"/>
            <a:ext cx="9281795" cy="631006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0" i="0" u="none" strike="noStrike" kern="0" cap="none" spc="-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2</a:t>
            </a:r>
            <a:endParaRPr kumimoji="0" sz="11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3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1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  <a:p>
            <a:pPr marL="12700" marR="6350" lvl="0" indent="0" algn="just" defTabSz="914400" eaLnBrk="1" fontAlgn="auto" latinLnBrk="0" hangingPunct="1">
              <a:lnSpc>
                <a:spcPct val="96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Муниципальное образование «</a:t>
            </a:r>
            <a:r>
              <a:rPr lang="ru-RU" sz="1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Ярцевский</a:t>
            </a: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муниципальный округ» Смоленской области </a:t>
            </a: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Times New Roman" panose="02020603050405020304" pitchFamily="18" charset="0"/>
                <a:cs typeface="Times New Roman"/>
              </a:rPr>
              <a:t>– </a:t>
            </a: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cs typeface="Times New Roman"/>
              </a:rPr>
              <a:t>победитель</a:t>
            </a:r>
            <a:r>
              <a:rPr kumimoji="0" lang="ru-RU" sz="1400" b="0" i="0" u="none" strike="noStrike" kern="0" cap="none" spc="4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cs typeface="Times New Roman"/>
              </a:rPr>
              <a:t> </a:t>
            </a:r>
            <a:br>
              <a:rPr kumimoji="0" lang="ru-RU" sz="1400" b="0" i="0" u="none" strike="noStrike" kern="0" cap="none" spc="4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cs typeface="Times New Roman"/>
              </a:rPr>
            </a:b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cs typeface="Times New Roman"/>
              </a:rPr>
              <a:t>в</a:t>
            </a:r>
            <a:r>
              <a:rPr kumimoji="0" lang="ru-RU" sz="1400" b="0" i="0" u="none" strike="noStrike" kern="0" cap="none" spc="434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cs typeface="Times New Roman"/>
              </a:rPr>
              <a:t> </a:t>
            </a:r>
            <a:r>
              <a:rPr kumimoji="0" lang="ru-RU" sz="14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cs typeface="Times New Roman"/>
              </a:rPr>
              <a:t> </a:t>
            </a: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cs typeface="Times New Roman"/>
              </a:rPr>
              <a:t>номинации</a:t>
            </a:r>
            <a:r>
              <a:rPr kumimoji="0" lang="ru-RU" sz="1400" b="0" i="0" u="none" strike="noStrike" kern="0" cap="none" spc="18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cs typeface="Times New Roman"/>
              </a:rPr>
              <a:t> </a:t>
            </a:r>
            <a:r>
              <a:rPr lang="ru-RU" sz="1400" dirty="0">
                <a:latin typeface="Times New Roman"/>
                <a:cs typeface="Times New Roman"/>
              </a:rPr>
              <a:t>«Модернизация городского хозяйства посредством внедрения цифровых технологий и платформенных решений (</a:t>
            </a: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cs typeface="Times New Roman"/>
              </a:rPr>
              <a:t>«</a:t>
            </a:r>
            <a:r>
              <a:rPr lang="ru-RU" sz="1400" dirty="0">
                <a:latin typeface="Times New Roman"/>
                <a:cs typeface="Times New Roman"/>
              </a:rPr>
              <a:t>умный город</a:t>
            </a: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cs typeface="Times New Roman"/>
              </a:rPr>
              <a:t>»</a:t>
            </a:r>
            <a:r>
              <a:rPr lang="ru-RU" sz="1400" dirty="0">
                <a:latin typeface="Times New Roman"/>
                <a:cs typeface="Times New Roman"/>
              </a:rPr>
              <a:t>)»</a:t>
            </a:r>
          </a:p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4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cs typeface="Times New Roman"/>
            </a:endParaRPr>
          </a:p>
          <a:p>
            <a:pPr marL="12700" marR="6350" lvl="0" indent="0" algn="just" defTabSz="914400" eaLnBrk="1" fontAlgn="auto" latinLnBrk="0" hangingPunct="1">
              <a:lnSpc>
                <a:spcPct val="96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sng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Номинация</a:t>
            </a:r>
            <a:r>
              <a:rPr kumimoji="0" sz="1400" b="0" i="0" u="sng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:</a:t>
            </a:r>
            <a:r>
              <a:rPr lang="ru-RU" sz="1400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cs typeface="Times New Roman"/>
              </a:rPr>
              <a:t>«Модернизация городского хозяйства посредством внедрения цифровых технологий и платформенных решений («умный город»)»</a:t>
            </a:r>
          </a:p>
          <a:p>
            <a:pPr marL="12700" marR="12065" lvl="0" indent="0" algn="just" defTabSz="914400" eaLnBrk="1" fontAlgn="auto" latinLnBrk="0" hangingPunct="1">
              <a:lnSpc>
                <a:spcPts val="161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1" i="0" u="none" strike="noStrike" kern="0" cap="none" spc="-1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cs typeface="Times New Roman"/>
            </a:endParaRPr>
          </a:p>
          <a:p>
            <a:pPr marL="12700" marR="12065" lvl="0" indent="0" algn="just" defTabSz="914400" eaLnBrk="1" fontAlgn="auto" latinLnBrk="0" hangingPunct="1">
              <a:lnSpc>
                <a:spcPts val="161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sng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Наименование практики:</a:t>
            </a: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lang="ru-RU" sz="1400" b="1" dirty="0">
                <a:latin typeface="Times New Roman"/>
                <a:cs typeface="Times New Roman"/>
              </a:rPr>
              <a:t>«Цифровой водоканал для малых городов»</a:t>
            </a:r>
          </a:p>
          <a:p>
            <a:pPr marL="12700" marR="12065" lvl="0" indent="0" algn="just" defTabSz="914400" eaLnBrk="1" fontAlgn="auto" latinLnBrk="0" hangingPunct="1">
              <a:lnSpc>
                <a:spcPts val="161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Times New Roman"/>
              <a:cs typeface="Times New Roman"/>
            </a:endParaRPr>
          </a:p>
          <a:p>
            <a:pPr algn="just">
              <a:defRPr/>
            </a:pPr>
            <a:r>
              <a:rPr kumimoji="0" sz="1400" b="0" i="0" u="sng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Цель</a:t>
            </a:r>
            <a:r>
              <a:rPr kumimoji="0" sz="1400" b="0" i="0" u="sng" strike="noStrike" kern="0" cap="none" spc="8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kumimoji="0" sz="1400" b="0" i="0" u="sng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практики</a:t>
            </a:r>
            <a:r>
              <a:rPr kumimoji="0" sz="1400" b="0" i="0" u="sng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:</a:t>
            </a:r>
            <a:r>
              <a:rPr kumimoji="0" lang="ru-RU" sz="1400" b="0" i="0" u="sng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lang="ru-RU" sz="1400" dirty="0">
                <a:latin typeface="Times New Roman" panose="02020603050405020304" pitchFamily="18" charset="0"/>
              </a:rPr>
              <a:t>повышение качества предоставляемых услуг водоснабжения и водоотведения населению г. Ярцево </a:t>
            </a:r>
          </a:p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sng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Описание</a:t>
            </a:r>
            <a:r>
              <a:rPr kumimoji="0" sz="1400" b="0" i="0" u="sng" strike="noStrike" kern="0" cap="none" spc="3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kumimoji="0" sz="1400" b="0" i="0" u="sng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практики:</a:t>
            </a:r>
            <a:r>
              <a:rPr kumimoji="0" sz="1400" b="0" i="0" u="sng" strike="noStrike" kern="0" cap="none" spc="3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endParaRPr lang="ru-RU" sz="1400" u="sng" spc="335" dirty="0">
              <a:uFill>
                <a:solidFill>
                  <a:srgbClr val="000000"/>
                </a:solidFill>
              </a:uFill>
              <a:latin typeface="Times New Roman"/>
              <a:cs typeface="Times New Roman"/>
            </a:endParaRPr>
          </a:p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dirty="0">
                <a:latin typeface="Times New Roman" panose="02020603050405020304" pitchFamily="18" charset="0"/>
              </a:rPr>
              <a:t>На примере водоканала г. Ярцево Смоленской области был реализован комплекс технологических, экономических и организационных мероприятий, которые в совокупности позволили реализовать в городе первый цифровой водоканал для малого города с населением менее 50 000 человек. Проект реализовывался по трем направлениям: </a:t>
            </a:r>
          </a:p>
          <a:p>
            <a:pPr marL="342900" marR="0" lvl="0" indent="-34290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ru-RU" sz="1400" dirty="0">
                <a:latin typeface="Times New Roman" panose="02020603050405020304" pitchFamily="18" charset="0"/>
              </a:rPr>
              <a:t>Технологическая автоматизация и диспетчеризация на базе отечественных решений; </a:t>
            </a:r>
          </a:p>
          <a:p>
            <a:pPr marL="342900" marR="0" lvl="0" indent="-34290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ru-RU" sz="1400" dirty="0">
                <a:latin typeface="Times New Roman" panose="02020603050405020304" pitchFamily="18" charset="0"/>
              </a:rPr>
              <a:t>Энергетическая эффективность и автоматизированный учет ресурсов; </a:t>
            </a:r>
          </a:p>
          <a:p>
            <a:pPr marL="342900" marR="0" lvl="0" indent="-34290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ru-RU" sz="1400" dirty="0">
                <a:latin typeface="Times New Roman" panose="02020603050405020304" pitchFamily="18" charset="0"/>
              </a:rPr>
              <a:t>Изменение модели управления предприятием. В реализации проекта были использованы отечественные программные продукты и решения в сфере автоматизации.</a:t>
            </a:r>
          </a:p>
          <a:p>
            <a:pPr marR="0" lvl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sz="1400" u="sng" dirty="0">
                <a:latin typeface="Times New Roman" panose="02020603050405020304" pitchFamily="18" charset="0"/>
              </a:rPr>
              <a:t>Результаты практики:</a:t>
            </a:r>
          </a:p>
          <a:p>
            <a:pPr marL="342900" marR="0" lvl="0" indent="-34290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AutoNum type="arabicPeriod"/>
              <a:tabLst/>
              <a:defRPr/>
            </a:pPr>
            <a:r>
              <a:rPr lang="ru-RU" sz="1400" dirty="0">
                <a:latin typeface="Times New Roman" panose="02020603050405020304" pitchFamily="18" charset="0"/>
              </a:rPr>
              <a:t>Автоматизация 100% работы насосного оборудования;</a:t>
            </a:r>
          </a:p>
          <a:p>
            <a:pPr marL="342900" marR="0" lvl="0" indent="-34290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AutoNum type="arabicPeriod"/>
              <a:tabLst/>
              <a:defRPr/>
            </a:pPr>
            <a:r>
              <a:rPr lang="ru-RU" sz="1400" dirty="0">
                <a:latin typeface="Times New Roman" panose="02020603050405020304" pitchFamily="18" charset="0"/>
              </a:rPr>
              <a:t>Предприятием ВКХ достигнуто снижение потребления электроэнергии на 4,5 млн кВт*час/год (по предприятию);</a:t>
            </a:r>
          </a:p>
          <a:p>
            <a:pPr marL="342900" marR="0" lvl="0" indent="-34290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AutoNum type="arabicPeriod"/>
              <a:tabLst/>
              <a:defRPr/>
            </a:pPr>
            <a:r>
              <a:rPr lang="ru-RU" sz="1400" dirty="0">
                <a:latin typeface="Times New Roman" panose="02020603050405020304" pitchFamily="18" charset="0"/>
              </a:rPr>
              <a:t>С 2022 по 2024 год экономия затрат на электроэнергию по </a:t>
            </a:r>
            <a:r>
              <a:rPr lang="ru-RU" sz="1400" dirty="0" err="1">
                <a:latin typeface="Times New Roman" panose="02020603050405020304" pitchFamily="18" charset="0"/>
              </a:rPr>
              <a:t>г.Ярцево</a:t>
            </a:r>
            <a:r>
              <a:rPr lang="ru-RU" sz="1400" dirty="0">
                <a:latin typeface="Times New Roman" panose="02020603050405020304" pitchFamily="18" charset="0"/>
              </a:rPr>
              <a:t> более 6 млн. </a:t>
            </a:r>
            <a:r>
              <a:rPr lang="ru-RU" sz="1400" dirty="0" err="1">
                <a:latin typeface="Times New Roman" panose="02020603050405020304" pitchFamily="18" charset="0"/>
              </a:rPr>
              <a:t>руб</a:t>
            </a:r>
            <a:r>
              <a:rPr lang="ru-RU" sz="1400" dirty="0">
                <a:latin typeface="Times New Roman" panose="02020603050405020304" pitchFamily="18" charset="0"/>
              </a:rPr>
              <a:t> (по предприятию ВКХ в целом более 68 млн. </a:t>
            </a:r>
            <a:r>
              <a:rPr lang="ru-RU" sz="1400" dirty="0" err="1">
                <a:latin typeface="Times New Roman" panose="02020603050405020304" pitchFamily="18" charset="0"/>
              </a:rPr>
              <a:t>руб</a:t>
            </a:r>
            <a:r>
              <a:rPr lang="ru-RU" sz="1400" dirty="0">
                <a:latin typeface="Times New Roman" panose="02020603050405020304" pitchFamily="18" charset="0"/>
              </a:rPr>
              <a:t>);</a:t>
            </a:r>
          </a:p>
          <a:p>
            <a:pPr marL="342900" marR="0" lvl="0" indent="-34290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AutoNum type="arabicPeriod"/>
              <a:tabLst/>
              <a:defRPr/>
            </a:pPr>
            <a:r>
              <a:rPr lang="ru-RU" sz="1400" dirty="0">
                <a:latin typeface="Times New Roman" panose="02020603050405020304" pitchFamily="18" charset="0"/>
              </a:rPr>
              <a:t>Удешевление стоимости 1 кВт*час электроэнергии от 25 до 82 копеек;</a:t>
            </a:r>
          </a:p>
          <a:p>
            <a:pPr marL="342900" marR="0" lvl="0" indent="-34290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AutoNum type="arabicPeriod"/>
              <a:tabLst/>
              <a:defRPr/>
            </a:pPr>
            <a:r>
              <a:rPr lang="ru-RU" sz="1400" dirty="0">
                <a:latin typeface="Times New Roman" panose="02020603050405020304" pitchFamily="18" charset="0"/>
              </a:rPr>
              <a:t>Аварийность на сетях водоснабжения снизилась на 75%, при этом время реагирования на инциденты сократилось с 15 мин до 10-15  сек;</a:t>
            </a:r>
          </a:p>
          <a:p>
            <a:pPr marL="342900" marR="0" lvl="0" indent="-34290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AutoNum type="arabicPeriod"/>
              <a:tabLst/>
              <a:defRPr/>
            </a:pPr>
            <a:r>
              <a:rPr lang="ru-RU" sz="1400" dirty="0">
                <a:latin typeface="Times New Roman" panose="02020603050405020304" pitchFamily="18" charset="0"/>
              </a:rPr>
              <a:t>Продажи услуг водоснабжения по разным категориям потребителей выросли от 14 до 100 %.</a:t>
            </a:r>
          </a:p>
          <a:p>
            <a:pPr marL="342900" marR="0" lvl="0" indent="-34290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AutoNum type="arabicPeriod"/>
              <a:tabLst/>
              <a:defRPr/>
            </a:pPr>
            <a:endParaRPr lang="ru-RU" sz="1400" dirty="0">
              <a:latin typeface="Times New Roman" panose="02020603050405020304" pitchFamily="18" charset="0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2700" marR="5080" lvl="0" indent="0" defTabSz="914400" eaLnBrk="1" fontAlgn="auto" latinLnBrk="0" hangingPunct="1">
              <a:lnSpc>
                <a:spcPts val="1150"/>
              </a:lnSpc>
              <a:spcBef>
                <a:spcPts val="7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00" b="0" i="0" u="none" strike="noStrike" kern="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cs typeface="Times New Roman"/>
              </a:rPr>
              <a:t>Министерство </a:t>
            </a:r>
            <a:r>
              <a:rPr kumimoji="0" sz="1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cs typeface="Times New Roman"/>
              </a:rPr>
              <a:t>Смоленской области</a:t>
            </a:r>
            <a:r>
              <a:rPr kumimoji="0" sz="1000" b="0" i="0" u="none" strike="noStrike" kern="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cs typeface="Times New Roman"/>
              </a:rPr>
              <a:t> </a:t>
            </a:r>
            <a:r>
              <a:rPr kumimoji="0" sz="1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cs typeface="Times New Roman"/>
              </a:rPr>
              <a:t>по</a:t>
            </a:r>
            <a:r>
              <a:rPr kumimoji="0" sz="1000" b="0" i="0" u="none" strike="noStrike" kern="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cs typeface="Times New Roman"/>
              </a:rPr>
              <a:t> </a:t>
            </a:r>
            <a:r>
              <a:rPr kumimoji="0" sz="1000" b="0" i="0" u="none" strike="noStrike" kern="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cs typeface="Times New Roman"/>
              </a:rPr>
              <a:t>внутренней</a:t>
            </a:r>
            <a:r>
              <a:rPr kumimoji="0" sz="1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cs typeface="Times New Roman"/>
              </a:rPr>
              <a:t> </a:t>
            </a:r>
            <a:r>
              <a:rPr kumimoji="0" sz="1000" b="0" i="0" u="none" strike="noStrike" kern="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cs typeface="Times New Roman"/>
              </a:rPr>
              <a:t>политике, </a:t>
            </a:r>
            <a:r>
              <a:rPr kumimoji="0" sz="1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cs typeface="Times New Roman"/>
              </a:rPr>
              <a:t>отдел</a:t>
            </a:r>
            <a:r>
              <a:rPr kumimoji="0" sz="1000" b="0" i="0" u="none" strike="noStrike" kern="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cs typeface="Times New Roman"/>
              </a:rPr>
              <a:t> муниципальной</a:t>
            </a:r>
            <a:r>
              <a:rPr kumimoji="0" sz="1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cs typeface="Times New Roman"/>
              </a:rPr>
              <a:t> службы,</a:t>
            </a:r>
            <a:r>
              <a:rPr kumimoji="0" sz="1000" b="0" i="0" u="none" strike="noStrike" kern="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cs typeface="Times New Roman"/>
              </a:rPr>
              <a:t> </a:t>
            </a:r>
            <a:r>
              <a:rPr kumimoji="0" sz="1000" b="0" i="0" u="none" strike="noStrike" kern="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cs typeface="Times New Roman"/>
              </a:rPr>
              <a:t>мониторинга</a:t>
            </a:r>
            <a:r>
              <a:rPr kumimoji="0" sz="1000" b="0" i="0" u="none" strike="noStrike" kern="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cs typeface="Times New Roman"/>
              </a:rPr>
              <a:t> </a:t>
            </a:r>
            <a:r>
              <a:rPr kumimoji="0" sz="1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cs typeface="Times New Roman"/>
              </a:rPr>
              <a:t>и</a:t>
            </a:r>
            <a:r>
              <a:rPr kumimoji="0" sz="1000" b="0" i="0" u="none" strike="noStrike" kern="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cs typeface="Times New Roman"/>
              </a:rPr>
              <a:t> </a:t>
            </a:r>
            <a:r>
              <a:rPr kumimoji="0" sz="1000" b="0" i="0" u="none" strike="noStrike" kern="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cs typeface="Times New Roman"/>
              </a:rPr>
              <a:t>содействия</a:t>
            </a:r>
          </a:p>
          <a:p>
            <a:pPr marL="12700" marR="0" lvl="0" indent="0" defTabSz="914400" eaLnBrk="1" fontAlgn="auto" latinLnBrk="0" hangingPunct="1">
              <a:lnSpc>
                <a:spcPts val="112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cs typeface="Times New Roman"/>
              </a:rPr>
              <a:t>развитию</a:t>
            </a:r>
            <a:r>
              <a:rPr kumimoji="0" sz="1000" b="0" i="0" u="none" strike="noStrike" kern="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cs typeface="Times New Roman"/>
              </a:rPr>
              <a:t> </a:t>
            </a:r>
            <a:r>
              <a:rPr kumimoji="0" sz="1000" b="0" i="0" u="none" strike="noStrike" kern="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cs typeface="Times New Roman"/>
              </a:rPr>
              <a:t>местного</a:t>
            </a:r>
            <a:r>
              <a:rPr kumimoji="0" sz="1000" b="0" i="0" u="none" strike="noStrike" kern="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cs typeface="Times New Roman"/>
              </a:rPr>
              <a:t> </a:t>
            </a:r>
            <a:r>
              <a:rPr kumimoji="0" sz="1000" b="0" i="0" u="none" strike="noStrike" kern="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cs typeface="Times New Roman"/>
              </a:rPr>
              <a:t>самоуправления</a:t>
            </a:r>
          </a:p>
        </p:txBody>
      </p:sp>
    </p:spTree>
    <p:extLst>
      <p:ext uri="{BB962C8B-B14F-4D97-AF65-F5344CB8AC3E}">
        <p14:creationId xmlns:p14="http://schemas.microsoft.com/office/powerpoint/2010/main" val="22491096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704B6D6-4581-4CBC-BDE8-C86737555A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46900" y="6753225"/>
            <a:ext cx="3487214" cy="560881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C03A28A-1C04-4654-AD04-5B99F04379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1900" y="1713703"/>
            <a:ext cx="5198038" cy="3910599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D7C84AC-16C9-4DB7-BCFE-EE6030983A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51500" y="1190625"/>
            <a:ext cx="3987130" cy="38408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C3FF98C-04BD-4436-8960-5CF8F6FB15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5110" y="208289"/>
            <a:ext cx="4084673" cy="6508863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10798D9-CADE-4785-AEF8-CC96E7F3606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9500" y="5266178"/>
            <a:ext cx="4084674" cy="1450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14657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C78322C-B51C-4D38-B668-D2A179BF74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68300" y="23307"/>
            <a:ext cx="4023709" cy="591363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4D32654-233E-4C56-9ECB-40611E189E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100" y="504825"/>
            <a:ext cx="5085708" cy="3810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B78B186-45C3-439F-92CE-3D6089DF56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8323" y="1876425"/>
            <a:ext cx="5518792" cy="67671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289BD6D-102A-464B-9F78-3E361D7A17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70202" y="2439616"/>
            <a:ext cx="6088632" cy="3810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F0E096A-D579-482B-B751-F7DF63C51BD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46900" y="6677025"/>
            <a:ext cx="3487214" cy="560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8669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ECB9CAB-A4D0-4198-A4A7-B190E643C8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94500" y="6677025"/>
            <a:ext cx="3487214" cy="560881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DF0574F-158B-4B6F-8957-571CDF9173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5700" y="690939"/>
            <a:ext cx="7882811" cy="432854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325A31D-C0B7-4005-841F-73D4A3F338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8234" y="1677184"/>
            <a:ext cx="6206266" cy="465165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B6B6223-D97A-40B4-A72A-EA099949B8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94500" y="1503392"/>
            <a:ext cx="3731386" cy="4999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900932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D2AA7BB-9841-490A-BBA7-7DE19B8E7B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039" y="200025"/>
            <a:ext cx="6422661" cy="3755541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22668E5-0BEB-48A5-A281-F06B5191EE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0700" y="6600825"/>
            <a:ext cx="3487214" cy="56088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42504FF-A99F-48BB-AD1B-443898C3AA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75300" y="3772305"/>
            <a:ext cx="4782614" cy="262818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894A610-E5C9-4CDB-8A2F-C50AA66A3E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99300" y="4619625"/>
            <a:ext cx="585280" cy="35664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C40DC80-5477-4861-B42D-45827451B37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56700" y="3603104"/>
            <a:ext cx="609600" cy="356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08601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06932" y="429513"/>
            <a:ext cx="9281795" cy="611013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1100" spc="-50" dirty="0">
                <a:latin typeface="Calibri"/>
                <a:cs typeface="Calibri"/>
              </a:rPr>
              <a:t>2</a:t>
            </a:r>
            <a:endParaRPr sz="11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100" dirty="0">
              <a:latin typeface="Calibri"/>
              <a:cs typeface="Calibri"/>
            </a:endParaRPr>
          </a:p>
          <a:p>
            <a:pPr marL="12700" marR="6350" algn="just">
              <a:lnSpc>
                <a:spcPct val="96300"/>
              </a:lnSpc>
            </a:pPr>
            <a:r>
              <a:rPr lang="ru-RU" sz="1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Муниципальное образование «Сычевский муниципальный округ» Смоленской области </a:t>
            </a:r>
            <a:r>
              <a:rPr lang="ru-RU" sz="1400" b="1" dirty="0">
                <a:effectLst/>
                <a:latin typeface="Times New Roman"/>
                <a:ea typeface="Times New Roman" panose="02020603050405020304" pitchFamily="18" charset="0"/>
                <a:cs typeface="Times New Roman"/>
              </a:rPr>
              <a:t>– </a:t>
            </a:r>
            <a:r>
              <a:rPr sz="1400" dirty="0" err="1">
                <a:latin typeface="Times New Roman"/>
                <a:cs typeface="Times New Roman"/>
              </a:rPr>
              <a:t>победитель</a:t>
            </a:r>
            <a:r>
              <a:rPr sz="1400" spc="425" dirty="0">
                <a:latin typeface="Times New Roman"/>
                <a:cs typeface="Times New Roman"/>
              </a:rPr>
              <a:t> </a:t>
            </a:r>
            <a:br>
              <a:rPr lang="ru-RU" sz="1400" spc="425" dirty="0">
                <a:latin typeface="Times New Roman"/>
                <a:cs typeface="Times New Roman"/>
              </a:rPr>
            </a:br>
            <a:r>
              <a:rPr sz="1400" dirty="0">
                <a:latin typeface="Times New Roman"/>
                <a:cs typeface="Times New Roman"/>
              </a:rPr>
              <a:t>в</a:t>
            </a:r>
            <a:r>
              <a:rPr sz="1400" spc="434" dirty="0">
                <a:latin typeface="Times New Roman"/>
                <a:cs typeface="Times New Roman"/>
              </a:rPr>
              <a:t> </a:t>
            </a:r>
            <a:r>
              <a:rPr sz="1400" spc="-10" dirty="0">
                <a:latin typeface="Times New Roman"/>
                <a:cs typeface="Times New Roman"/>
              </a:rPr>
              <a:t> </a:t>
            </a:r>
            <a:r>
              <a:rPr sz="1400" dirty="0" err="1">
                <a:latin typeface="Times New Roman"/>
                <a:cs typeface="Times New Roman"/>
              </a:rPr>
              <a:t>номинации</a:t>
            </a:r>
            <a:r>
              <a:rPr sz="1400" spc="185" dirty="0">
                <a:latin typeface="Times New Roman"/>
                <a:cs typeface="Times New Roman"/>
              </a:rPr>
              <a:t> </a:t>
            </a: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cs typeface="Times New Roman"/>
              </a:rPr>
              <a:t>«П</a:t>
            </a:r>
            <a:r>
              <a:rPr lang="ru-RU" sz="1400" dirty="0" err="1">
                <a:latin typeface="Times New Roman"/>
                <a:cs typeface="Times New Roman"/>
              </a:rPr>
              <a:t>овышение</a:t>
            </a:r>
            <a:r>
              <a:rPr lang="ru-RU" sz="1400" dirty="0">
                <a:latin typeface="Times New Roman"/>
                <a:cs typeface="Times New Roman"/>
              </a:rPr>
              <a:t> узнаваемости муниципальных образований (бренд территории)</a:t>
            </a:r>
            <a:r>
              <a:rPr lang="ru-RU" sz="1400" spc="-10" dirty="0">
                <a:latin typeface="Times New Roman"/>
                <a:cs typeface="Times New Roman"/>
              </a:rPr>
              <a:t>»</a:t>
            </a:r>
            <a:endParaRPr lang="ru-RU" sz="1400" dirty="0">
              <a:latin typeface="Times New Roman"/>
              <a:cs typeface="Times New Roman"/>
            </a:endParaRPr>
          </a:p>
          <a:p>
            <a:pPr algn="just">
              <a:lnSpc>
                <a:spcPct val="100000"/>
              </a:lnSpc>
              <a:spcBef>
                <a:spcPts val="40"/>
              </a:spcBef>
            </a:pPr>
            <a:endParaRPr lang="ru-RU" sz="1400" dirty="0">
              <a:latin typeface="Times New Roman"/>
              <a:cs typeface="Times New Roman"/>
            </a:endParaRPr>
          </a:p>
          <a:p>
            <a:pPr marL="12700" marR="12065" algn="just">
              <a:lnSpc>
                <a:spcPts val="1610"/>
              </a:lnSpc>
            </a:pPr>
            <a:r>
              <a:rPr sz="1400" u="sng" dirty="0" err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Номинация</a:t>
            </a:r>
            <a:r>
              <a:rPr sz="1400" u="sng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:</a:t>
            </a: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cs typeface="Times New Roman"/>
              </a:rPr>
              <a:t> </a:t>
            </a: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cs typeface="Times New Roman"/>
              </a:rPr>
              <a:t>«Повышение узнаваемости муниципальных образований (бренд территории)</a:t>
            </a:r>
            <a:r>
              <a:rPr kumimoji="0" lang="ru-RU" sz="1400" b="1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cs typeface="Times New Roman"/>
              </a:rPr>
              <a:t>»</a:t>
            </a:r>
          </a:p>
          <a:p>
            <a:pPr marL="12700" marR="12065" algn="just">
              <a:lnSpc>
                <a:spcPts val="1610"/>
              </a:lnSpc>
            </a:pPr>
            <a:endParaRPr kumimoji="0" lang="ru-RU" sz="1400" b="1" i="0" u="none" strike="noStrike" kern="0" cap="none" spc="-1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cs typeface="Times New Roman"/>
            </a:endParaRPr>
          </a:p>
          <a:p>
            <a:pPr marL="12700" marR="12065" algn="just">
              <a:lnSpc>
                <a:spcPts val="1610"/>
              </a:lnSpc>
            </a:pPr>
            <a:r>
              <a:rPr lang="ru-RU" sz="1400" u="sng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Наименование практики:</a:t>
            </a:r>
            <a:r>
              <a:rPr lang="ru-RU" sz="1400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lang="ru-RU" sz="1400" b="1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«Сычевка – колыбель </a:t>
            </a:r>
            <a:r>
              <a:rPr lang="ru-RU" sz="1400" b="1" dirty="0" err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булгаковедения</a:t>
            </a:r>
            <a:r>
              <a:rPr lang="ru-RU" sz="1400" b="1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»</a:t>
            </a:r>
          </a:p>
          <a:p>
            <a:pPr marL="12700" marR="12065" algn="just">
              <a:lnSpc>
                <a:spcPts val="1610"/>
              </a:lnSpc>
            </a:pPr>
            <a:endParaRPr sz="1400" b="1" dirty="0">
              <a:uFill>
                <a:solidFill>
                  <a:srgbClr val="000000"/>
                </a:solidFill>
              </a:uFill>
              <a:latin typeface="Times New Roman"/>
              <a:cs typeface="Times New Roman"/>
            </a:endParaRPr>
          </a:p>
          <a:p>
            <a:pPr algn="just"/>
            <a:r>
              <a:rPr sz="1400" u="sng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Цель</a:t>
            </a:r>
            <a:r>
              <a:rPr sz="1400" u="sng" spc="80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1400" u="sng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практики:</a:t>
            </a:r>
            <a:r>
              <a:rPr sz="1400" spc="105" dirty="0">
                <a:latin typeface="Times New Roman"/>
                <a:cs typeface="Times New Roman"/>
              </a:rPr>
              <a:t> </a:t>
            </a:r>
            <a:r>
              <a:rPr lang="ru-RU" sz="1400" dirty="0">
                <a:latin typeface="Times New Roman"/>
                <a:cs typeface="Times New Roman"/>
              </a:rPr>
              <a:t>Повышение узнаваемости г. Сычевки на основе исторических особенностей и культурного наследия. Идея бренда направлена на создание уникального культурно-туристического пространства, связывающего Сычевку с наследием Михаила Булгакова. Бренд призван выделить Сычевку, как важный культурный центр, где оживает и исследуется творчество великого писателя.</a:t>
            </a:r>
          </a:p>
          <a:p>
            <a:pPr algn="just"/>
            <a:endParaRPr lang="ru-RU" sz="1400" u="sng" dirty="0">
              <a:uFill>
                <a:solidFill>
                  <a:srgbClr val="000000"/>
                </a:solidFill>
              </a:uFill>
              <a:latin typeface="Times New Roman"/>
              <a:cs typeface="Times New Roman"/>
            </a:endParaRPr>
          </a:p>
          <a:p>
            <a:pPr algn="just"/>
            <a:r>
              <a:rPr sz="1400" u="sng" dirty="0" err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Описание</a:t>
            </a:r>
            <a:r>
              <a:rPr sz="1400" u="sng" spc="330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1400" u="sng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практики:</a:t>
            </a:r>
            <a:r>
              <a:rPr sz="1400" u="sng" spc="33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lang="ru-RU" sz="1400" dirty="0">
                <a:latin typeface="Times New Roman"/>
                <a:cs typeface="Times New Roman"/>
              </a:rPr>
              <a:t>Бренд основан на историко-культурном прошлом города Сычевки Смоленской области. Основой для его формирования стали ценности, связанные с пребыванием Михаила Булгакова (1916-1917 гг.)  в качестве земского врача в Сычевском уезде, который в своих произведениях (цикл рассказов «Записки юного врача», «Ханский огонь», «Роковые яйца») нередко упоминал Сычевку (Сычевский уезд), ее окрестности, описал свою медицинскую практику. </a:t>
            </a:r>
          </a:p>
          <a:p>
            <a:pPr algn="just"/>
            <a:r>
              <a:rPr lang="ru-RU" sz="1400" dirty="0">
                <a:latin typeface="Times New Roman"/>
                <a:cs typeface="Times New Roman"/>
              </a:rPr>
              <a:t>Основная концепция заключается в символическом и практическом объединении истории и литературы, что должно привлечь внимание не только туристов, но и исследователей, писателей, а также культурные и образовательные учреждения.</a:t>
            </a:r>
          </a:p>
          <a:p>
            <a:pPr algn="just"/>
            <a:r>
              <a:rPr lang="ru-RU" sz="1400" dirty="0">
                <a:latin typeface="Times New Roman"/>
                <a:cs typeface="Times New Roman"/>
              </a:rPr>
              <a:t>История разработки бренда началась с инициативы местных жителей и культурных деятелей, стремящихся возродить интерес к булгаковскому наследию и привлечь туристов. Данный бренд – символ не только литературной идентичности региона, но и его стремление к культурному развитию. Процесс внедрения бренда </a:t>
            </a: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cs typeface="Times New Roman"/>
              </a:rPr>
              <a:t>«</a:t>
            </a:r>
            <a:r>
              <a:rPr lang="ru-RU" sz="1400" dirty="0">
                <a:latin typeface="Times New Roman"/>
                <a:cs typeface="Times New Roman"/>
              </a:rPr>
              <a:t>Сычевка-колыбель </a:t>
            </a:r>
            <a:r>
              <a:rPr lang="ru-RU" sz="1400" dirty="0" err="1">
                <a:latin typeface="Times New Roman"/>
                <a:cs typeface="Times New Roman"/>
              </a:rPr>
              <a:t>булгаковедения</a:t>
            </a:r>
            <a:r>
              <a:rPr lang="ru-RU" sz="1400" dirty="0">
                <a:latin typeface="Times New Roman"/>
                <a:cs typeface="Times New Roman"/>
              </a:rPr>
              <a:t>» включает в себя несколько взаимосвязанных механизмов:</a:t>
            </a:r>
          </a:p>
          <a:p>
            <a:pPr algn="just"/>
            <a:r>
              <a:rPr lang="ru-RU" sz="1400" dirty="0">
                <a:latin typeface="Times New Roman"/>
                <a:cs typeface="Times New Roman"/>
              </a:rPr>
              <a:t> - сбор и систематизация данных о культурном наследии города;</a:t>
            </a:r>
          </a:p>
          <a:p>
            <a:pPr algn="just"/>
            <a:r>
              <a:rPr lang="ru-RU" sz="1400" dirty="0">
                <a:latin typeface="Times New Roman"/>
                <a:cs typeface="Times New Roman"/>
              </a:rPr>
              <a:t> - работа с архивами и сотрудничество с научным сообществом </a:t>
            </a:r>
            <a:r>
              <a:rPr lang="ru-RU" sz="1400" dirty="0" err="1">
                <a:latin typeface="Times New Roman"/>
                <a:cs typeface="Times New Roman"/>
              </a:rPr>
              <a:t>булгаковедов</a:t>
            </a:r>
            <a:r>
              <a:rPr lang="ru-RU" sz="1400" dirty="0">
                <a:latin typeface="Times New Roman"/>
                <a:cs typeface="Times New Roman"/>
              </a:rPr>
              <a:t>, включая Музей М.А. Булгакова в Москве;</a:t>
            </a:r>
          </a:p>
        </p:txBody>
      </p:sp>
      <p:sp>
        <p:nvSpPr>
          <p:cNvPr id="3" name="object 3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2700" marR="5080">
              <a:lnSpc>
                <a:spcPts val="1150"/>
              </a:lnSpc>
              <a:spcBef>
                <a:spcPts val="75"/>
              </a:spcBef>
            </a:pPr>
            <a:r>
              <a:rPr spc="-10" dirty="0"/>
              <a:t>Министерство </a:t>
            </a:r>
            <a:r>
              <a:rPr dirty="0"/>
              <a:t>Смоленской области</a:t>
            </a:r>
            <a:r>
              <a:rPr spc="-25" dirty="0"/>
              <a:t> </a:t>
            </a:r>
            <a:r>
              <a:rPr dirty="0"/>
              <a:t>по</a:t>
            </a:r>
            <a:r>
              <a:rPr spc="-15" dirty="0"/>
              <a:t> </a:t>
            </a:r>
            <a:r>
              <a:rPr spc="-10" dirty="0"/>
              <a:t>внутренней</a:t>
            </a:r>
            <a:r>
              <a:rPr dirty="0"/>
              <a:t> </a:t>
            </a:r>
            <a:r>
              <a:rPr spc="-10" dirty="0"/>
              <a:t>политике, </a:t>
            </a:r>
            <a:r>
              <a:rPr dirty="0"/>
              <a:t>отдел</a:t>
            </a:r>
            <a:r>
              <a:rPr spc="-10" dirty="0"/>
              <a:t> муниципальной</a:t>
            </a:r>
            <a:r>
              <a:rPr dirty="0"/>
              <a:t> службы,</a:t>
            </a:r>
            <a:r>
              <a:rPr spc="5" dirty="0"/>
              <a:t> </a:t>
            </a:r>
            <a:r>
              <a:rPr spc="-10" dirty="0"/>
              <a:t>мониторинга</a:t>
            </a:r>
            <a:r>
              <a:rPr spc="-5" dirty="0"/>
              <a:t> </a:t>
            </a:r>
            <a:r>
              <a:rPr dirty="0"/>
              <a:t>и</a:t>
            </a:r>
            <a:r>
              <a:rPr spc="5" dirty="0"/>
              <a:t> </a:t>
            </a:r>
            <a:r>
              <a:rPr spc="-10" dirty="0"/>
              <a:t>содействия</a:t>
            </a:r>
          </a:p>
          <a:p>
            <a:pPr marL="12700">
              <a:lnSpc>
                <a:spcPts val="1125"/>
              </a:lnSpc>
            </a:pPr>
            <a:r>
              <a:rPr dirty="0"/>
              <a:t>развитию</a:t>
            </a:r>
            <a:r>
              <a:rPr spc="-25" dirty="0"/>
              <a:t> </a:t>
            </a:r>
            <a:r>
              <a:rPr spc="-10" dirty="0"/>
              <a:t>местного</a:t>
            </a:r>
            <a:r>
              <a:rPr spc="-15" dirty="0"/>
              <a:t> </a:t>
            </a:r>
            <a:r>
              <a:rPr spc="-10" dirty="0"/>
              <a:t>самоуправления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06932" y="429513"/>
            <a:ext cx="9281795" cy="566039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0" i="0" u="none" strike="noStrike" kern="0" cap="none" spc="-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2</a:t>
            </a:r>
            <a:endParaRPr kumimoji="0" sz="11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3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1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  <a:p>
            <a:pPr marL="12700" marR="6350" lvl="0" indent="0" algn="just" defTabSz="914400" eaLnBrk="1" fontAlgn="auto" latinLnBrk="0" hangingPunct="1">
              <a:lnSpc>
                <a:spcPct val="96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Муниципальное образование «Демидовский муниципальный округ» Смоленской области </a:t>
            </a: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Times New Roman" panose="02020603050405020304" pitchFamily="18" charset="0"/>
                <a:cs typeface="Times New Roman"/>
              </a:rPr>
              <a:t>– </a:t>
            </a:r>
            <a:r>
              <a:rPr kumimoji="0" sz="14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cs typeface="Times New Roman"/>
              </a:rPr>
              <a:t>победитель</a:t>
            </a:r>
            <a:r>
              <a:rPr kumimoji="0" sz="1400" b="0" i="0" u="none" strike="noStrike" kern="0" cap="none" spc="4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cs typeface="Times New Roman"/>
              </a:rPr>
              <a:t> </a:t>
            </a:r>
            <a:br>
              <a:rPr kumimoji="0" lang="ru-RU" sz="1400" b="0" i="0" u="none" strike="noStrike" kern="0" cap="none" spc="4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cs typeface="Times New Roman"/>
              </a:rPr>
            </a:b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cs typeface="Times New Roman"/>
              </a:rPr>
              <a:t>в</a:t>
            </a:r>
            <a:r>
              <a:rPr kumimoji="0" sz="1400" b="0" i="0" u="none" strike="noStrike" kern="0" cap="none" spc="434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cs typeface="Times New Roman"/>
              </a:rPr>
              <a:t> </a:t>
            </a:r>
            <a:r>
              <a:rPr kumimoji="0" sz="14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cs typeface="Times New Roman"/>
              </a:rPr>
              <a:t> </a:t>
            </a:r>
            <a:r>
              <a:rPr kumimoji="0" sz="14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cs typeface="Times New Roman"/>
              </a:rPr>
              <a:t>номинации</a:t>
            </a:r>
            <a:r>
              <a:rPr kumimoji="0" sz="1400" b="0" i="0" u="none" strike="noStrike" kern="0" cap="none" spc="18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cs typeface="Times New Roman"/>
              </a:rPr>
              <a:t> </a:t>
            </a: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cs typeface="Times New Roman"/>
              </a:rPr>
              <a:t>«Укрепление межнационального мира и согласия, реализация иных мероприятий в сфере национальной политики на муниципальном уровне</a:t>
            </a:r>
            <a:r>
              <a:rPr lang="ru-RU" sz="1400" dirty="0">
                <a:latin typeface="Times New Roman"/>
                <a:cs typeface="Times New Roman"/>
              </a:rPr>
              <a:t>»</a:t>
            </a:r>
          </a:p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4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cs typeface="Times New Roman"/>
            </a:endParaRPr>
          </a:p>
          <a:p>
            <a:pPr marL="12700" marR="12065" lvl="0" indent="0" algn="just" defTabSz="914400" eaLnBrk="1" fontAlgn="auto" latinLnBrk="0" hangingPunct="1">
              <a:lnSpc>
                <a:spcPts val="161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sng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Номинация</a:t>
            </a:r>
            <a:r>
              <a:rPr kumimoji="0" sz="1400" b="0" i="0" u="sng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:</a:t>
            </a: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cs typeface="Times New Roman"/>
              </a:rPr>
              <a:t> </a:t>
            </a: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cs typeface="Times New Roman"/>
              </a:rPr>
              <a:t>«</a:t>
            </a:r>
            <a:r>
              <a:rPr lang="ru-RU" sz="1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Укрепление межнационального мира и согласия, реализация иных мероприятий в сфере национальной политики на муниципальном уровне»</a:t>
            </a:r>
            <a:endParaRPr kumimoji="0" lang="ru-RU" sz="1400" b="1" i="0" u="none" strike="noStrike" kern="0" cap="none" spc="-1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cs typeface="Times New Roman"/>
            </a:endParaRPr>
          </a:p>
          <a:p>
            <a:pPr marL="12700" marR="12065" lvl="0" indent="0" algn="just" defTabSz="914400" eaLnBrk="1" fontAlgn="auto" latinLnBrk="0" hangingPunct="1">
              <a:lnSpc>
                <a:spcPts val="161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1" i="0" u="none" strike="noStrike" kern="0" cap="none" spc="-1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cs typeface="Times New Roman"/>
            </a:endParaRPr>
          </a:p>
          <a:p>
            <a:pPr marL="12700" marR="12065" lvl="0" indent="0" algn="just" defTabSz="914400" eaLnBrk="1" fontAlgn="auto" latinLnBrk="0" hangingPunct="1">
              <a:lnSpc>
                <a:spcPts val="161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sng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Наименование практики:</a:t>
            </a: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«Мост сотрудничества»</a:t>
            </a:r>
          </a:p>
          <a:p>
            <a:pPr marL="12700" marR="12065" lvl="0" indent="0" algn="just" defTabSz="914400" eaLnBrk="1" fontAlgn="auto" latinLnBrk="0" hangingPunct="1">
              <a:lnSpc>
                <a:spcPts val="161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Times New Roman"/>
              <a:cs typeface="Times New Roman"/>
            </a:endParaRPr>
          </a:p>
          <a:p>
            <a:pPr algn="just"/>
            <a:r>
              <a:rPr kumimoji="0" sz="1400" b="0" i="0" u="sng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Цель</a:t>
            </a:r>
            <a:r>
              <a:rPr kumimoji="0" sz="1400" b="0" i="0" u="sng" strike="noStrike" kern="0" cap="none" spc="8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kumimoji="0" sz="1400" b="0" i="0" u="sng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практики</a:t>
            </a:r>
            <a:r>
              <a:rPr kumimoji="0" sz="1400" b="0" i="0" u="sng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:</a:t>
            </a:r>
            <a:r>
              <a:rPr lang="ru-RU" sz="1400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lang="ru-RU" sz="1400" dirty="0">
                <a:latin typeface="Times New Roman"/>
                <a:cs typeface="Times New Roman"/>
              </a:rPr>
              <a:t>изучение межкультурных  уникальных отличий каждой из культур, выраженных в специфичном отношении личности, групп к миру и людям в виде нравственных и духовных ценностей, традиций и обычаев. </a:t>
            </a:r>
          </a:p>
          <a:p>
            <a:pPr algn="just"/>
            <a:endParaRPr kumimoji="0" lang="ru-RU" sz="1400" b="0" i="0" u="sng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Times New Roman"/>
              <a:cs typeface="Times New Roman"/>
            </a:endParaRPr>
          </a:p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sng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Описание</a:t>
            </a:r>
            <a:r>
              <a:rPr kumimoji="0" sz="1400" b="0" i="0" u="sng" strike="noStrike" kern="0" cap="none" spc="3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kumimoji="0" sz="1400" b="0" i="0" u="sng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практики:</a:t>
            </a:r>
            <a:r>
              <a:rPr kumimoji="0" sz="1400" b="0" i="0" u="sng" strike="noStrike" kern="0" cap="none" spc="3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kumimoji="0" lang="ru-RU" sz="1400" b="0" i="0" strike="noStrike" kern="0" cap="none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массовых культурных мероприятий, направленных на укрепление межнационального мира и согласия  общероссийской гражданской идентичности</a:t>
            </a:r>
            <a:r>
              <a:rPr lang="ru-RU" sz="1400" dirty="0"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kumimoji="0" lang="ru-RU" sz="1400" b="0" i="0" strike="noStrike" kern="0" cap="none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 Работа с учащимися, студентами общеобразовательных заведений для вовлечение молодежи в просветительские мероприятия. Концертная площадка: сбор заявок для участия в фестивалях, праздниках. Написание сценария, изготовление  приглашений, приобретение сувенирной продукции, а также работа с мастерами декоративно-прикладного искусства. Обсуждение за круглым столом вопросов по гармонизации межнациональных отношений.</a:t>
            </a:r>
          </a:p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strike="noStrike" kern="0" cap="none" normalizeH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sng" strike="noStrike" kern="0" cap="none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Эффект от реализации практики: </a:t>
            </a:r>
            <a:r>
              <a:rPr kumimoji="0" lang="ru-RU" sz="1400" b="0" i="0" strike="noStrike" kern="0" cap="none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Реализованная муниципальная практика способствовала сохранению и развитию культуры межнациональных (межэтнических) отношений в  Демидовском муниципальном округе, накоплению большого опыта организации проектов, включающих в себя </a:t>
            </a:r>
            <a:r>
              <a:rPr kumimoji="0" lang="ru-RU" sz="1400" b="0" i="0" strike="noStrike" kern="0" cap="none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разноформатные</a:t>
            </a:r>
            <a:r>
              <a:rPr kumimoji="0" lang="ru-RU" sz="1400" b="0" i="0" strike="noStrike" kern="0" cap="none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мероприятия сферы межнациональных отношений, с охватом большого количества населения, в целом, способствовала повышению интереса к изучению истории и культуры народов Российской Федерации, проживающих на территории Демидовского муниципального округа.</a:t>
            </a:r>
            <a:endParaRPr lang="ru-RU" sz="1400" u="sng" spc="335" dirty="0">
              <a:uFill>
                <a:solidFill>
                  <a:srgbClr val="000000"/>
                </a:solidFill>
              </a:uFill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2700" marR="5080" lvl="0" indent="0" defTabSz="914400" eaLnBrk="1" fontAlgn="auto" latinLnBrk="0" hangingPunct="1">
              <a:lnSpc>
                <a:spcPts val="1150"/>
              </a:lnSpc>
              <a:spcBef>
                <a:spcPts val="7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00" b="0" i="0" u="none" strike="noStrike" kern="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cs typeface="Times New Roman"/>
              </a:rPr>
              <a:t>Министерство </a:t>
            </a:r>
            <a:r>
              <a:rPr kumimoji="0" sz="1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cs typeface="Times New Roman"/>
              </a:rPr>
              <a:t>Смоленской области</a:t>
            </a:r>
            <a:r>
              <a:rPr kumimoji="0" sz="1000" b="0" i="0" u="none" strike="noStrike" kern="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cs typeface="Times New Roman"/>
              </a:rPr>
              <a:t> </a:t>
            </a:r>
            <a:r>
              <a:rPr kumimoji="0" sz="1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cs typeface="Times New Roman"/>
              </a:rPr>
              <a:t>по</a:t>
            </a:r>
            <a:r>
              <a:rPr kumimoji="0" sz="1000" b="0" i="0" u="none" strike="noStrike" kern="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cs typeface="Times New Roman"/>
              </a:rPr>
              <a:t> </a:t>
            </a:r>
            <a:r>
              <a:rPr kumimoji="0" sz="1000" b="0" i="0" u="none" strike="noStrike" kern="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cs typeface="Times New Roman"/>
              </a:rPr>
              <a:t>внутренней</a:t>
            </a:r>
            <a:r>
              <a:rPr kumimoji="0" sz="1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cs typeface="Times New Roman"/>
              </a:rPr>
              <a:t> </a:t>
            </a:r>
            <a:r>
              <a:rPr kumimoji="0" sz="1000" b="0" i="0" u="none" strike="noStrike" kern="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cs typeface="Times New Roman"/>
              </a:rPr>
              <a:t>политике, </a:t>
            </a:r>
            <a:r>
              <a:rPr kumimoji="0" sz="1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cs typeface="Times New Roman"/>
              </a:rPr>
              <a:t>отдел</a:t>
            </a:r>
            <a:r>
              <a:rPr kumimoji="0" sz="1000" b="0" i="0" u="none" strike="noStrike" kern="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cs typeface="Times New Roman"/>
              </a:rPr>
              <a:t> муниципальной</a:t>
            </a:r>
            <a:r>
              <a:rPr kumimoji="0" sz="1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cs typeface="Times New Roman"/>
              </a:rPr>
              <a:t> службы,</a:t>
            </a:r>
            <a:r>
              <a:rPr kumimoji="0" sz="1000" b="0" i="0" u="none" strike="noStrike" kern="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cs typeface="Times New Roman"/>
              </a:rPr>
              <a:t> </a:t>
            </a:r>
            <a:r>
              <a:rPr kumimoji="0" sz="1000" b="0" i="0" u="none" strike="noStrike" kern="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cs typeface="Times New Roman"/>
              </a:rPr>
              <a:t>мониторинга</a:t>
            </a:r>
            <a:r>
              <a:rPr kumimoji="0" sz="1000" b="0" i="0" u="none" strike="noStrike" kern="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cs typeface="Times New Roman"/>
              </a:rPr>
              <a:t> </a:t>
            </a:r>
            <a:r>
              <a:rPr kumimoji="0" sz="1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cs typeface="Times New Roman"/>
              </a:rPr>
              <a:t>и</a:t>
            </a:r>
            <a:r>
              <a:rPr kumimoji="0" sz="1000" b="0" i="0" u="none" strike="noStrike" kern="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cs typeface="Times New Roman"/>
              </a:rPr>
              <a:t> </a:t>
            </a:r>
            <a:r>
              <a:rPr kumimoji="0" sz="1000" b="0" i="0" u="none" strike="noStrike" kern="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cs typeface="Times New Roman"/>
              </a:rPr>
              <a:t>содействия</a:t>
            </a:r>
          </a:p>
          <a:p>
            <a:pPr marL="12700" marR="0" lvl="0" indent="0" defTabSz="914400" eaLnBrk="1" fontAlgn="auto" latinLnBrk="0" hangingPunct="1">
              <a:lnSpc>
                <a:spcPts val="112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cs typeface="Times New Roman"/>
              </a:rPr>
              <a:t>развитию</a:t>
            </a:r>
            <a:r>
              <a:rPr kumimoji="0" sz="1000" b="0" i="0" u="none" strike="noStrike" kern="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cs typeface="Times New Roman"/>
              </a:rPr>
              <a:t> </a:t>
            </a:r>
            <a:r>
              <a:rPr kumimoji="0" sz="1000" b="0" i="0" u="none" strike="noStrike" kern="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cs typeface="Times New Roman"/>
              </a:rPr>
              <a:t>местного</a:t>
            </a:r>
            <a:r>
              <a:rPr kumimoji="0" sz="1000" b="0" i="0" u="none" strike="noStrike" kern="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cs typeface="Times New Roman"/>
              </a:rPr>
              <a:t> </a:t>
            </a:r>
            <a:r>
              <a:rPr kumimoji="0" sz="1000" b="0" i="0" u="none" strike="noStrike" kern="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cs typeface="Times New Roman"/>
              </a:rPr>
              <a:t>самоуправления</a:t>
            </a:r>
          </a:p>
        </p:txBody>
      </p:sp>
    </p:spTree>
    <p:extLst>
      <p:ext uri="{BB962C8B-B14F-4D97-AF65-F5344CB8AC3E}">
        <p14:creationId xmlns:p14="http://schemas.microsoft.com/office/powerpoint/2010/main" val="30028820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FB7D43B-3821-4ADB-BF59-5676A7EEE6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46900" y="6677025"/>
            <a:ext cx="3487214" cy="560881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DA1952E-B93B-4FEA-AA6D-7147D43A65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0500" y="324944"/>
            <a:ext cx="6633023" cy="1143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6CF8D26-CF9C-4D9B-95EB-31A06DEACC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52123" y="1343025"/>
            <a:ext cx="7086600" cy="454365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1D401C6-618F-4B44-89C3-65C42DBAC1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47662" y="5815466"/>
            <a:ext cx="4499238" cy="932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528217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FFF2D48-64CA-408A-8B8E-6D63E3EB65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46900" y="6677025"/>
            <a:ext cx="3487214" cy="560881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4C27EBE-D7D6-41A3-B170-0A85733095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1500" y="276224"/>
            <a:ext cx="4572396" cy="3429297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24B4290-989F-470B-AD16-BD74DD7589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7366" y="276225"/>
            <a:ext cx="4572396" cy="342929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C324D0A-9121-4151-9C64-E320968CAC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04433" y="3719100"/>
            <a:ext cx="4018667" cy="301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622809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46CEC82-10C1-44B0-9444-483629C12B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46900" y="6600825"/>
            <a:ext cx="3487214" cy="560881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05B0EAF-5C92-44A9-8B37-6B2892AB23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900" y="123825"/>
            <a:ext cx="4572396" cy="3429297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4C1FED5-9098-4A47-B6CE-D75377F83E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32104" y="123824"/>
            <a:ext cx="4572396" cy="342929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35C12A8-80DF-4A3F-B945-2E3C74214E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655" y="3705225"/>
            <a:ext cx="4608641" cy="345648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9195A7C-8FE5-4D05-8124-25906C86444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13301" y="3673408"/>
            <a:ext cx="3962400" cy="297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863041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CDC26D8-2869-473F-A343-9F4ED7443D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23100" y="6753225"/>
            <a:ext cx="3487214" cy="560881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26ECA1E-A6D3-4690-A1B4-15D97BFA77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7100" y="200025"/>
            <a:ext cx="4572396" cy="3429297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ABDC61F-2DDD-4FB3-BC26-25B2411CF7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03900" y="1647825"/>
            <a:ext cx="4572396" cy="342929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E24C1F2-3A72-4FC4-9C31-1FF1ADB77D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7100" y="3884809"/>
            <a:ext cx="4572396" cy="3429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83473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06932" y="429513"/>
            <a:ext cx="9281795" cy="543469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0" i="0" u="none" strike="noStrike" kern="0" cap="none" spc="-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2</a:t>
            </a:r>
            <a:endParaRPr kumimoji="0" sz="11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3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1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  <a:p>
            <a:pPr marL="12700" marR="6350" lvl="0" indent="0" algn="just" defTabSz="914400" eaLnBrk="1" fontAlgn="auto" latinLnBrk="0" hangingPunct="1">
              <a:lnSpc>
                <a:spcPct val="96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Муниципальное образование «Руднянский муниципальный округ» Смоленской области </a:t>
            </a: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Times New Roman" panose="02020603050405020304" pitchFamily="18" charset="0"/>
                <a:cs typeface="Times New Roman"/>
              </a:rPr>
              <a:t>– </a:t>
            </a:r>
            <a:r>
              <a:rPr kumimoji="0" sz="14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cs typeface="Times New Roman"/>
              </a:rPr>
              <a:t>победитель</a:t>
            </a:r>
            <a:r>
              <a:rPr kumimoji="0" sz="1400" b="0" i="0" u="none" strike="noStrike" kern="0" cap="none" spc="4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cs typeface="Times New Roman"/>
              </a:rPr>
              <a:t> </a:t>
            </a:r>
            <a:br>
              <a:rPr kumimoji="0" lang="ru-RU" sz="1400" b="0" i="0" u="none" strike="noStrike" kern="0" cap="none" spc="4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cs typeface="Times New Roman"/>
              </a:rPr>
            </a:b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cs typeface="Times New Roman"/>
              </a:rPr>
              <a:t>в</a:t>
            </a:r>
            <a:r>
              <a:rPr kumimoji="0" sz="1400" b="0" i="0" u="none" strike="noStrike" kern="0" cap="none" spc="434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cs typeface="Times New Roman"/>
              </a:rPr>
              <a:t> </a:t>
            </a:r>
            <a:r>
              <a:rPr kumimoji="0" sz="14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cs typeface="Times New Roman"/>
              </a:rPr>
              <a:t> </a:t>
            </a:r>
            <a:r>
              <a:rPr kumimoji="0" sz="14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cs typeface="Times New Roman"/>
              </a:rPr>
              <a:t>номинации</a:t>
            </a:r>
            <a:r>
              <a:rPr kumimoji="0" sz="1400" b="0" i="0" u="none" strike="noStrike" kern="0" cap="none" spc="18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cs typeface="Times New Roman"/>
              </a:rPr>
              <a:t> </a:t>
            </a: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cs typeface="Times New Roman"/>
              </a:rPr>
              <a:t>«Укрепление межнационального мира и согласия, реализация иных мероприятий в сфере национальной политики на муниципальном уровне</a:t>
            </a:r>
            <a:r>
              <a:rPr lang="ru-RU" sz="1400" dirty="0">
                <a:latin typeface="Times New Roman"/>
                <a:cs typeface="Times New Roman"/>
              </a:rPr>
              <a:t>»</a:t>
            </a:r>
          </a:p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4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cs typeface="Times New Roman"/>
            </a:endParaRPr>
          </a:p>
          <a:p>
            <a:pPr marL="12700" marR="12065" lvl="0" indent="0" algn="just" defTabSz="914400" eaLnBrk="1" fontAlgn="auto" latinLnBrk="0" hangingPunct="1">
              <a:lnSpc>
                <a:spcPts val="161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sng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Номинация</a:t>
            </a:r>
            <a:r>
              <a:rPr kumimoji="0" sz="1400" b="0" i="0" u="sng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:</a:t>
            </a: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cs typeface="Times New Roman"/>
              </a:rPr>
              <a:t> </a:t>
            </a: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cs typeface="Times New Roman"/>
              </a:rPr>
              <a:t>«</a:t>
            </a:r>
            <a:r>
              <a:rPr lang="ru-RU" sz="1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Укрепление межнационального мира и согласия, реализация иных мероприятий в сфере национальной политики на муниципальном уровне»</a:t>
            </a:r>
            <a:endParaRPr kumimoji="0" lang="ru-RU" sz="1400" b="1" i="0" u="none" strike="noStrike" kern="0" cap="none" spc="-1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cs typeface="Times New Roman"/>
            </a:endParaRPr>
          </a:p>
          <a:p>
            <a:pPr marL="12700" marR="12065" lvl="0" indent="0" algn="just" defTabSz="914400" eaLnBrk="1" fontAlgn="auto" latinLnBrk="0" hangingPunct="1">
              <a:lnSpc>
                <a:spcPts val="161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1" i="0" u="none" strike="noStrike" kern="0" cap="none" spc="-1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cs typeface="Times New Roman"/>
            </a:endParaRPr>
          </a:p>
          <a:p>
            <a:pPr marL="12700" marR="12065" lvl="0" indent="0" algn="just" defTabSz="914400" eaLnBrk="1" fontAlgn="auto" latinLnBrk="0" hangingPunct="1">
              <a:lnSpc>
                <a:spcPts val="161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sng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Наименование практики:</a:t>
            </a: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«Историко-культурный потенциал муниципального образования «Руднянский муниципальный округ» Смоленской области»</a:t>
            </a:r>
          </a:p>
          <a:p>
            <a:pPr marL="12700" marR="12065" lvl="0" indent="0" algn="just" defTabSz="914400" eaLnBrk="1" fontAlgn="auto" latinLnBrk="0" hangingPunct="1">
              <a:lnSpc>
                <a:spcPts val="161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Times New Roman"/>
              <a:cs typeface="Times New Roman"/>
            </a:endParaRPr>
          </a:p>
          <a:p>
            <a:pPr algn="just"/>
            <a:r>
              <a:rPr kumimoji="0" sz="1400" b="0" i="0" u="sng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Цель</a:t>
            </a:r>
            <a:r>
              <a:rPr kumimoji="0" sz="1400" b="0" i="0" u="sng" strike="noStrike" kern="0" cap="none" spc="8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kumimoji="0" sz="1400" b="0" i="0" u="sng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практики</a:t>
            </a:r>
            <a:r>
              <a:rPr kumimoji="0" sz="1400" b="0" i="0" u="sng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:</a:t>
            </a:r>
            <a:r>
              <a:rPr lang="ru-RU" sz="1400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lang="ru-RU" sz="1400" dirty="0">
                <a:latin typeface="Times New Roman"/>
                <a:cs typeface="Times New Roman"/>
              </a:rPr>
              <a:t>Создание условий для формирования патриотического сознания среди подрастающего поколения, интеграции и адаптации граждан всех национальностей, проживающих на территории округа, для национального единства нашего народа через исследование историко-культурного наследия муниципального образования «Руднянский муниципальный округ» Смоленской области.</a:t>
            </a:r>
          </a:p>
          <a:p>
            <a:pPr algn="just"/>
            <a:endParaRPr kumimoji="0" lang="ru-RU" sz="1400" b="0" i="0" u="sng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Times New Roman"/>
              <a:cs typeface="Times New Roman"/>
            </a:endParaRPr>
          </a:p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sng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Описание</a:t>
            </a:r>
            <a:r>
              <a:rPr kumimoji="0" sz="1400" b="0" i="0" u="sng" strike="noStrike" kern="0" cap="none" spc="3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kumimoji="0" sz="1400" b="0" i="0" u="sng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практики</a:t>
            </a:r>
            <a:r>
              <a:rPr kumimoji="0" sz="1400" b="0" i="0" u="sng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:</a:t>
            </a:r>
            <a:r>
              <a:rPr kumimoji="0" lang="ru-RU" sz="1400" b="0" i="0" u="sng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kumimoji="0" lang="ru-RU" sz="1400" b="0" i="0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Проведение памятных и образовательных мероприятий в тесном сотрудничестве с общественными организациями, епархией, образовательными организациями и т.д.</a:t>
            </a:r>
          </a:p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Times New Roman"/>
              <a:cs typeface="Times New Roman"/>
            </a:endParaRPr>
          </a:p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sng" strike="noStrike" kern="0" cap="none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Эффект от реализации практики</a:t>
            </a:r>
            <a:r>
              <a:rPr kumimoji="0" lang="ru-RU" sz="1400" b="0" i="0" strike="noStrike" kern="0" cap="none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: Созданы условия для формирования патриотического сознания среди подрастающего поколения, интеграции и адаптации граждан всех национальностей, проживающих на территории округа, для национального единства нашего народа через исследование историко-культурного наследия муниципального образования «Руднянский муниципальный округ» Смоленской области. Укреплению межнационального согласия и улучшению общественного климата, адаптации и интеграции иностранных граждан, проживающих на территории Руднянского муниципального округа и территории региона.</a:t>
            </a:r>
            <a:endParaRPr lang="ru-RU" sz="1400" spc="335" dirty="0">
              <a:uFill>
                <a:solidFill>
                  <a:srgbClr val="000000"/>
                </a:solidFill>
              </a:uFill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2700" marR="5080" lvl="0" indent="0" defTabSz="914400" eaLnBrk="1" fontAlgn="auto" latinLnBrk="0" hangingPunct="1">
              <a:lnSpc>
                <a:spcPts val="1150"/>
              </a:lnSpc>
              <a:spcBef>
                <a:spcPts val="7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00" b="0" i="0" u="none" strike="noStrike" kern="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cs typeface="Times New Roman"/>
              </a:rPr>
              <a:t>Министерство </a:t>
            </a:r>
            <a:r>
              <a:rPr kumimoji="0" sz="1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cs typeface="Times New Roman"/>
              </a:rPr>
              <a:t>Смоленской области</a:t>
            </a:r>
            <a:r>
              <a:rPr kumimoji="0" sz="1000" b="0" i="0" u="none" strike="noStrike" kern="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cs typeface="Times New Roman"/>
              </a:rPr>
              <a:t> </a:t>
            </a:r>
            <a:r>
              <a:rPr kumimoji="0" sz="1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cs typeface="Times New Roman"/>
              </a:rPr>
              <a:t>по</a:t>
            </a:r>
            <a:r>
              <a:rPr kumimoji="0" sz="1000" b="0" i="0" u="none" strike="noStrike" kern="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cs typeface="Times New Roman"/>
              </a:rPr>
              <a:t> </a:t>
            </a:r>
            <a:r>
              <a:rPr kumimoji="0" sz="1000" b="0" i="0" u="none" strike="noStrike" kern="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cs typeface="Times New Roman"/>
              </a:rPr>
              <a:t>внутренней</a:t>
            </a:r>
            <a:r>
              <a:rPr kumimoji="0" sz="1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cs typeface="Times New Roman"/>
              </a:rPr>
              <a:t> </a:t>
            </a:r>
            <a:r>
              <a:rPr kumimoji="0" sz="1000" b="0" i="0" u="none" strike="noStrike" kern="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cs typeface="Times New Roman"/>
              </a:rPr>
              <a:t>политике, </a:t>
            </a:r>
            <a:r>
              <a:rPr kumimoji="0" sz="1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cs typeface="Times New Roman"/>
              </a:rPr>
              <a:t>отдел</a:t>
            </a:r>
            <a:r>
              <a:rPr kumimoji="0" sz="1000" b="0" i="0" u="none" strike="noStrike" kern="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cs typeface="Times New Roman"/>
              </a:rPr>
              <a:t> муниципальной</a:t>
            </a:r>
            <a:r>
              <a:rPr kumimoji="0" sz="1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cs typeface="Times New Roman"/>
              </a:rPr>
              <a:t> службы,</a:t>
            </a:r>
            <a:r>
              <a:rPr kumimoji="0" sz="1000" b="0" i="0" u="none" strike="noStrike" kern="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cs typeface="Times New Roman"/>
              </a:rPr>
              <a:t> </a:t>
            </a:r>
            <a:r>
              <a:rPr kumimoji="0" sz="1000" b="0" i="0" u="none" strike="noStrike" kern="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cs typeface="Times New Roman"/>
              </a:rPr>
              <a:t>мониторинга</a:t>
            </a:r>
            <a:r>
              <a:rPr kumimoji="0" sz="1000" b="0" i="0" u="none" strike="noStrike" kern="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cs typeface="Times New Roman"/>
              </a:rPr>
              <a:t> </a:t>
            </a:r>
            <a:r>
              <a:rPr kumimoji="0" sz="1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cs typeface="Times New Roman"/>
              </a:rPr>
              <a:t>и</a:t>
            </a:r>
            <a:r>
              <a:rPr kumimoji="0" sz="1000" b="0" i="0" u="none" strike="noStrike" kern="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cs typeface="Times New Roman"/>
              </a:rPr>
              <a:t> </a:t>
            </a:r>
            <a:r>
              <a:rPr kumimoji="0" sz="1000" b="0" i="0" u="none" strike="noStrike" kern="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cs typeface="Times New Roman"/>
              </a:rPr>
              <a:t>содействия</a:t>
            </a:r>
          </a:p>
          <a:p>
            <a:pPr marL="12700" marR="0" lvl="0" indent="0" defTabSz="914400" eaLnBrk="1" fontAlgn="auto" latinLnBrk="0" hangingPunct="1">
              <a:lnSpc>
                <a:spcPts val="112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cs typeface="Times New Roman"/>
              </a:rPr>
              <a:t>развитию</a:t>
            </a:r>
            <a:r>
              <a:rPr kumimoji="0" sz="1000" b="0" i="0" u="none" strike="noStrike" kern="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cs typeface="Times New Roman"/>
              </a:rPr>
              <a:t> </a:t>
            </a:r>
            <a:r>
              <a:rPr kumimoji="0" sz="1000" b="0" i="0" u="none" strike="noStrike" kern="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cs typeface="Times New Roman"/>
              </a:rPr>
              <a:t>местного</a:t>
            </a:r>
            <a:r>
              <a:rPr kumimoji="0" sz="1000" b="0" i="0" u="none" strike="noStrike" kern="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cs typeface="Times New Roman"/>
              </a:rPr>
              <a:t> </a:t>
            </a:r>
            <a:r>
              <a:rPr kumimoji="0" sz="1000" b="0" i="0" u="none" strike="noStrike" kern="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cs typeface="Times New Roman"/>
              </a:rPr>
              <a:t>самоуправления</a:t>
            </a:r>
          </a:p>
        </p:txBody>
      </p:sp>
    </p:spTree>
    <p:extLst>
      <p:ext uri="{BB962C8B-B14F-4D97-AF65-F5344CB8AC3E}">
        <p14:creationId xmlns:p14="http://schemas.microsoft.com/office/powerpoint/2010/main" val="43799043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4689E67-3787-4274-AE35-BB3855C617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46900" y="6753225"/>
            <a:ext cx="3487214" cy="560881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D560DA8-A9BD-436C-A0F2-76D80CAF0B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909" y="248744"/>
            <a:ext cx="4572396" cy="3429297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EE9E8FC-05C8-4553-B84D-A423B723C8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0909" y="3884809"/>
            <a:ext cx="4572396" cy="342929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9690A12-3844-4B59-B8DE-AE9896BE25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18100" y="1571625"/>
            <a:ext cx="5316014" cy="3987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34739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4689E67-3787-4274-AE35-BB3855C617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46900" y="6753225"/>
            <a:ext cx="3487214" cy="560881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4E58BCC-CA6B-4342-ABD4-78532F97CD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5700" y="352128"/>
            <a:ext cx="4572396" cy="3429297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1D0E599-076C-4B4D-9055-DEC61C29F1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35507" y="2867025"/>
            <a:ext cx="4572396" cy="3429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016422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10119" y="429513"/>
            <a:ext cx="9278608" cy="63272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0" i="0" u="none" strike="noStrike" kern="0" cap="none" spc="-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2</a:t>
            </a:r>
            <a:endParaRPr kumimoji="0" sz="11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3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1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  <a:p>
            <a:pPr marL="12700" marR="6350" lvl="0" indent="0" algn="just" defTabSz="914400" eaLnBrk="1" fontAlgn="auto" latinLnBrk="0" hangingPunct="1">
              <a:lnSpc>
                <a:spcPct val="96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Муниципальное образование «Угранский муниципальный округ» Смоленской области </a:t>
            </a: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Times New Roman" panose="02020603050405020304" pitchFamily="18" charset="0"/>
                <a:cs typeface="Times New Roman"/>
              </a:rPr>
              <a:t>– </a:t>
            </a:r>
            <a:r>
              <a:rPr kumimoji="0" sz="14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cs typeface="Times New Roman"/>
              </a:rPr>
              <a:t>победитель</a:t>
            </a:r>
            <a:r>
              <a:rPr kumimoji="0" sz="1400" b="0" i="0" u="none" strike="noStrike" kern="0" cap="none" spc="4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cs typeface="Times New Roman"/>
              </a:rPr>
              <a:t> </a:t>
            </a:r>
            <a:br>
              <a:rPr kumimoji="0" lang="ru-RU" sz="1400" b="0" i="0" u="none" strike="noStrike" kern="0" cap="none" spc="4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cs typeface="Times New Roman"/>
              </a:rPr>
            </a:b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cs typeface="Times New Roman"/>
              </a:rPr>
              <a:t>в</a:t>
            </a:r>
            <a:r>
              <a:rPr kumimoji="0" sz="1400" b="0" i="0" u="none" strike="noStrike" kern="0" cap="none" spc="434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cs typeface="Times New Roman"/>
              </a:rPr>
              <a:t> </a:t>
            </a:r>
            <a:r>
              <a:rPr kumimoji="0" sz="14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cs typeface="Times New Roman"/>
              </a:rPr>
              <a:t> </a:t>
            </a:r>
            <a:r>
              <a:rPr kumimoji="0" sz="14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cs typeface="Times New Roman"/>
              </a:rPr>
              <a:t>номинации</a:t>
            </a:r>
            <a:r>
              <a:rPr kumimoji="0" sz="1400" b="0" i="0" u="none" strike="noStrike" kern="0" cap="none" spc="18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cs typeface="Times New Roman"/>
              </a:rPr>
              <a:t> </a:t>
            </a: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cs typeface="Times New Roman"/>
              </a:rPr>
              <a:t>«Укрепление межнационального мира и согласия, реализация иных мероприятий в сфере национальной политики на муниципальном уровне</a:t>
            </a:r>
            <a:r>
              <a:rPr lang="ru-RU" sz="1400" dirty="0">
                <a:latin typeface="Times New Roman"/>
                <a:cs typeface="Times New Roman"/>
              </a:rPr>
              <a:t>»</a:t>
            </a:r>
          </a:p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4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cs typeface="Times New Roman"/>
            </a:endParaRPr>
          </a:p>
          <a:p>
            <a:pPr marL="12700" marR="12065" lvl="0" indent="0" algn="just" defTabSz="914400" eaLnBrk="1" fontAlgn="auto" latinLnBrk="0" hangingPunct="1">
              <a:lnSpc>
                <a:spcPts val="161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sng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Номинация</a:t>
            </a:r>
            <a:r>
              <a:rPr kumimoji="0" sz="1400" b="0" i="0" u="sng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:</a:t>
            </a: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cs typeface="Times New Roman"/>
              </a:rPr>
              <a:t> </a:t>
            </a: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cs typeface="Times New Roman"/>
              </a:rPr>
              <a:t>«</a:t>
            </a:r>
            <a:r>
              <a:rPr lang="ru-RU" sz="1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Укрепление межнационального мира и согласия, реализация иных мероприятий в сфере национальной политики на муниципальном уровне»</a:t>
            </a:r>
            <a:endParaRPr kumimoji="0" lang="ru-RU" sz="1400" b="1" i="0" u="none" strike="noStrike" kern="0" cap="none" spc="-1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cs typeface="Times New Roman"/>
            </a:endParaRPr>
          </a:p>
          <a:p>
            <a:pPr marL="12700" marR="12065" lvl="0" indent="0" algn="just" defTabSz="914400" eaLnBrk="1" fontAlgn="auto" latinLnBrk="0" hangingPunct="1">
              <a:lnSpc>
                <a:spcPts val="161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1" i="0" u="none" strike="noStrike" kern="0" cap="none" spc="-1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cs typeface="Times New Roman"/>
            </a:endParaRPr>
          </a:p>
          <a:p>
            <a:pPr algn="just"/>
            <a:r>
              <a:rPr kumimoji="0" sz="1400" b="0" i="0" u="sng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Цель</a:t>
            </a:r>
            <a:r>
              <a:rPr kumimoji="0" sz="1400" b="0" i="0" u="sng" strike="noStrike" kern="0" cap="none" spc="8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kumimoji="0" sz="1400" b="0" i="0" u="sng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практики</a:t>
            </a:r>
            <a:r>
              <a:rPr kumimoji="0" sz="1400" b="0" i="0" u="sng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:</a:t>
            </a:r>
            <a:r>
              <a:rPr lang="ru-RU" sz="1400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У</a:t>
            </a:r>
            <a:r>
              <a:rPr lang="ru-RU" sz="1400" dirty="0">
                <a:latin typeface="Times New Roman"/>
                <a:cs typeface="Times New Roman"/>
              </a:rPr>
              <a:t>крепление межнациональных культурных связей, возрождение и сохранение традиций, промыслов, ремесел русского народа, культур и языков народов, проживающих на территории района, расширение и укрепление дружеских связей между районами Смоленской, Калужской, Московской и других областей; изучение истории малой Родины, увеличение туристической привлекательности региона; взаимодействие различных этнических обществ.</a:t>
            </a:r>
          </a:p>
          <a:p>
            <a:pPr algn="just"/>
            <a:endParaRPr lang="ru-RU" sz="1400" dirty="0">
              <a:latin typeface="Times New Roman"/>
              <a:cs typeface="Times New Roman"/>
            </a:endParaRPr>
          </a:p>
          <a:p>
            <a:pPr algn="just"/>
            <a:r>
              <a:rPr lang="ru-RU" sz="1400" u="sng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Задачи практики:</a:t>
            </a:r>
          </a:p>
          <a:p>
            <a:pPr algn="just"/>
            <a:r>
              <a:rPr lang="ru-RU" sz="1400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- Сохранение и популяризация творчества </a:t>
            </a:r>
            <a:r>
              <a:rPr lang="ru-RU" sz="1400" dirty="0" err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М.В.Исаковского</a:t>
            </a:r>
            <a:r>
              <a:rPr lang="ru-RU" sz="1400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;</a:t>
            </a:r>
          </a:p>
          <a:p>
            <a:pPr algn="just"/>
            <a:r>
              <a:rPr lang="ru-RU" sz="1400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- Повышение интереса к изучению местных национальных традиций, фольклора регионов России;</a:t>
            </a:r>
          </a:p>
          <a:p>
            <a:pPr algn="just"/>
            <a:r>
              <a:rPr lang="ru-RU" sz="1400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- Выявление ярких, самобытных коллективов и поддержание их творческой активности;</a:t>
            </a:r>
          </a:p>
          <a:p>
            <a:pPr algn="just"/>
            <a:r>
              <a:rPr lang="ru-RU" sz="1400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- Создание условий для гармоничных межнациональных отношений, - адаптация и интеграция членов семей иностранных граждан;</a:t>
            </a:r>
          </a:p>
          <a:p>
            <a:pPr algn="just"/>
            <a:r>
              <a:rPr lang="ru-RU" sz="1400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- Проведение литературно-песенного туристского фестиваля «Катюша».</a:t>
            </a:r>
          </a:p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400" u="sng" dirty="0">
              <a:uFill>
                <a:solidFill>
                  <a:srgbClr val="000000"/>
                </a:solidFill>
              </a:uFill>
              <a:latin typeface="Times New Roman"/>
              <a:cs typeface="Times New Roman"/>
            </a:endParaRPr>
          </a:p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u="sng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Результаты </a:t>
            </a:r>
            <a:r>
              <a:rPr kumimoji="0" lang="ru-RU" sz="1400" b="0" i="0" u="sng" strike="noStrike" kern="0" cap="none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практики</a:t>
            </a:r>
            <a:r>
              <a:rPr kumimoji="0" lang="ru-RU" sz="1400" b="0" i="0" strike="noStrike" kern="0" cap="none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:</a:t>
            </a:r>
          </a:p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spc="33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•</a:t>
            </a:r>
            <a:r>
              <a:rPr lang="ru-RU" sz="1400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Фестиваль собрал более 1000 человек не только жителей Угранского округа, но и гостей из других регионов;</a:t>
            </a:r>
          </a:p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• Рост национально-культурной жизни Угранского округа;</a:t>
            </a:r>
          </a:p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• Фестиваль стал уникальной площадкой для участников творческих коллективов;</a:t>
            </a:r>
          </a:p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• Фестиваль стал средством коммуникации с широкой аудиторией, обеспечил обмен опытом мастеров народных промыслов и ремесел;</a:t>
            </a:r>
          </a:p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• Налажена активная работа по межрегиональному взаимодействию и обмену опытом.</a:t>
            </a:r>
          </a:p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400" spc="335" dirty="0">
              <a:uFill>
                <a:solidFill>
                  <a:srgbClr val="000000"/>
                </a:solidFill>
              </a:uFill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2700" marR="5080" lvl="0" indent="0" defTabSz="914400" eaLnBrk="1" fontAlgn="auto" latinLnBrk="0" hangingPunct="1">
              <a:lnSpc>
                <a:spcPts val="1150"/>
              </a:lnSpc>
              <a:spcBef>
                <a:spcPts val="7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00" b="0" i="0" u="none" strike="noStrike" kern="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cs typeface="Times New Roman"/>
              </a:rPr>
              <a:t>Министерство </a:t>
            </a:r>
            <a:r>
              <a:rPr kumimoji="0" sz="1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cs typeface="Times New Roman"/>
              </a:rPr>
              <a:t>Смоленской области</a:t>
            </a:r>
            <a:r>
              <a:rPr kumimoji="0" sz="1000" b="0" i="0" u="none" strike="noStrike" kern="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cs typeface="Times New Roman"/>
              </a:rPr>
              <a:t> </a:t>
            </a:r>
            <a:r>
              <a:rPr kumimoji="0" sz="1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cs typeface="Times New Roman"/>
              </a:rPr>
              <a:t>по</a:t>
            </a:r>
            <a:r>
              <a:rPr kumimoji="0" sz="1000" b="0" i="0" u="none" strike="noStrike" kern="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cs typeface="Times New Roman"/>
              </a:rPr>
              <a:t> </a:t>
            </a:r>
            <a:r>
              <a:rPr kumimoji="0" sz="1000" b="0" i="0" u="none" strike="noStrike" kern="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cs typeface="Times New Roman"/>
              </a:rPr>
              <a:t>внутренней</a:t>
            </a:r>
            <a:r>
              <a:rPr kumimoji="0" sz="1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cs typeface="Times New Roman"/>
              </a:rPr>
              <a:t> </a:t>
            </a:r>
            <a:r>
              <a:rPr kumimoji="0" sz="1000" b="0" i="0" u="none" strike="noStrike" kern="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cs typeface="Times New Roman"/>
              </a:rPr>
              <a:t>политике, </a:t>
            </a:r>
            <a:r>
              <a:rPr kumimoji="0" sz="1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cs typeface="Times New Roman"/>
              </a:rPr>
              <a:t>отдел</a:t>
            </a:r>
            <a:r>
              <a:rPr kumimoji="0" sz="1000" b="0" i="0" u="none" strike="noStrike" kern="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cs typeface="Times New Roman"/>
              </a:rPr>
              <a:t> муниципальной</a:t>
            </a:r>
            <a:r>
              <a:rPr kumimoji="0" sz="1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cs typeface="Times New Roman"/>
              </a:rPr>
              <a:t> службы,</a:t>
            </a:r>
            <a:r>
              <a:rPr kumimoji="0" sz="1000" b="0" i="0" u="none" strike="noStrike" kern="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cs typeface="Times New Roman"/>
              </a:rPr>
              <a:t> </a:t>
            </a:r>
            <a:r>
              <a:rPr kumimoji="0" sz="1000" b="0" i="0" u="none" strike="noStrike" kern="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cs typeface="Times New Roman"/>
              </a:rPr>
              <a:t>мониторинга</a:t>
            </a:r>
            <a:r>
              <a:rPr kumimoji="0" sz="1000" b="0" i="0" u="none" strike="noStrike" kern="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cs typeface="Times New Roman"/>
              </a:rPr>
              <a:t> </a:t>
            </a:r>
            <a:r>
              <a:rPr kumimoji="0" sz="1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cs typeface="Times New Roman"/>
              </a:rPr>
              <a:t>и</a:t>
            </a:r>
            <a:r>
              <a:rPr kumimoji="0" sz="1000" b="0" i="0" u="none" strike="noStrike" kern="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cs typeface="Times New Roman"/>
              </a:rPr>
              <a:t> </a:t>
            </a:r>
            <a:r>
              <a:rPr kumimoji="0" sz="1000" b="0" i="0" u="none" strike="noStrike" kern="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cs typeface="Times New Roman"/>
              </a:rPr>
              <a:t>содействия</a:t>
            </a:r>
          </a:p>
          <a:p>
            <a:pPr marL="12700" marR="0" lvl="0" indent="0" defTabSz="914400" eaLnBrk="1" fontAlgn="auto" latinLnBrk="0" hangingPunct="1">
              <a:lnSpc>
                <a:spcPts val="112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cs typeface="Times New Roman"/>
              </a:rPr>
              <a:t>развитию</a:t>
            </a:r>
            <a:r>
              <a:rPr kumimoji="0" sz="1000" b="0" i="0" u="none" strike="noStrike" kern="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cs typeface="Times New Roman"/>
              </a:rPr>
              <a:t> </a:t>
            </a:r>
            <a:r>
              <a:rPr kumimoji="0" sz="1000" b="0" i="0" u="none" strike="noStrike" kern="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cs typeface="Times New Roman"/>
              </a:rPr>
              <a:t>местного</a:t>
            </a:r>
            <a:r>
              <a:rPr kumimoji="0" sz="1000" b="0" i="0" u="none" strike="noStrike" kern="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cs typeface="Times New Roman"/>
              </a:rPr>
              <a:t> </a:t>
            </a:r>
            <a:r>
              <a:rPr kumimoji="0" sz="1000" b="0" i="0" u="none" strike="noStrike" kern="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cs typeface="Times New Roman"/>
              </a:rPr>
              <a:t>самоуправления</a:t>
            </a:r>
          </a:p>
        </p:txBody>
      </p:sp>
    </p:spTree>
    <p:extLst>
      <p:ext uri="{BB962C8B-B14F-4D97-AF65-F5344CB8AC3E}">
        <p14:creationId xmlns:p14="http://schemas.microsoft.com/office/powerpoint/2010/main" val="73156368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4689E67-3787-4274-AE35-BB3855C617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46900" y="6753225"/>
            <a:ext cx="3487214" cy="560881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AC06225-4E67-4592-AE14-C33B45802D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4300" y="143888"/>
            <a:ext cx="8839200" cy="662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499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06931" y="429514"/>
            <a:ext cx="9297365" cy="142000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" algn="ctr">
              <a:lnSpc>
                <a:spcPct val="100000"/>
              </a:lnSpc>
              <a:spcBef>
                <a:spcPts val="100"/>
              </a:spcBef>
            </a:pPr>
            <a:r>
              <a:rPr sz="1100" spc="-50" dirty="0">
                <a:latin typeface="Calibri"/>
                <a:cs typeface="Calibri"/>
              </a:rPr>
              <a:t>3</a:t>
            </a:r>
            <a:endParaRPr sz="11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100" dirty="0">
              <a:latin typeface="Calibri"/>
              <a:cs typeface="Calibri"/>
            </a:endParaRPr>
          </a:p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cs typeface="Times New Roman"/>
              </a:rPr>
              <a:t>- анализ существующих культурных инициатив, связанных с литературой Булгакова;</a:t>
            </a:r>
          </a:p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cs typeface="Times New Roman"/>
              </a:rPr>
              <a:t>- формирование стратегического плана;</a:t>
            </a:r>
          </a:p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cs typeface="Times New Roman"/>
              </a:rPr>
              <a:t>- разработка стратегии сотрудничества с театрами, художественными объединениями, молодежными сообществами, журналистским сообществом и краеведами.</a:t>
            </a:r>
          </a:p>
          <a:p>
            <a:pPr marL="12700" marR="5080" algn="just">
              <a:lnSpc>
                <a:spcPct val="95900"/>
              </a:lnSpc>
            </a:pPr>
            <a:endParaRPr sz="1400" dirty="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2700" marR="5080">
              <a:lnSpc>
                <a:spcPts val="1150"/>
              </a:lnSpc>
              <a:spcBef>
                <a:spcPts val="75"/>
              </a:spcBef>
            </a:pPr>
            <a:r>
              <a:rPr spc="-10" dirty="0"/>
              <a:t>Министерство </a:t>
            </a:r>
            <a:r>
              <a:rPr dirty="0"/>
              <a:t>Смоленской области</a:t>
            </a:r>
            <a:r>
              <a:rPr spc="-25" dirty="0"/>
              <a:t> </a:t>
            </a:r>
            <a:r>
              <a:rPr dirty="0"/>
              <a:t>по</a:t>
            </a:r>
            <a:r>
              <a:rPr spc="-15" dirty="0"/>
              <a:t> </a:t>
            </a:r>
            <a:r>
              <a:rPr spc="-10" dirty="0"/>
              <a:t>внутренней</a:t>
            </a:r>
            <a:r>
              <a:rPr dirty="0"/>
              <a:t> </a:t>
            </a:r>
            <a:r>
              <a:rPr spc="-10" dirty="0"/>
              <a:t>политике, </a:t>
            </a:r>
            <a:r>
              <a:rPr dirty="0"/>
              <a:t>отдел</a:t>
            </a:r>
            <a:r>
              <a:rPr spc="-10" dirty="0"/>
              <a:t> муниципальной</a:t>
            </a:r>
            <a:r>
              <a:rPr dirty="0"/>
              <a:t> службы,</a:t>
            </a:r>
            <a:r>
              <a:rPr spc="5" dirty="0"/>
              <a:t> </a:t>
            </a:r>
            <a:r>
              <a:rPr spc="-10" dirty="0"/>
              <a:t>мониторинга</a:t>
            </a:r>
            <a:r>
              <a:rPr spc="-5" dirty="0"/>
              <a:t> </a:t>
            </a:r>
            <a:r>
              <a:rPr dirty="0"/>
              <a:t>и</a:t>
            </a:r>
            <a:r>
              <a:rPr spc="5" dirty="0"/>
              <a:t> </a:t>
            </a:r>
            <a:r>
              <a:rPr spc="-10" dirty="0"/>
              <a:t>содействия</a:t>
            </a:r>
          </a:p>
          <a:p>
            <a:pPr marL="12700">
              <a:lnSpc>
                <a:spcPts val="1125"/>
              </a:lnSpc>
            </a:pPr>
            <a:r>
              <a:rPr dirty="0"/>
              <a:t>развитию</a:t>
            </a:r>
            <a:r>
              <a:rPr spc="-25" dirty="0"/>
              <a:t> </a:t>
            </a:r>
            <a:r>
              <a:rPr spc="-10" dirty="0"/>
              <a:t>местного</a:t>
            </a:r>
            <a:r>
              <a:rPr spc="-15" dirty="0"/>
              <a:t> </a:t>
            </a:r>
            <a:r>
              <a:rPr spc="-10" dirty="0"/>
              <a:t>самоуправления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20FA9B1-6DEE-07D9-B129-381EF3DB14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0389" y="1752831"/>
            <a:ext cx="2999491" cy="3999321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9F537788-44D0-42CD-76F0-04A7E42D5D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31502" y="1952625"/>
            <a:ext cx="3331338" cy="4435013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78873B9C-232B-C543-65D4-90DF50311F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80301" y="1702640"/>
            <a:ext cx="2930690" cy="3907586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4689E67-3787-4274-AE35-BB3855C617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46900" y="6753225"/>
            <a:ext cx="3487214" cy="560881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0719726-3C31-4B35-945D-94360783A7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1100" y="504825"/>
            <a:ext cx="7848600" cy="5886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017245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4689E67-3787-4274-AE35-BB3855C617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46900" y="6753225"/>
            <a:ext cx="3487214" cy="560881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45C3BBE-7BC3-4B87-B912-863FD9DC9F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6624" y="103356"/>
            <a:ext cx="3897377" cy="2923033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E81650E-4E13-49CB-B2F0-C7691BBC24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38088" y="103356"/>
            <a:ext cx="3897377" cy="2923033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75F1464-9992-43D7-813B-6D1A8367F9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98900" y="3026389"/>
            <a:ext cx="5008394" cy="3756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25617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06932" y="429513"/>
            <a:ext cx="9745168" cy="339323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715" algn="ctr">
              <a:lnSpc>
                <a:spcPct val="100000"/>
              </a:lnSpc>
              <a:spcBef>
                <a:spcPts val="100"/>
              </a:spcBef>
            </a:pPr>
            <a:r>
              <a:rPr sz="1100" spc="-50" dirty="0">
                <a:latin typeface="Calibri"/>
                <a:cs typeface="Calibri"/>
              </a:rPr>
              <a:t>4</a:t>
            </a:r>
            <a:endParaRPr sz="1100" dirty="0">
              <a:latin typeface="Calibri"/>
              <a:cs typeface="Calibri"/>
            </a:endParaRPr>
          </a:p>
          <a:p>
            <a:pPr marL="12700" marR="0" lvl="0" indent="0" algn="just" defTabSz="914400" eaLnBrk="1" fontAlgn="auto" latinLnBrk="0" hangingPunct="1">
              <a:lnSpc>
                <a:spcPts val="1645"/>
              </a:lnSpc>
              <a:spcBef>
                <a:spcPts val="156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u="sng" dirty="0">
                <a:latin typeface="Times New Roman"/>
                <a:cs typeface="Times New Roman"/>
              </a:rPr>
              <a:t>Для продвижения бренда были предприняты следующие действия: </a:t>
            </a:r>
          </a:p>
          <a:p>
            <a:pPr marL="1270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cs typeface="Times New Roman"/>
              </a:rPr>
              <a:t>- пленэр «Булгаковские сезоны» - создание новых художественных работ, объединивших художников, педагогов и жителей;</a:t>
            </a:r>
          </a:p>
          <a:p>
            <a:pPr marL="1270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dirty="0">
                <a:latin typeface="Times New Roman"/>
                <a:cs typeface="Times New Roman"/>
              </a:rPr>
              <a:t>- п</a:t>
            </a:r>
            <a:r>
              <a:rPr kumimoji="0" lang="ru-RU" sz="14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cs typeface="Times New Roman"/>
              </a:rPr>
              <a:t>ередвижная</a:t>
            </a: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cs typeface="Times New Roman"/>
              </a:rPr>
              <a:t> выставка «Сычевка Булгакова» – расширение доступности культурного наследия и развитие туризма на Смоленщине;</a:t>
            </a:r>
          </a:p>
          <a:p>
            <a:pPr marL="1270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cs typeface="Times New Roman"/>
              </a:rPr>
              <a:t>- участие в научной конференции – углубление исследований биографии и творчества Булгакова, новая информация о периоде работы земским врачом;</a:t>
            </a:r>
          </a:p>
          <a:p>
            <a:pPr marL="1270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dirty="0">
                <a:latin typeface="Times New Roman"/>
                <a:cs typeface="Times New Roman"/>
              </a:rPr>
              <a:t>- т</a:t>
            </a:r>
            <a:r>
              <a:rPr kumimoji="0" lang="ru-RU" sz="14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cs typeface="Times New Roman"/>
              </a:rPr>
              <a:t>ворческая</a:t>
            </a: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cs typeface="Times New Roman"/>
              </a:rPr>
              <a:t> встреча «Татьянин день по-Булгаковски» – генерация идей, новые коллаборации и совместные проекты;</a:t>
            </a:r>
          </a:p>
          <a:p>
            <a:pPr marL="1270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dirty="0">
                <a:latin typeface="Times New Roman"/>
                <a:cs typeface="Times New Roman"/>
              </a:rPr>
              <a:t>- в</a:t>
            </a:r>
            <a:r>
              <a:rPr kumimoji="0" lang="ru-RU" sz="14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cs typeface="Times New Roman"/>
              </a:rPr>
              <a:t>идеосюжет</a:t>
            </a: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cs typeface="Times New Roman"/>
              </a:rPr>
              <a:t> к 100-летию «Записок юного врача» – акцент на связи медицинской практики и литературного творчества Булгакова;</a:t>
            </a:r>
          </a:p>
          <a:p>
            <a:pPr marL="1270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dirty="0">
                <a:latin typeface="Times New Roman"/>
                <a:cs typeface="Times New Roman"/>
              </a:rPr>
              <a:t>- м</a:t>
            </a: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cs typeface="Times New Roman"/>
              </a:rPr>
              <a:t>астер-классы для молодежи – повышение узнаваемости тематики на муниципальном и региональном уровнях;</a:t>
            </a:r>
          </a:p>
          <a:p>
            <a:pPr marL="1270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dirty="0">
                <a:latin typeface="Times New Roman"/>
                <a:cs typeface="Times New Roman"/>
              </a:rPr>
              <a:t>- с</a:t>
            </a:r>
            <a:r>
              <a:rPr kumimoji="0" lang="ru-RU" sz="14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cs typeface="Times New Roman"/>
              </a:rPr>
              <a:t>оздание</a:t>
            </a: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cs typeface="Times New Roman"/>
              </a:rPr>
              <a:t> арт-объекта – будущий символ уличного искусства и точка притяжения;</a:t>
            </a:r>
          </a:p>
          <a:p>
            <a:pPr marL="1270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dirty="0">
                <a:latin typeface="Times New Roman"/>
                <a:cs typeface="Times New Roman"/>
              </a:rPr>
              <a:t>- и</a:t>
            </a:r>
            <a:r>
              <a:rPr kumimoji="0" lang="ru-RU" sz="14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cs typeface="Times New Roman"/>
              </a:rPr>
              <a:t>ллюстрации</a:t>
            </a: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cs typeface="Times New Roman"/>
              </a:rPr>
              <a:t> с художественными школами – вовлечение молодежи в литературный процесс и культурный обмен поколений;</a:t>
            </a:r>
          </a:p>
          <a:p>
            <a:pPr marL="298450" marR="0" lvl="0" indent="-28575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cs typeface="Times New Roman"/>
              </a:rPr>
              <a:t>запланированные театральные мероприятия – возрождение интереса к театру региона.</a:t>
            </a:r>
          </a:p>
          <a:p>
            <a:pPr marL="2984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ru-RU" sz="1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cs typeface="Times New Roman"/>
            </a:endParaRPr>
          </a:p>
        </p:txBody>
      </p:sp>
      <p:sp>
        <p:nvSpPr>
          <p:cNvPr id="29" name="object 29"/>
          <p:cNvSpPr txBox="1">
            <a:spLocks noGrp="1"/>
          </p:cNvSpPr>
          <p:nvPr>
            <p:ph type="ftr" sz="quarter" idx="5"/>
          </p:nvPr>
        </p:nvSpPr>
        <p:spPr>
          <a:xfrm>
            <a:off x="6870700" y="6903149"/>
            <a:ext cx="3355340" cy="460375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2700" marR="5080">
              <a:lnSpc>
                <a:spcPts val="1150"/>
              </a:lnSpc>
              <a:spcBef>
                <a:spcPts val="75"/>
              </a:spcBef>
            </a:pPr>
            <a:r>
              <a:rPr spc="-10" dirty="0"/>
              <a:t>Министерство </a:t>
            </a:r>
            <a:r>
              <a:rPr dirty="0"/>
              <a:t>Смоленской области</a:t>
            </a:r>
            <a:r>
              <a:rPr spc="-25" dirty="0"/>
              <a:t> </a:t>
            </a:r>
            <a:r>
              <a:rPr dirty="0"/>
              <a:t>по</a:t>
            </a:r>
            <a:r>
              <a:rPr spc="-15" dirty="0"/>
              <a:t> </a:t>
            </a:r>
            <a:r>
              <a:rPr spc="-10" dirty="0"/>
              <a:t>внутренней</a:t>
            </a:r>
            <a:r>
              <a:rPr dirty="0"/>
              <a:t> </a:t>
            </a:r>
            <a:r>
              <a:rPr spc="-10" dirty="0"/>
              <a:t>политике, </a:t>
            </a:r>
            <a:r>
              <a:rPr dirty="0"/>
              <a:t>отдел</a:t>
            </a:r>
            <a:r>
              <a:rPr spc="-10" dirty="0"/>
              <a:t> муниципальной</a:t>
            </a:r>
            <a:r>
              <a:rPr dirty="0"/>
              <a:t> службы,</a:t>
            </a:r>
            <a:r>
              <a:rPr spc="5" dirty="0"/>
              <a:t> </a:t>
            </a:r>
            <a:r>
              <a:rPr spc="-10" dirty="0"/>
              <a:t>мониторинга</a:t>
            </a:r>
            <a:r>
              <a:rPr spc="-5" dirty="0"/>
              <a:t> </a:t>
            </a:r>
            <a:r>
              <a:rPr dirty="0"/>
              <a:t>и</a:t>
            </a:r>
            <a:r>
              <a:rPr spc="5" dirty="0"/>
              <a:t> </a:t>
            </a:r>
            <a:r>
              <a:rPr spc="-10" dirty="0"/>
              <a:t>содействия</a:t>
            </a:r>
          </a:p>
          <a:p>
            <a:pPr marL="12700">
              <a:lnSpc>
                <a:spcPts val="1125"/>
              </a:lnSpc>
            </a:pPr>
            <a:r>
              <a:rPr dirty="0"/>
              <a:t>развитию</a:t>
            </a:r>
            <a:r>
              <a:rPr spc="-25" dirty="0"/>
              <a:t> </a:t>
            </a:r>
            <a:r>
              <a:rPr spc="-10" dirty="0"/>
              <a:t>местного</a:t>
            </a:r>
            <a:r>
              <a:rPr spc="-15" dirty="0"/>
              <a:t> </a:t>
            </a:r>
            <a:r>
              <a:rPr spc="-10" dirty="0"/>
              <a:t>самоуправления</a:t>
            </a:r>
          </a:p>
        </p:txBody>
      </p:sp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9D82E61A-5FD4-031B-68CB-634FB70765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4300" y="3813810"/>
            <a:ext cx="4060499" cy="2844465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F2A09499-E167-3007-2CC0-28F42EFD36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3900" y="3781426"/>
            <a:ext cx="3810000" cy="2868084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2700" marR="5080">
              <a:lnSpc>
                <a:spcPts val="1150"/>
              </a:lnSpc>
              <a:spcBef>
                <a:spcPts val="75"/>
              </a:spcBef>
            </a:pPr>
            <a:r>
              <a:rPr spc="-10" dirty="0"/>
              <a:t>Министерство </a:t>
            </a:r>
            <a:r>
              <a:rPr dirty="0"/>
              <a:t>Смоленской области</a:t>
            </a:r>
            <a:r>
              <a:rPr spc="-25" dirty="0"/>
              <a:t> </a:t>
            </a:r>
            <a:r>
              <a:rPr dirty="0"/>
              <a:t>по</a:t>
            </a:r>
            <a:r>
              <a:rPr spc="-15" dirty="0"/>
              <a:t> </a:t>
            </a:r>
            <a:r>
              <a:rPr spc="-10" dirty="0"/>
              <a:t>внутренней</a:t>
            </a:r>
            <a:r>
              <a:rPr dirty="0"/>
              <a:t> </a:t>
            </a:r>
            <a:r>
              <a:rPr spc="-10" dirty="0"/>
              <a:t>политике, </a:t>
            </a:r>
            <a:r>
              <a:rPr dirty="0"/>
              <a:t>отдел</a:t>
            </a:r>
            <a:r>
              <a:rPr spc="-10" dirty="0"/>
              <a:t> муниципальной</a:t>
            </a:r>
            <a:r>
              <a:rPr dirty="0"/>
              <a:t> службы,</a:t>
            </a:r>
            <a:r>
              <a:rPr spc="5" dirty="0"/>
              <a:t> </a:t>
            </a:r>
            <a:r>
              <a:rPr spc="-10" dirty="0"/>
              <a:t>мониторинга</a:t>
            </a:r>
            <a:r>
              <a:rPr spc="-5" dirty="0"/>
              <a:t> </a:t>
            </a:r>
            <a:r>
              <a:rPr dirty="0"/>
              <a:t>и</a:t>
            </a:r>
            <a:r>
              <a:rPr spc="5" dirty="0"/>
              <a:t> </a:t>
            </a:r>
            <a:r>
              <a:rPr spc="-10" dirty="0"/>
              <a:t>содействия</a:t>
            </a:r>
          </a:p>
          <a:p>
            <a:pPr marL="12700">
              <a:lnSpc>
                <a:spcPts val="1125"/>
              </a:lnSpc>
            </a:pPr>
            <a:r>
              <a:rPr dirty="0"/>
              <a:t>развитию</a:t>
            </a:r>
            <a:r>
              <a:rPr spc="-25" dirty="0"/>
              <a:t> </a:t>
            </a:r>
            <a:r>
              <a:rPr spc="-10" dirty="0"/>
              <a:t>местного</a:t>
            </a:r>
            <a:r>
              <a:rPr spc="-15" dirty="0"/>
              <a:t> </a:t>
            </a:r>
            <a:r>
              <a:rPr spc="-10" dirty="0"/>
              <a:t>самоуправления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73B8E36-213C-CE4A-2B83-1FCF2DF749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7100" y="455183"/>
            <a:ext cx="4419600" cy="331470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C4ECED36-F58F-A244-66B9-B491EAA3EB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1500" y="480396"/>
            <a:ext cx="4795633" cy="319584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573659B-95AE-8F73-2D07-028B2C215A26}"/>
              </a:ext>
            </a:extLst>
          </p:cNvPr>
          <p:cNvSpPr txBox="1"/>
          <p:nvPr/>
        </p:nvSpPr>
        <p:spPr>
          <a:xfrm>
            <a:off x="850900" y="4279142"/>
            <a:ext cx="9596233" cy="18774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ru-RU" sz="1400" b="1" i="0" u="sng" dirty="0">
                <a:solidFill>
                  <a:srgbClr val="0F1115"/>
                </a:solidFill>
                <a:effectLst/>
                <a:latin typeface="quote-cjk-patch"/>
              </a:rPr>
              <a:t>Ре</a:t>
            </a:r>
            <a:r>
              <a:rPr lang="ru-RU" sz="1400" b="1" u="sng" dirty="0">
                <a:latin typeface="Times New Roman"/>
                <a:cs typeface="Times New Roman"/>
              </a:rPr>
              <a:t>зультаты практики</a:t>
            </a:r>
          </a:p>
          <a:p>
            <a:pPr marL="12700" algn="just">
              <a:defRPr/>
            </a:pPr>
            <a:r>
              <a:rPr lang="ru-RU" sz="1400" dirty="0">
                <a:latin typeface="Times New Roman"/>
                <a:cs typeface="Times New Roman"/>
              </a:rPr>
              <a:t>Удалось создать живое культурное пространство вокруг фигуры Булгакова. Наследие писателя стало ближе и понятнее жителям региона через передвижную выставку, пленэр и видеосюжет. Новые исследования углубили понимание его биографии.</a:t>
            </a:r>
          </a:p>
          <a:p>
            <a:pPr marL="12700" algn="just">
              <a:defRPr/>
            </a:pPr>
            <a:r>
              <a:rPr lang="ru-RU" sz="1400" dirty="0">
                <a:latin typeface="Times New Roman"/>
                <a:cs typeface="Times New Roman"/>
              </a:rPr>
              <a:t>Проект объединил разные аудитории: художников, учёных, молодёжь и местных жителей. Это привело к новым коллаборациям, вовлекло подростков в творческий процесс через иллюстрации и мастер-классы.</a:t>
            </a:r>
          </a:p>
          <a:p>
            <a:pPr marL="12700" algn="just">
              <a:defRPr/>
            </a:pPr>
            <a:r>
              <a:rPr lang="ru-RU" sz="1400" dirty="0">
                <a:latin typeface="Times New Roman"/>
                <a:cs typeface="Times New Roman"/>
              </a:rPr>
              <a:t>В итоге сформировался устойчивый культурный импульс, который работает на узнаваемость территории, развитие туризма и создаёт новые точки притяжения – от уличного арт-объекта до запланированных театральных постановок.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06932" y="429513"/>
            <a:ext cx="9281795" cy="611013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0" i="0" u="none" strike="noStrike" kern="0" cap="none" spc="-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2</a:t>
            </a:r>
            <a:endParaRPr kumimoji="0" sz="11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3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1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  <a:p>
            <a:pPr marL="12700" marR="6350" lvl="0" indent="0" algn="just" defTabSz="914400" eaLnBrk="1" fontAlgn="auto" latinLnBrk="0" hangingPunct="1">
              <a:lnSpc>
                <a:spcPct val="96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Муниципальное образование «Сычевский муниципальный округ» Смоленской области </a:t>
            </a: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Times New Roman" panose="02020603050405020304" pitchFamily="18" charset="0"/>
                <a:cs typeface="Times New Roman"/>
              </a:rPr>
              <a:t>– </a:t>
            </a:r>
            <a:r>
              <a:rPr kumimoji="0" sz="14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cs typeface="Times New Roman"/>
              </a:rPr>
              <a:t>победитель</a:t>
            </a:r>
            <a:r>
              <a:rPr kumimoji="0" sz="1400" b="0" i="0" u="none" strike="noStrike" kern="0" cap="none" spc="4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cs typeface="Times New Roman"/>
              </a:rPr>
              <a:t> </a:t>
            </a:r>
            <a:br>
              <a:rPr kumimoji="0" lang="ru-RU" sz="1400" b="0" i="0" u="none" strike="noStrike" kern="0" cap="none" spc="4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cs typeface="Times New Roman"/>
              </a:rPr>
            </a:b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cs typeface="Times New Roman"/>
              </a:rPr>
              <a:t>в</a:t>
            </a:r>
            <a:r>
              <a:rPr kumimoji="0" sz="1400" b="0" i="0" u="none" strike="noStrike" kern="0" cap="none" spc="434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cs typeface="Times New Roman"/>
              </a:rPr>
              <a:t> </a:t>
            </a:r>
            <a:r>
              <a:rPr kumimoji="0" sz="14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cs typeface="Times New Roman"/>
              </a:rPr>
              <a:t> </a:t>
            </a:r>
            <a:r>
              <a:rPr kumimoji="0" sz="14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cs typeface="Times New Roman"/>
              </a:rPr>
              <a:t>номинации</a:t>
            </a:r>
            <a:r>
              <a:rPr kumimoji="0" sz="1400" b="0" i="0" u="none" strike="noStrike" kern="0" cap="none" spc="18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cs typeface="Times New Roman"/>
              </a:rPr>
              <a:t> </a:t>
            </a: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cs typeface="Times New Roman"/>
              </a:rPr>
              <a:t>«</a:t>
            </a:r>
            <a:r>
              <a:rPr lang="ru-RU" sz="1400" dirty="0">
                <a:latin typeface="Times New Roman"/>
                <a:cs typeface="Times New Roman"/>
              </a:rPr>
              <a:t>Повышение эффективности управления территорией муниципального образования»</a:t>
            </a:r>
          </a:p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4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cs typeface="Times New Roman"/>
            </a:endParaRPr>
          </a:p>
          <a:p>
            <a:pPr marL="12700" marR="12065" lvl="0" indent="0" algn="just" defTabSz="914400" eaLnBrk="1" fontAlgn="auto" latinLnBrk="0" hangingPunct="1">
              <a:lnSpc>
                <a:spcPts val="161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sng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Номинация</a:t>
            </a:r>
            <a:r>
              <a:rPr kumimoji="0" sz="1400" b="0" i="0" u="sng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:</a:t>
            </a: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cs typeface="Times New Roman"/>
              </a:rPr>
              <a:t> </a:t>
            </a: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cs typeface="Times New Roman"/>
              </a:rPr>
              <a:t>«</a:t>
            </a:r>
            <a:r>
              <a:rPr lang="ru-RU" sz="1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Повышение эффективности управления территорией муниципального образования</a:t>
            </a:r>
            <a:r>
              <a:rPr kumimoji="0" lang="ru-RU" sz="1400" b="1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cs typeface="Times New Roman"/>
              </a:rPr>
              <a:t>»</a:t>
            </a:r>
          </a:p>
          <a:p>
            <a:pPr marL="12700" marR="12065" lvl="0" indent="0" algn="just" defTabSz="914400" eaLnBrk="1" fontAlgn="auto" latinLnBrk="0" hangingPunct="1">
              <a:lnSpc>
                <a:spcPts val="161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1" i="0" u="none" strike="noStrike" kern="0" cap="none" spc="-1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cs typeface="Times New Roman"/>
            </a:endParaRPr>
          </a:p>
          <a:p>
            <a:pPr marL="12700" marR="12065" lvl="0" indent="0" algn="just" defTabSz="914400" eaLnBrk="1" fontAlgn="auto" latinLnBrk="0" hangingPunct="1">
              <a:lnSpc>
                <a:spcPts val="161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sng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Наименование практики:</a:t>
            </a: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«Улучшение условий инвестиционного климата»</a:t>
            </a:r>
          </a:p>
          <a:p>
            <a:pPr marL="12700" marR="12065" lvl="0" indent="0" algn="just" defTabSz="914400" eaLnBrk="1" fontAlgn="auto" latinLnBrk="0" hangingPunct="1">
              <a:lnSpc>
                <a:spcPts val="161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Times New Roman"/>
              <a:cs typeface="Times New Roman"/>
            </a:endParaRPr>
          </a:p>
          <a:p>
            <a:pPr algn="just"/>
            <a:r>
              <a:rPr kumimoji="0" sz="1400" b="0" i="0" u="sng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Цель</a:t>
            </a:r>
            <a:r>
              <a:rPr kumimoji="0" sz="1400" b="0" i="0" u="sng" strike="noStrike" kern="0" cap="none" spc="8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kumimoji="0" sz="1400" b="0" i="0" u="sng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практики</a:t>
            </a:r>
            <a:r>
              <a:rPr kumimoji="0" sz="1400" b="0" i="0" u="sng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:</a:t>
            </a:r>
            <a:r>
              <a:rPr kumimoji="0" lang="ru-RU" sz="1400" b="0" i="0" u="sng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lang="ru-RU" sz="1400" dirty="0">
                <a:latin typeface="Times New Roman"/>
                <a:cs typeface="Times New Roman"/>
              </a:rPr>
              <a:t>реализация комплексной практики по улучшению инвестиционного климата включала два ключевых направления: стимулирование притока инвестиций и повышение эффективности управления муниципальным имуществом. Внедрённые механизмы привели к конкретным и измеримым результатам.</a:t>
            </a:r>
            <a:endParaRPr lang="en-US" sz="1400" dirty="0">
              <a:latin typeface="Times New Roman"/>
              <a:cs typeface="Times New Roman"/>
            </a:endParaRPr>
          </a:p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sng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Times New Roman"/>
              <a:cs typeface="Times New Roman"/>
            </a:endParaRPr>
          </a:p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sng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Описание</a:t>
            </a:r>
            <a:r>
              <a:rPr kumimoji="0" sz="1400" b="0" i="0" u="sng" strike="noStrike" kern="0" cap="none" spc="3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kumimoji="0" sz="1400" b="0" i="0" u="sng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практики:</a:t>
            </a:r>
            <a:r>
              <a:rPr kumimoji="0" sz="1400" b="0" i="0" u="sng" strike="noStrike" kern="0" cap="none" spc="3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endParaRPr lang="ru-RU" sz="1400" u="sng" spc="335" dirty="0">
              <a:uFill>
                <a:solidFill>
                  <a:srgbClr val="000000"/>
                </a:solidFill>
              </a:uFill>
              <a:latin typeface="Times New Roman"/>
              <a:cs typeface="Times New Roman"/>
            </a:endParaRPr>
          </a:p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sng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cs typeface="Times New Roman"/>
              </a:rPr>
              <a:t>Ключевые результаты по стимулированию инвестиций</a:t>
            </a:r>
            <a:r>
              <a:rPr lang="ru-RU" sz="1400" dirty="0">
                <a:latin typeface="Times New Roman"/>
                <a:cs typeface="Times New Roman"/>
              </a:rPr>
              <a:t>:</a:t>
            </a:r>
            <a:endParaRPr kumimoji="0" lang="ru-RU" sz="1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cs typeface="Times New Roman"/>
            </a:endParaRPr>
          </a:p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cs typeface="Times New Roman"/>
              </a:rPr>
              <a:t>- сформирована прозрачная и стимулирующая среда за счёт утверждения инвестиционной политики, публикации инвестиционного паспорта и постоянной оценки регулирующего воздействия (ОРВ);</a:t>
            </a:r>
          </a:p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dirty="0">
                <a:latin typeface="Times New Roman"/>
                <a:cs typeface="Times New Roman"/>
              </a:rPr>
              <a:t>- сформирована</a:t>
            </a: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cs typeface="Times New Roman"/>
              </a:rPr>
              <a:t> система поддержки бизнеса, включающая информационно-консультационное сопровождение, помощь в размещении производств и персональное сопровождение проектов;</a:t>
            </a:r>
          </a:p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dirty="0">
                <a:latin typeface="Times New Roman"/>
                <a:cs typeface="Times New Roman"/>
              </a:rPr>
              <a:t>- з</a:t>
            </a:r>
            <a:r>
              <a:rPr kumimoji="0" lang="ru-RU" sz="14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cs typeface="Times New Roman"/>
              </a:rPr>
              <a:t>афиксирован</a:t>
            </a: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cs typeface="Times New Roman"/>
              </a:rPr>
              <a:t> рост ключевых показателей: количество субъектов малого и среднего предпринимательства (МСП) увеличилось до 105,6%. Объём бюджетных инвестиций вырос до 147,1%. Внебюджетные инвестиции в сфере ЖКХ достигли 220,1%.</a:t>
            </a:r>
          </a:p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sng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cs typeface="Times New Roman"/>
              </a:rPr>
              <a:t>Ключевые результаты по управлению имуществом и инфраструктурой: </a:t>
            </a:r>
          </a:p>
          <a:p>
            <a:pPr marL="285750" marR="0" lvl="0" indent="-28575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cs typeface="Times New Roman"/>
              </a:rPr>
              <a:t>повышена эффективность администрирования и доходность муниципального имущества: </a:t>
            </a:r>
          </a:p>
          <a:p>
            <a:pPr marL="285750" marR="0" lvl="0" indent="-28575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cs typeface="Times New Roman"/>
              </a:rPr>
              <a:t>проведена инвентаризация налоговых ставок и усилена работа Межведомственной комиссии (проведено 23 заседания, заслушано 458 налогоплательщиков);</a:t>
            </a:r>
          </a:p>
          <a:p>
            <a:pPr marL="285750" marR="0" lvl="0" indent="-28575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cs typeface="Times New Roman"/>
              </a:rPr>
              <a:t>в бюджет дополнительно привлечено 410,2 тыс. рублей за счёт укрепления налоговой дисциплины;</a:t>
            </a:r>
          </a:p>
          <a:p>
            <a:pPr marL="285750" marR="0" lvl="0" indent="-28575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ru-RU" sz="1400" dirty="0">
                <a:latin typeface="Times New Roman"/>
                <a:cs typeface="Times New Roman"/>
              </a:rPr>
              <a:t>в</a:t>
            </a:r>
            <a:r>
              <a:rPr kumimoji="0" lang="ru-RU" sz="14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cs typeface="Times New Roman"/>
              </a:rPr>
              <a:t>ыявлено</a:t>
            </a: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cs typeface="Times New Roman"/>
              </a:rPr>
              <a:t> и поставлено на кадастровый учёт 567 объектов недвижимости, права на которые ранее не были зарегистрированы;</a:t>
            </a:r>
          </a:p>
        </p:txBody>
      </p:sp>
      <p:sp>
        <p:nvSpPr>
          <p:cNvPr id="3" name="object 3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2700" marR="5080" lvl="0" indent="0" defTabSz="914400" eaLnBrk="1" fontAlgn="auto" latinLnBrk="0" hangingPunct="1">
              <a:lnSpc>
                <a:spcPts val="1150"/>
              </a:lnSpc>
              <a:spcBef>
                <a:spcPts val="7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00" b="0" i="0" u="none" strike="noStrike" kern="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cs typeface="Times New Roman"/>
              </a:rPr>
              <a:t>Министерство </a:t>
            </a:r>
            <a:r>
              <a:rPr kumimoji="0" sz="1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cs typeface="Times New Roman"/>
              </a:rPr>
              <a:t>Смоленской области</a:t>
            </a:r>
            <a:r>
              <a:rPr kumimoji="0" sz="1000" b="0" i="0" u="none" strike="noStrike" kern="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cs typeface="Times New Roman"/>
              </a:rPr>
              <a:t> </a:t>
            </a:r>
            <a:r>
              <a:rPr kumimoji="0" sz="1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cs typeface="Times New Roman"/>
              </a:rPr>
              <a:t>по</a:t>
            </a:r>
            <a:r>
              <a:rPr kumimoji="0" sz="1000" b="0" i="0" u="none" strike="noStrike" kern="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cs typeface="Times New Roman"/>
              </a:rPr>
              <a:t> </a:t>
            </a:r>
            <a:r>
              <a:rPr kumimoji="0" sz="1000" b="0" i="0" u="none" strike="noStrike" kern="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cs typeface="Times New Roman"/>
              </a:rPr>
              <a:t>внутренней</a:t>
            </a:r>
            <a:r>
              <a:rPr kumimoji="0" sz="1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cs typeface="Times New Roman"/>
              </a:rPr>
              <a:t> </a:t>
            </a:r>
            <a:r>
              <a:rPr kumimoji="0" sz="1000" b="0" i="0" u="none" strike="noStrike" kern="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cs typeface="Times New Roman"/>
              </a:rPr>
              <a:t>политике, </a:t>
            </a:r>
            <a:r>
              <a:rPr kumimoji="0" sz="1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cs typeface="Times New Roman"/>
              </a:rPr>
              <a:t>отдел</a:t>
            </a:r>
            <a:r>
              <a:rPr kumimoji="0" sz="1000" b="0" i="0" u="none" strike="noStrike" kern="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cs typeface="Times New Roman"/>
              </a:rPr>
              <a:t> муниципальной</a:t>
            </a:r>
            <a:r>
              <a:rPr kumimoji="0" sz="1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cs typeface="Times New Roman"/>
              </a:rPr>
              <a:t> службы,</a:t>
            </a:r>
            <a:r>
              <a:rPr kumimoji="0" sz="1000" b="0" i="0" u="none" strike="noStrike" kern="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cs typeface="Times New Roman"/>
              </a:rPr>
              <a:t> </a:t>
            </a:r>
            <a:r>
              <a:rPr kumimoji="0" sz="1000" b="0" i="0" u="none" strike="noStrike" kern="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cs typeface="Times New Roman"/>
              </a:rPr>
              <a:t>мониторинга</a:t>
            </a:r>
            <a:r>
              <a:rPr kumimoji="0" sz="1000" b="0" i="0" u="none" strike="noStrike" kern="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cs typeface="Times New Roman"/>
              </a:rPr>
              <a:t> </a:t>
            </a:r>
            <a:r>
              <a:rPr kumimoji="0" sz="1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cs typeface="Times New Roman"/>
              </a:rPr>
              <a:t>и</a:t>
            </a:r>
            <a:r>
              <a:rPr kumimoji="0" sz="1000" b="0" i="0" u="none" strike="noStrike" kern="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cs typeface="Times New Roman"/>
              </a:rPr>
              <a:t> </a:t>
            </a:r>
            <a:r>
              <a:rPr kumimoji="0" sz="1000" b="0" i="0" u="none" strike="noStrike" kern="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cs typeface="Times New Roman"/>
              </a:rPr>
              <a:t>содействия</a:t>
            </a:r>
          </a:p>
          <a:p>
            <a:pPr marL="12700" marR="0" lvl="0" indent="0" defTabSz="914400" eaLnBrk="1" fontAlgn="auto" latinLnBrk="0" hangingPunct="1">
              <a:lnSpc>
                <a:spcPts val="112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cs typeface="Times New Roman"/>
              </a:rPr>
              <a:t>развитию</a:t>
            </a:r>
            <a:r>
              <a:rPr kumimoji="0" sz="1000" b="0" i="0" u="none" strike="noStrike" kern="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cs typeface="Times New Roman"/>
              </a:rPr>
              <a:t> </a:t>
            </a:r>
            <a:r>
              <a:rPr kumimoji="0" sz="1000" b="0" i="0" u="none" strike="noStrike" kern="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cs typeface="Times New Roman"/>
              </a:rPr>
              <a:t>местного</a:t>
            </a:r>
            <a:r>
              <a:rPr kumimoji="0" sz="1000" b="0" i="0" u="none" strike="noStrike" kern="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cs typeface="Times New Roman"/>
              </a:rPr>
              <a:t> </a:t>
            </a:r>
            <a:r>
              <a:rPr kumimoji="0" sz="1000" b="0" i="0" u="none" strike="noStrike" kern="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cs typeface="Times New Roman"/>
              </a:rPr>
              <a:t>самоуправления</a:t>
            </a:r>
          </a:p>
        </p:txBody>
      </p:sp>
    </p:spTree>
    <p:extLst>
      <p:ext uri="{BB962C8B-B14F-4D97-AF65-F5344CB8AC3E}">
        <p14:creationId xmlns:p14="http://schemas.microsoft.com/office/powerpoint/2010/main" val="18693056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06932" y="429513"/>
            <a:ext cx="9277985" cy="3975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" algn="ctr">
              <a:lnSpc>
                <a:spcPct val="100000"/>
              </a:lnSpc>
              <a:spcBef>
                <a:spcPts val="100"/>
              </a:spcBef>
            </a:pPr>
            <a:r>
              <a:rPr sz="1100" spc="-50" dirty="0">
                <a:latin typeface="Calibri"/>
                <a:cs typeface="Calibri"/>
              </a:rPr>
              <a:t>8</a:t>
            </a:r>
            <a:endParaRPr sz="11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400" dirty="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2700" marR="5080">
              <a:lnSpc>
                <a:spcPts val="1150"/>
              </a:lnSpc>
              <a:spcBef>
                <a:spcPts val="75"/>
              </a:spcBef>
            </a:pPr>
            <a:r>
              <a:rPr spc="-10" dirty="0"/>
              <a:t>Министерство </a:t>
            </a:r>
            <a:r>
              <a:rPr dirty="0"/>
              <a:t>Смоленской области</a:t>
            </a:r>
            <a:r>
              <a:rPr spc="-25" dirty="0"/>
              <a:t> </a:t>
            </a:r>
            <a:r>
              <a:rPr dirty="0"/>
              <a:t>по</a:t>
            </a:r>
            <a:r>
              <a:rPr spc="-15" dirty="0"/>
              <a:t> </a:t>
            </a:r>
            <a:r>
              <a:rPr spc="-10" dirty="0"/>
              <a:t>внутренней</a:t>
            </a:r>
            <a:r>
              <a:rPr dirty="0"/>
              <a:t> </a:t>
            </a:r>
            <a:r>
              <a:rPr spc="-10" dirty="0"/>
              <a:t>политике, </a:t>
            </a:r>
            <a:r>
              <a:rPr dirty="0"/>
              <a:t>отдел</a:t>
            </a:r>
            <a:r>
              <a:rPr spc="-10" dirty="0"/>
              <a:t> муниципальной</a:t>
            </a:r>
            <a:r>
              <a:rPr dirty="0"/>
              <a:t> службы,</a:t>
            </a:r>
            <a:r>
              <a:rPr spc="5" dirty="0"/>
              <a:t> </a:t>
            </a:r>
            <a:r>
              <a:rPr spc="-10" dirty="0"/>
              <a:t>мониторинга</a:t>
            </a:r>
            <a:r>
              <a:rPr spc="-5" dirty="0"/>
              <a:t> </a:t>
            </a:r>
            <a:r>
              <a:rPr dirty="0"/>
              <a:t>и</a:t>
            </a:r>
            <a:r>
              <a:rPr spc="5" dirty="0"/>
              <a:t> </a:t>
            </a:r>
            <a:r>
              <a:rPr spc="-10" dirty="0"/>
              <a:t>содействия</a:t>
            </a:r>
          </a:p>
          <a:p>
            <a:pPr marL="12700">
              <a:lnSpc>
                <a:spcPts val="1125"/>
              </a:lnSpc>
            </a:pPr>
            <a:r>
              <a:rPr dirty="0"/>
              <a:t>развитию</a:t>
            </a:r>
            <a:r>
              <a:rPr spc="-25" dirty="0"/>
              <a:t> </a:t>
            </a:r>
            <a:r>
              <a:rPr spc="-10" dirty="0"/>
              <a:t>местного</a:t>
            </a:r>
            <a:r>
              <a:rPr spc="-15" dirty="0"/>
              <a:t> </a:t>
            </a:r>
            <a:r>
              <a:rPr spc="-10" dirty="0"/>
              <a:t>самоуправления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75F1689-3B0A-11BC-0A6E-46C3681A3224}"/>
              </a:ext>
            </a:extLst>
          </p:cNvPr>
          <p:cNvSpPr txBox="1"/>
          <p:nvPr/>
        </p:nvSpPr>
        <p:spPr>
          <a:xfrm>
            <a:off x="1003300" y="688159"/>
            <a:ext cx="9067800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dirty="0">
                <a:latin typeface="Times New Roman"/>
                <a:cs typeface="Times New Roman"/>
              </a:rPr>
              <a:t>- д</a:t>
            </a:r>
            <a:r>
              <a:rPr kumimoji="0" lang="ru-RU" sz="14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cs typeface="Times New Roman"/>
              </a:rPr>
              <a:t>остигнут</a:t>
            </a: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cs typeface="Times New Roman"/>
              </a:rPr>
              <a:t> значительный финансовый эффект: доходная часть бюджета от управления имущественным комплексом выросла с 2,1 млн рублей до 17,1 млн рублей, обеспечив прирост в 15,0 млн рублей.</a:t>
            </a:r>
          </a:p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cs typeface="Times New Roman"/>
            </a:endParaRPr>
          </a:p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sng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cs typeface="Times New Roman"/>
              </a:rPr>
              <a:t>Сводный итог:</a:t>
            </a:r>
          </a:p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cs typeface="Times New Roman"/>
              </a:rPr>
              <a:t>Практика доказала свою эффективность, создав синергию между мерами поддержки бизнеса и жёстким администрированием ресурсов. Это привело к росту предпринимательской активности, увеличению инвестиций и существенному укреплению доходной базы местного бюджета, что создаёт устойчивую основу для дальнейшего социально-экономического развития территории.</a:t>
            </a: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5C53AE81-2928-25D0-8437-31689FAEEB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4500" y="3197166"/>
            <a:ext cx="3783106" cy="3207703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C5CFAE3F-9198-9E6B-3DA1-3507F553F7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05578" y="2529085"/>
            <a:ext cx="5167663" cy="3436284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9915CC3B-DE77-9683-C2B2-02F775BB95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4967" y="3781425"/>
            <a:ext cx="2976773" cy="3250950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06932" y="429513"/>
            <a:ext cx="9281160" cy="36420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1100" spc="-50" dirty="0">
                <a:latin typeface="Calibri"/>
                <a:cs typeface="Calibri"/>
              </a:rPr>
              <a:t>9</a:t>
            </a:r>
            <a:endParaRPr sz="11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80"/>
              </a:spcBef>
            </a:pPr>
            <a:endParaRPr sz="1100" dirty="0">
              <a:latin typeface="Calibri"/>
              <a:cs typeface="Calibri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2700" marR="5080">
              <a:lnSpc>
                <a:spcPts val="1150"/>
              </a:lnSpc>
              <a:spcBef>
                <a:spcPts val="75"/>
              </a:spcBef>
            </a:pPr>
            <a:r>
              <a:rPr spc="-10" dirty="0"/>
              <a:t>Министерство </a:t>
            </a:r>
            <a:r>
              <a:rPr dirty="0"/>
              <a:t>Смоленской области</a:t>
            </a:r>
            <a:r>
              <a:rPr spc="-25" dirty="0"/>
              <a:t> </a:t>
            </a:r>
            <a:r>
              <a:rPr dirty="0"/>
              <a:t>по</a:t>
            </a:r>
            <a:r>
              <a:rPr spc="-15" dirty="0"/>
              <a:t> </a:t>
            </a:r>
            <a:r>
              <a:rPr spc="-10" dirty="0"/>
              <a:t>внутренней</a:t>
            </a:r>
            <a:r>
              <a:rPr dirty="0"/>
              <a:t> </a:t>
            </a:r>
            <a:r>
              <a:rPr spc="-10" dirty="0"/>
              <a:t>политике, </a:t>
            </a:r>
            <a:r>
              <a:rPr dirty="0"/>
              <a:t>отдел</a:t>
            </a:r>
            <a:r>
              <a:rPr spc="-10" dirty="0"/>
              <a:t> муниципальной</a:t>
            </a:r>
            <a:r>
              <a:rPr dirty="0"/>
              <a:t> службы,</a:t>
            </a:r>
            <a:r>
              <a:rPr spc="5" dirty="0"/>
              <a:t> </a:t>
            </a:r>
            <a:r>
              <a:rPr spc="-10" dirty="0"/>
              <a:t>мониторинга</a:t>
            </a:r>
            <a:r>
              <a:rPr spc="-5" dirty="0"/>
              <a:t> </a:t>
            </a:r>
            <a:r>
              <a:rPr dirty="0"/>
              <a:t>и</a:t>
            </a:r>
            <a:r>
              <a:rPr spc="5" dirty="0"/>
              <a:t> </a:t>
            </a:r>
            <a:r>
              <a:rPr spc="-10" dirty="0"/>
              <a:t>содействия</a:t>
            </a:r>
          </a:p>
          <a:p>
            <a:pPr marL="12700">
              <a:lnSpc>
                <a:spcPts val="1125"/>
              </a:lnSpc>
            </a:pPr>
            <a:r>
              <a:rPr dirty="0"/>
              <a:t>развитию</a:t>
            </a:r>
            <a:r>
              <a:rPr spc="-25" dirty="0"/>
              <a:t> </a:t>
            </a:r>
            <a:r>
              <a:rPr spc="-10" dirty="0"/>
              <a:t>местного</a:t>
            </a:r>
            <a:r>
              <a:rPr spc="-15" dirty="0"/>
              <a:t> </a:t>
            </a:r>
            <a:r>
              <a:rPr spc="-10" dirty="0"/>
              <a:t>самоуправления</a:t>
            </a:r>
          </a:p>
        </p:txBody>
      </p:sp>
      <p:grpSp>
        <p:nvGrpSpPr>
          <p:cNvPr id="12" name="object 3">
            <a:extLst>
              <a:ext uri="{FF2B5EF4-FFF2-40B4-BE49-F238E27FC236}">
                <a16:creationId xmlns:a16="http://schemas.microsoft.com/office/drawing/2014/main" id="{8039FF54-7F57-119A-4FD3-1E2FBD291C68}"/>
              </a:ext>
            </a:extLst>
          </p:cNvPr>
          <p:cNvGrpSpPr/>
          <p:nvPr/>
        </p:nvGrpSpPr>
        <p:grpSpPr>
          <a:xfrm>
            <a:off x="1739452" y="2028825"/>
            <a:ext cx="8407848" cy="4061001"/>
            <a:chOff x="1386719" y="2334769"/>
            <a:chExt cx="7765592" cy="4173020"/>
          </a:xfrm>
        </p:grpSpPr>
        <p:pic>
          <p:nvPicPr>
            <p:cNvPr id="13" name="object 4">
              <a:extLst>
                <a:ext uri="{FF2B5EF4-FFF2-40B4-BE49-F238E27FC236}">
                  <a16:creationId xmlns:a16="http://schemas.microsoft.com/office/drawing/2014/main" id="{15024992-EB10-28DD-AA5E-408E259EFDB4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386719" y="2339340"/>
              <a:ext cx="4536947" cy="2447544"/>
            </a:xfrm>
            <a:prstGeom prst="rect">
              <a:avLst/>
            </a:prstGeom>
          </p:spPr>
        </p:pic>
        <p:pic>
          <p:nvPicPr>
            <p:cNvPr id="14" name="object 5">
              <a:extLst>
                <a:ext uri="{FF2B5EF4-FFF2-40B4-BE49-F238E27FC236}">
                  <a16:creationId xmlns:a16="http://schemas.microsoft.com/office/drawing/2014/main" id="{DFD28517-4E6C-D5C6-536F-1CA9D0436A7B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993770" y="2334769"/>
              <a:ext cx="3158541" cy="3817930"/>
            </a:xfrm>
            <a:prstGeom prst="rect">
              <a:avLst/>
            </a:prstGeom>
          </p:spPr>
        </p:pic>
        <p:pic>
          <p:nvPicPr>
            <p:cNvPr id="15" name="object 6">
              <a:extLst>
                <a:ext uri="{FF2B5EF4-FFF2-40B4-BE49-F238E27FC236}">
                  <a16:creationId xmlns:a16="http://schemas.microsoft.com/office/drawing/2014/main" id="{50D1AA00-A068-0AA9-6F7A-6D1E02F01343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386719" y="4570475"/>
              <a:ext cx="2014727" cy="1871472"/>
            </a:xfrm>
            <a:prstGeom prst="rect">
              <a:avLst/>
            </a:prstGeom>
          </p:spPr>
        </p:pic>
        <p:pic>
          <p:nvPicPr>
            <p:cNvPr id="16" name="object 7">
              <a:extLst>
                <a:ext uri="{FF2B5EF4-FFF2-40B4-BE49-F238E27FC236}">
                  <a16:creationId xmlns:a16="http://schemas.microsoft.com/office/drawing/2014/main" id="{1A7B03FC-3053-54DE-0040-DAD2696112C1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401446" y="4273606"/>
              <a:ext cx="2522220" cy="2234183"/>
            </a:xfrm>
            <a:prstGeom prst="rect">
              <a:avLst/>
            </a:prstGeom>
          </p:spPr>
        </p:pic>
      </p:grpSp>
      <p:sp>
        <p:nvSpPr>
          <p:cNvPr id="18" name="object 2">
            <a:extLst>
              <a:ext uri="{FF2B5EF4-FFF2-40B4-BE49-F238E27FC236}">
                <a16:creationId xmlns:a16="http://schemas.microsoft.com/office/drawing/2014/main" id="{2FDA900F-DCF1-83DC-9FEE-9BF363DFC3C7}"/>
              </a:ext>
            </a:extLst>
          </p:cNvPr>
          <p:cNvSpPr txBox="1">
            <a:spLocks/>
          </p:cNvSpPr>
          <p:nvPr/>
        </p:nvSpPr>
        <p:spPr>
          <a:xfrm>
            <a:off x="1155700" y="793715"/>
            <a:ext cx="8610600" cy="8438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2065" marR="5080" indent="1905" algn="ctr">
              <a:spcBef>
                <a:spcPts val="100"/>
              </a:spcBef>
            </a:pPr>
            <a:r>
              <a:rPr lang="ru-RU" b="1" cap="all" dirty="0">
                <a:ln w="0">
                  <a:solidFill>
                    <a:schemeClr val="tx1"/>
                  </a:solidFill>
                </a:ln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Объем инвестиций в основной капитал </a:t>
            </a:r>
            <a:br>
              <a:rPr lang="ru-RU" b="1" cap="all" dirty="0">
                <a:ln w="0">
                  <a:solidFill>
                    <a:schemeClr val="tx1"/>
                  </a:solidFill>
                </a:ln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b="1" cap="all" dirty="0">
                <a:ln w="0">
                  <a:solidFill>
                    <a:schemeClr val="tx1"/>
                  </a:solidFill>
                </a:ln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(за исключением бюджетных средств) на территории муниципального образования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2700" marR="5080">
              <a:lnSpc>
                <a:spcPts val="1150"/>
              </a:lnSpc>
              <a:spcBef>
                <a:spcPts val="75"/>
              </a:spcBef>
            </a:pPr>
            <a:r>
              <a:rPr spc="-10" dirty="0"/>
              <a:t>Министерство </a:t>
            </a:r>
            <a:r>
              <a:rPr dirty="0"/>
              <a:t>Смоленской области</a:t>
            </a:r>
            <a:r>
              <a:rPr spc="-25" dirty="0"/>
              <a:t> </a:t>
            </a:r>
            <a:r>
              <a:rPr dirty="0"/>
              <a:t>по</a:t>
            </a:r>
            <a:r>
              <a:rPr spc="-15" dirty="0"/>
              <a:t> </a:t>
            </a:r>
            <a:r>
              <a:rPr spc="-10" dirty="0"/>
              <a:t>внутренней</a:t>
            </a:r>
            <a:r>
              <a:rPr dirty="0"/>
              <a:t> </a:t>
            </a:r>
            <a:r>
              <a:rPr spc="-10" dirty="0"/>
              <a:t>политике, </a:t>
            </a:r>
            <a:r>
              <a:rPr dirty="0"/>
              <a:t>отдел</a:t>
            </a:r>
            <a:r>
              <a:rPr spc="-10" dirty="0"/>
              <a:t> муниципальной</a:t>
            </a:r>
            <a:r>
              <a:rPr dirty="0"/>
              <a:t> службы,</a:t>
            </a:r>
            <a:r>
              <a:rPr spc="5" dirty="0"/>
              <a:t> </a:t>
            </a:r>
            <a:r>
              <a:rPr spc="-10" dirty="0"/>
              <a:t>мониторинга</a:t>
            </a:r>
            <a:r>
              <a:rPr spc="-5" dirty="0"/>
              <a:t> </a:t>
            </a:r>
            <a:r>
              <a:rPr dirty="0"/>
              <a:t>и</a:t>
            </a:r>
            <a:r>
              <a:rPr spc="5" dirty="0"/>
              <a:t> </a:t>
            </a:r>
            <a:r>
              <a:rPr spc="-10" dirty="0"/>
              <a:t>содействия</a:t>
            </a:r>
          </a:p>
          <a:p>
            <a:pPr marL="12700">
              <a:lnSpc>
                <a:spcPts val="1125"/>
              </a:lnSpc>
            </a:pPr>
            <a:r>
              <a:rPr dirty="0"/>
              <a:t>развитию</a:t>
            </a:r>
            <a:r>
              <a:rPr spc="-25" dirty="0"/>
              <a:t> </a:t>
            </a:r>
            <a:r>
              <a:rPr spc="-10" dirty="0"/>
              <a:t>местного</a:t>
            </a:r>
            <a:r>
              <a:rPr spc="-15" dirty="0"/>
              <a:t> </a:t>
            </a:r>
            <a:r>
              <a:rPr spc="-10" dirty="0"/>
              <a:t>самоуправления</a:t>
            </a: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4FBCD873-1AF3-ED9B-3D7B-EE3E187882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2900" y="1038225"/>
            <a:ext cx="7848600" cy="4928343"/>
          </a:xfrm>
          <a:prstGeom prst="rect">
            <a:avLst/>
          </a:prstGeom>
        </p:spPr>
      </p:pic>
      <p:sp>
        <p:nvSpPr>
          <p:cNvPr id="19" name="object 8">
            <a:extLst>
              <a:ext uri="{FF2B5EF4-FFF2-40B4-BE49-F238E27FC236}">
                <a16:creationId xmlns:a16="http://schemas.microsoft.com/office/drawing/2014/main" id="{49D2877F-4EBE-A50D-1FCC-34BF57D91292}"/>
              </a:ext>
            </a:extLst>
          </p:cNvPr>
          <p:cNvSpPr txBox="1">
            <a:spLocks/>
          </p:cNvSpPr>
          <p:nvPr/>
        </p:nvSpPr>
        <p:spPr>
          <a:xfrm>
            <a:off x="3213100" y="566861"/>
            <a:ext cx="6248400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460375" marR="5080" indent="25400" algn="ctr">
              <a:spcBef>
                <a:spcPts val="100"/>
              </a:spcBef>
            </a:pPr>
            <a:r>
              <a:rPr lang="ru-RU" b="1" cap="all" dirty="0">
                <a:ln w="0">
                  <a:solidFill>
                    <a:schemeClr val="tx1"/>
                  </a:solidFill>
                </a:ln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Внебюджетные инвестиции в сфере ЖКХ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693</TotalTime>
  <Words>2510</Words>
  <Application>Microsoft Office PowerPoint</Application>
  <PresentationFormat>Произвольный</PresentationFormat>
  <Paragraphs>226</Paragraphs>
  <Slides>31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37" baseType="lpstr">
      <vt:lpstr>Arial</vt:lpstr>
      <vt:lpstr>Calibri</vt:lpstr>
      <vt:lpstr>Corbel</vt:lpstr>
      <vt:lpstr>quote-cjk-patch</vt:lpstr>
      <vt:lpstr>Times New Roman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Irina Nikolaevna Sabisheva</dc:creator>
  <cp:lastModifiedBy>Андреенкова Ольга Александровна</cp:lastModifiedBy>
  <cp:revision>26</cp:revision>
  <dcterms:created xsi:type="dcterms:W3CDTF">2026-02-03T11:43:09Z</dcterms:created>
  <dcterms:modified xsi:type="dcterms:W3CDTF">2026-05-04T14:08:46Z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2024-07-30T00:00:00Z</vt:filetime>
  </property>
  <property fmtid="{D5CDD505-2E9C-101B-9397-08002B2CF9AE}" pid="3" name="Creator">
    <vt:lpwstr>Microsoft® Word LTSC</vt:lpwstr>
  </property>
  <property fmtid="{D5CDD505-2E9C-101B-9397-08002B2CF9AE}" pid="4" name="LastSaved">
    <vt:filetime>2026-02-03T00:00:00Z</vt:filetime>
  </property>
  <property fmtid="{D5CDD505-2E9C-101B-9397-08002B2CF9AE}" pid="5" name="Producer">
    <vt:lpwstr>3-Heights(TM) PDF Security Shell 4.8.25.2 (http://www.pdf-tools.com)</vt:lpwstr>
  </property>
</Properties>
</file>