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ommentAuthors.xml" ContentType="application/vnd.openxmlformats-officedocument.presentationml.commentAuthors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Default Extension="wdp" ContentType="image/vnd.ms-photo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312" r:id="rId22"/>
    <p:sldId id="313" r:id="rId23"/>
    <p:sldId id="279" r:id="rId24"/>
    <p:sldId id="314" r:id="rId25"/>
    <p:sldId id="280" r:id="rId26"/>
    <p:sldId id="281" r:id="rId27"/>
    <p:sldId id="282" r:id="rId28"/>
    <p:sldId id="283" r:id="rId29"/>
    <p:sldId id="284" r:id="rId30"/>
    <p:sldId id="285" r:id="rId31"/>
    <p:sldId id="311" r:id="rId32"/>
    <p:sldId id="286" r:id="rId33"/>
    <p:sldId id="315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16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Кожевников" initials="В.Д.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DCEC0E"/>
    <a:srgbClr val="0066FF"/>
    <a:srgbClr val="FF3300"/>
    <a:srgbClr val="FFFF66"/>
    <a:srgbClr val="66FFFF"/>
    <a:srgbClr val="FF7C80"/>
    <a:srgbClr val="FFFFFF"/>
    <a:srgbClr val="CCE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2292" autoAdjust="0"/>
    <p:restoredTop sz="99743" autoAdjust="0"/>
  </p:normalViewPr>
  <p:slideViewPr>
    <p:cSldViewPr>
      <p:cViewPr>
        <p:scale>
          <a:sx n="100" d="100"/>
          <a:sy n="100" d="100"/>
        </p:scale>
        <p:origin x="-474" y="-4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Лист1!$A$2</c:f>
              <c:strCache>
                <c:ptCount val="1"/>
                <c:pt idx="0">
                  <c:v>Доля прибыльных сельскохозяйственных организаций в общем их числе, в %</c:v>
                </c:pt>
              </c:strCache>
            </c:strRef>
          </c:tx>
          <c:spPr>
            <a:gradFill flip="none" rotWithShape="1">
              <a:gsLst>
                <a:gs pos="0">
                  <a:schemeClr val="bg2">
                    <a:lumMod val="25000"/>
                  </a:schemeClr>
                </a:gs>
                <a:gs pos="50000">
                  <a:schemeClr val="bg2">
                    <a:lumMod val="90000"/>
                  </a:schemeClr>
                </a:gs>
                <a:gs pos="100000">
                  <a:schemeClr val="bg2">
                    <a:lumMod val="25000"/>
                  </a:schemeClr>
                </a:gs>
              </a:gsLst>
              <a:lin ang="0" scaled="1"/>
              <a:tileRect/>
            </a:gradFill>
            <a:scene3d>
              <a:camera prst="obliqueTopLeft" fov="600000">
                <a:rot lat="0" lon="0" rev="0"/>
              </a:camera>
              <a:lightRig rig="balanced" dir="t">
                <a:rot lat="0" lon="0" rev="19200000"/>
              </a:lightRig>
            </a:scene3d>
            <a:sp3d contourW="12700" prstMaterial="matte">
              <a:bevelT w="60000" h="50800"/>
              <a:contourClr>
                <a:srgbClr val="93A299">
                  <a:shade val="60000"/>
                  <a:satMod val="110000"/>
                </a:srgbClr>
              </a:contourClr>
            </a:sp3d>
          </c:spPr>
          <c:dLbls>
            <c:delete val="1"/>
          </c:dLbls>
          <c:cat>
            <c:strRef>
              <c:f>Лист1!$B$1:$AB$1</c:f>
              <c:strCache>
                <c:ptCount val="27"/>
                <c:pt idx="0">
                  <c:v>Демидовский район</c:v>
                </c:pt>
                <c:pt idx="1">
                  <c:v>Сычевский район</c:v>
                </c:pt>
                <c:pt idx="2">
                  <c:v>Ершичский район </c:v>
                </c:pt>
                <c:pt idx="3">
                  <c:v>Холм-Жирковский район</c:v>
                </c:pt>
                <c:pt idx="4">
                  <c:v>Смоленский район</c:v>
                </c:pt>
                <c:pt idx="5">
                  <c:v>Шумячский район</c:v>
                </c:pt>
                <c:pt idx="6">
                  <c:v>Хиславичский район</c:v>
                </c:pt>
                <c:pt idx="7">
                  <c:v>Велижский район</c:v>
                </c:pt>
                <c:pt idx="8">
                  <c:v>Угранский район</c:v>
                </c:pt>
                <c:pt idx="9">
                  <c:v>Монастырщинский район</c:v>
                </c:pt>
                <c:pt idx="10">
                  <c:v>Починковский район</c:v>
                </c:pt>
                <c:pt idx="11">
                  <c:v>Кардымовский район</c:v>
                </c:pt>
                <c:pt idx="12">
                  <c:v>Глинковский район</c:v>
                </c:pt>
                <c:pt idx="13">
                  <c:v>Сафоновский район</c:v>
                </c:pt>
                <c:pt idx="14">
                  <c:v>Дорогобужский район</c:v>
                </c:pt>
                <c:pt idx="15">
                  <c:v>Новодугинский район</c:v>
                </c:pt>
                <c:pt idx="16">
                  <c:v>Рославльский район</c:v>
                </c:pt>
                <c:pt idx="17">
                  <c:v>Гагаринский район</c:v>
                </c:pt>
                <c:pt idx="18">
                  <c:v>Ельнинский район</c:v>
                </c:pt>
                <c:pt idx="19">
                  <c:v>Руднянский район </c:v>
                </c:pt>
                <c:pt idx="20">
                  <c:v>Ярцевский район</c:v>
                </c:pt>
                <c:pt idx="21">
                  <c:v>Вяземский район</c:v>
                </c:pt>
                <c:pt idx="22">
                  <c:v>Краснинский район</c:v>
                </c:pt>
                <c:pt idx="23">
                  <c:v>Духовщинский район</c:v>
                </c:pt>
                <c:pt idx="24">
                  <c:v>Темкинский район</c:v>
                </c:pt>
                <c:pt idx="25">
                  <c:v>Город Смоленск</c:v>
                </c:pt>
                <c:pt idx="26">
                  <c:v>город Десногорск</c:v>
                </c:pt>
              </c:strCache>
            </c:strRef>
          </c:cat>
          <c:val>
            <c:numRef>
              <c:f>Лист1!$B$2:$AB$2</c:f>
              <c:numCache>
                <c:formatCode>General</c:formatCode>
                <c:ptCount val="27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89</c:v>
                </c:pt>
                <c:pt idx="5">
                  <c:v>83.3</c:v>
                </c:pt>
                <c:pt idx="6">
                  <c:v>83.3</c:v>
                </c:pt>
                <c:pt idx="7">
                  <c:v>83.3</c:v>
                </c:pt>
                <c:pt idx="8">
                  <c:v>80</c:v>
                </c:pt>
                <c:pt idx="9">
                  <c:v>77.8</c:v>
                </c:pt>
                <c:pt idx="10">
                  <c:v>66.7</c:v>
                </c:pt>
                <c:pt idx="11">
                  <c:v>66.7</c:v>
                </c:pt>
                <c:pt idx="12">
                  <c:v>66.7</c:v>
                </c:pt>
                <c:pt idx="13">
                  <c:v>61.5</c:v>
                </c:pt>
                <c:pt idx="14">
                  <c:v>60</c:v>
                </c:pt>
                <c:pt idx="15">
                  <c:v>57.1</c:v>
                </c:pt>
                <c:pt idx="16">
                  <c:v>56.3</c:v>
                </c:pt>
                <c:pt idx="17">
                  <c:v>55</c:v>
                </c:pt>
                <c:pt idx="18">
                  <c:v>50</c:v>
                </c:pt>
                <c:pt idx="19">
                  <c:v>50</c:v>
                </c:pt>
                <c:pt idx="20">
                  <c:v>42.9</c:v>
                </c:pt>
                <c:pt idx="21">
                  <c:v>40</c:v>
                </c:pt>
                <c:pt idx="22">
                  <c:v>28.6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</c:numCache>
            </c:numRef>
          </c:val>
        </c:ser>
        <c:dLbls>
          <c:showVal val="1"/>
        </c:dLbls>
        <c:gapWidth val="20"/>
        <c:gapDepth val="8"/>
        <c:shape val="cylinder"/>
        <c:axId val="80877056"/>
        <c:axId val="80878592"/>
        <c:axId val="0"/>
      </c:bar3DChart>
      <c:catAx>
        <c:axId val="80877056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900" b="1" baseline="0"/>
            </a:pPr>
            <a:endParaRPr lang="ru-RU"/>
          </a:p>
        </c:txPr>
        <c:crossAx val="80878592"/>
        <c:crosses val="autoZero"/>
        <c:auto val="1"/>
        <c:lblAlgn val="ctr"/>
        <c:lblOffset val="100"/>
      </c:catAx>
      <c:valAx>
        <c:axId val="80878592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80877056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200" baseline="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view3D>
      <c:rAngAx val="1"/>
    </c:view3D>
    <c:sideWall>
      <c:spPr>
        <a:solidFill>
          <a:srgbClr val="FFFFCC"/>
        </a:solidFill>
      </c:spPr>
    </c:sideWall>
    <c:backWall>
      <c:spPr>
        <a:solidFill>
          <a:srgbClr val="FFFFCC"/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gradFill flip="none" rotWithShape="1">
              <a:gsLst>
                <a:gs pos="0">
                  <a:srgbClr val="CC6600"/>
                </a:gs>
                <a:gs pos="49000">
                  <a:srgbClr val="CCCC00"/>
                </a:gs>
                <a:gs pos="99000">
                  <a:srgbClr val="A65528"/>
                </a:gs>
              </a:gsLst>
              <a:lin ang="0" scaled="1"/>
              <a:tileRect/>
            </a:gradFill>
          </c:spPr>
          <c:cat>
            <c:strRef>
              <c:f>Лист1!$A$2:$A$3</c:f>
              <c:strCache>
                <c:ptCount val="2"/>
                <c:pt idx="0">
                  <c:v>площадь земельных участков для жилищного строительства, на которые не было получено разрешение на ввод в эксплуатацию в течение 3 лет</c:v>
                </c:pt>
                <c:pt idx="1">
                  <c:v>площадь земельных участков иных объектов капитального строительства, на которые не было получено разрешение на ввод в эксплуатацию в течение 5 лет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2624174</c:v>
                </c:pt>
                <c:pt idx="1">
                  <c:v>1999807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площадь земельных участков для жилищного строительства, на которые не было получено разрешение на ввод в эксплуатацию в течение 3 лет</c:v>
                </c:pt>
                <c:pt idx="1">
                  <c:v>площадь земельных участков иных объектов капитального строительства, на которые не было получено разрешение на ввод в эксплуатацию в течение 5 лет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2596927</c:v>
                </c:pt>
                <c:pt idx="1">
                  <c:v>1996064</c:v>
                </c:pt>
              </c:numCache>
            </c:numRef>
          </c:val>
        </c:ser>
        <c:gapWidth val="24"/>
        <c:gapDepth val="52"/>
        <c:shape val="cylinder"/>
        <c:axId val="141216768"/>
        <c:axId val="140702464"/>
        <c:axId val="0"/>
      </c:bar3DChart>
      <c:catAx>
        <c:axId val="141216768"/>
        <c:scaling>
          <c:orientation val="minMax"/>
        </c:scaling>
        <c:axPos val="b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40702464"/>
        <c:crosses val="autoZero"/>
        <c:auto val="1"/>
        <c:lblAlgn val="ctr"/>
        <c:lblOffset val="100"/>
      </c:catAx>
      <c:valAx>
        <c:axId val="140702464"/>
        <c:scaling>
          <c:orientation val="minMax"/>
          <c:max val="2500000"/>
          <c:min val="90000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141216768"/>
        <c:crosses val="autoZero"/>
        <c:crossBetween val="between"/>
      </c:valAx>
      <c:spPr>
        <a:noFill/>
      </c:spPr>
    </c:plotArea>
    <c:legend>
      <c:legendPos val="r"/>
      <c:layout/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Лист1!$A$2</c:f>
              <c:strCache>
                <c:ptCount val="1"/>
                <c:pt idx="0">
                  <c:v>2019</c:v>
                </c:pt>
              </c:strCache>
            </c:strRef>
          </c:tx>
          <c:spPr>
            <a:gradFill flip="none" rotWithShape="1">
              <a:gsLst>
                <a:gs pos="0">
                  <a:srgbClr val="6C8475"/>
                </a:gs>
                <a:gs pos="50000">
                  <a:schemeClr val="bg2">
                    <a:lumMod val="90000"/>
                  </a:schemeClr>
                </a:gs>
                <a:gs pos="100000">
                  <a:srgbClr val="6C8475"/>
                </a:gs>
              </a:gsLst>
              <a:lin ang="0" scaled="1"/>
              <a:tileRect/>
            </a:gradFill>
            <a:scene3d>
              <a:camera prst="orthographicFront"/>
              <a:lightRig rig="sunset" dir="t"/>
            </a:scene3d>
            <a:sp3d prstMaterial="metal">
              <a:bevelT w="260350" h="50800" prst="coolSlant"/>
            </a:sp3d>
          </c:spPr>
          <c:dPt>
            <c:idx val="1"/>
            <c:spPr>
              <a:gradFill flip="none" rotWithShape="1">
                <a:gsLst>
                  <a:gs pos="0">
                    <a:srgbClr val="6C8475"/>
                  </a:gs>
                  <a:gs pos="50000">
                    <a:schemeClr val="bg2">
                      <a:lumMod val="90000"/>
                    </a:schemeClr>
                  </a:gs>
                  <a:gs pos="100000">
                    <a:srgbClr val="6C8475"/>
                  </a:gs>
                </a:gsLst>
                <a:lin ang="0" scaled="1"/>
                <a:tileRect/>
              </a:gra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  <a:softEdge rad="127000"/>
              </a:effectLst>
              <a:scene3d>
                <a:camera prst="orthographicFront"/>
                <a:lightRig rig="sunset" dir="t"/>
              </a:scene3d>
              <a:sp3d prstMaterial="metal">
                <a:bevelT w="260350" h="50800" prst="coolSlant"/>
              </a:sp3d>
            </c:spPr>
          </c:dPt>
          <c:cat>
            <c:strRef>
              <c:f>Лист1!$B$1:$AB$1</c:f>
              <c:strCache>
                <c:ptCount val="27"/>
                <c:pt idx="0">
                  <c:v>город Десногорск</c:v>
                </c:pt>
                <c:pt idx="1">
                  <c:v>Сафоновский район</c:v>
                </c:pt>
                <c:pt idx="2">
                  <c:v>Смоленский район</c:v>
                </c:pt>
                <c:pt idx="3">
                  <c:v>Вяземский район</c:v>
                </c:pt>
                <c:pt idx="4">
                  <c:v>Велижский район&gt;</c:v>
                </c:pt>
                <c:pt idx="5">
                  <c:v>Гагаринский район</c:v>
                </c:pt>
                <c:pt idx="6">
                  <c:v>Починковский район</c:v>
                </c:pt>
                <c:pt idx="7">
                  <c:v>Ершичский район </c:v>
                </c:pt>
                <c:pt idx="8">
                  <c:v>Новодугинский район</c:v>
                </c:pt>
                <c:pt idx="9">
                  <c:v>Хиславичский район</c:v>
                </c:pt>
                <c:pt idx="10">
                  <c:v>Дорогобужский район</c:v>
                </c:pt>
                <c:pt idx="11">
                  <c:v>Рославльский район</c:v>
                </c:pt>
                <c:pt idx="12">
                  <c:v>Шумячский район</c:v>
                </c:pt>
                <c:pt idx="13">
                  <c:v>Краснинский район</c:v>
                </c:pt>
                <c:pt idx="14">
                  <c:v>Духовщинский район</c:v>
                </c:pt>
                <c:pt idx="15">
                  <c:v>Ельнинский район</c:v>
                </c:pt>
                <c:pt idx="16">
                  <c:v>Кардымовский район</c:v>
                </c:pt>
                <c:pt idx="17">
                  <c:v>Руднянский район </c:v>
                </c:pt>
                <c:pt idx="18">
                  <c:v>Демидовский район</c:v>
                </c:pt>
                <c:pt idx="19">
                  <c:v>Город Смоленск</c:v>
                </c:pt>
                <c:pt idx="20">
                  <c:v>Холм-Жирковский район</c:v>
                </c:pt>
                <c:pt idx="21">
                  <c:v>Сычевский район</c:v>
                </c:pt>
                <c:pt idx="22">
                  <c:v>Ярцевский район</c:v>
                </c:pt>
                <c:pt idx="23">
                  <c:v>Темкинский район</c:v>
                </c:pt>
                <c:pt idx="24">
                  <c:v>Угранский район</c:v>
                </c:pt>
                <c:pt idx="25">
                  <c:v>Монастырщинский район</c:v>
                </c:pt>
                <c:pt idx="26">
                  <c:v>Глинковский район</c:v>
                </c:pt>
              </c:strCache>
            </c:strRef>
          </c:cat>
          <c:val>
            <c:numRef>
              <c:f>Лист1!$B$2:$AB$2</c:f>
              <c:numCache>
                <c:formatCode>General</c:formatCode>
                <c:ptCount val="27"/>
                <c:pt idx="0">
                  <c:v>61.13</c:v>
                </c:pt>
                <c:pt idx="1">
                  <c:v>52.25</c:v>
                </c:pt>
                <c:pt idx="2">
                  <c:v>51.17</c:v>
                </c:pt>
                <c:pt idx="3">
                  <c:v>50</c:v>
                </c:pt>
                <c:pt idx="4">
                  <c:v>49.5</c:v>
                </c:pt>
                <c:pt idx="5">
                  <c:v>48.3</c:v>
                </c:pt>
                <c:pt idx="6">
                  <c:v>48</c:v>
                </c:pt>
                <c:pt idx="7">
                  <c:v>47.9</c:v>
                </c:pt>
                <c:pt idx="8">
                  <c:v>47.3</c:v>
                </c:pt>
                <c:pt idx="9">
                  <c:v>47.2</c:v>
                </c:pt>
                <c:pt idx="10">
                  <c:v>47</c:v>
                </c:pt>
                <c:pt idx="11">
                  <c:v>45.7</c:v>
                </c:pt>
                <c:pt idx="12">
                  <c:v>43.9</c:v>
                </c:pt>
                <c:pt idx="13">
                  <c:v>41.8</c:v>
                </c:pt>
                <c:pt idx="14">
                  <c:v>41.3</c:v>
                </c:pt>
                <c:pt idx="15">
                  <c:v>41.2</c:v>
                </c:pt>
                <c:pt idx="16">
                  <c:v>40</c:v>
                </c:pt>
                <c:pt idx="17">
                  <c:v>40</c:v>
                </c:pt>
                <c:pt idx="18">
                  <c:v>38.6</c:v>
                </c:pt>
                <c:pt idx="19">
                  <c:v>38.5</c:v>
                </c:pt>
                <c:pt idx="20">
                  <c:v>37.5</c:v>
                </c:pt>
                <c:pt idx="21">
                  <c:v>36.5</c:v>
                </c:pt>
                <c:pt idx="22">
                  <c:v>36.15</c:v>
                </c:pt>
                <c:pt idx="23">
                  <c:v>35</c:v>
                </c:pt>
                <c:pt idx="24">
                  <c:v>30.9</c:v>
                </c:pt>
                <c:pt idx="25">
                  <c:v>29.6</c:v>
                </c:pt>
                <c:pt idx="26">
                  <c:v>28.330000000000005</c:v>
                </c:pt>
              </c:numCache>
            </c:numRef>
          </c:val>
        </c:ser>
        <c:gapWidth val="14"/>
        <c:overlap val="-100"/>
        <c:axId val="141792000"/>
        <c:axId val="141793536"/>
      </c:barChart>
      <c:catAx>
        <c:axId val="14179200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141793536"/>
        <c:crosses val="autoZero"/>
        <c:auto val="1"/>
        <c:lblAlgn val="ctr"/>
        <c:lblOffset val="100"/>
      </c:catAx>
      <c:valAx>
        <c:axId val="141793536"/>
        <c:scaling>
          <c:orientation val="minMax"/>
          <c:max val="8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141792000"/>
        <c:crosses val="autoZero"/>
        <c:crossBetween val="between"/>
        <c:majorUnit val="10"/>
        <c:minorUnit val="1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view3D>
      <c:rAngAx val="1"/>
    </c:view3D>
    <c:plotArea>
      <c:layout>
        <c:manualLayout>
          <c:layoutTarget val="inner"/>
          <c:xMode val="edge"/>
          <c:yMode val="edge"/>
          <c:x val="6.4294949245315883E-2"/>
          <c:y val="2.975120819908899E-2"/>
          <c:w val="0.85913813145875162"/>
          <c:h val="0.5213448505721586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cat>
            <c:strRef>
              <c:f>Лист1!$A$2:$A$28</c:f>
              <c:strCache>
                <c:ptCount val="27"/>
                <c:pt idx="0">
                  <c:v>город Десногорск</c:v>
                </c:pt>
                <c:pt idx="1">
                  <c:v>Гагаринский район</c:v>
                </c:pt>
                <c:pt idx="2">
                  <c:v>город Смоленск</c:v>
                </c:pt>
                <c:pt idx="3">
                  <c:v>Дорогобужский район</c:v>
                </c:pt>
                <c:pt idx="4">
                  <c:v>Холм-Жирковский район</c:v>
                </c:pt>
                <c:pt idx="5">
                  <c:v>Кардымовский район</c:v>
                </c:pt>
                <c:pt idx="6">
                  <c:v>Вяземский район</c:v>
                </c:pt>
                <c:pt idx="7">
                  <c:v>Сафоновский район</c:v>
                </c:pt>
                <c:pt idx="8">
                  <c:v>Духовщинский район</c:v>
                </c:pt>
                <c:pt idx="9">
                  <c:v>Ярцевский район</c:v>
                </c:pt>
                <c:pt idx="10">
                  <c:v>Угранский район</c:v>
                </c:pt>
                <c:pt idx="11">
                  <c:v>Рославльский район</c:v>
                </c:pt>
                <c:pt idx="12">
                  <c:v>Сычевский район</c:v>
                </c:pt>
                <c:pt idx="13">
                  <c:v>Починковский район</c:v>
                </c:pt>
                <c:pt idx="14">
                  <c:v>Краснинский район</c:v>
                </c:pt>
                <c:pt idx="15">
                  <c:v>Глинковский район</c:v>
                </c:pt>
                <c:pt idx="16">
                  <c:v>Велижский район</c:v>
                </c:pt>
                <c:pt idx="17">
                  <c:v>Смоленский район</c:v>
                </c:pt>
                <c:pt idx="18">
                  <c:v>Ельнинский район</c:v>
                </c:pt>
                <c:pt idx="19">
                  <c:v>Хиславичский район</c:v>
                </c:pt>
                <c:pt idx="20">
                  <c:v>Руднянский район</c:v>
                </c:pt>
                <c:pt idx="21">
                  <c:v>Темкинский район</c:v>
                </c:pt>
                <c:pt idx="22">
                  <c:v>Ершичский район</c:v>
                </c:pt>
                <c:pt idx="23">
                  <c:v>Шумячский район</c:v>
                </c:pt>
                <c:pt idx="24">
                  <c:v>Новодугинский район</c:v>
                </c:pt>
                <c:pt idx="25">
                  <c:v>Демидовский район</c:v>
                </c:pt>
                <c:pt idx="26">
                  <c:v>Монастырщинский район</c:v>
                </c:pt>
              </c:strCache>
            </c:strRef>
          </c:cat>
          <c:val>
            <c:numRef>
              <c:f>Лист1!$B$2:$B$28</c:f>
              <c:numCache>
                <c:formatCode>General</c:formatCode>
                <c:ptCount val="27"/>
                <c:pt idx="0">
                  <c:v>48122.6</c:v>
                </c:pt>
                <c:pt idx="1">
                  <c:v>35390.300000000003</c:v>
                </c:pt>
                <c:pt idx="2">
                  <c:v>35260.300000000003</c:v>
                </c:pt>
                <c:pt idx="3">
                  <c:v>32424.7</c:v>
                </c:pt>
                <c:pt idx="4">
                  <c:v>32004.799999999996</c:v>
                </c:pt>
                <c:pt idx="5">
                  <c:v>21647</c:v>
                </c:pt>
                <c:pt idx="6">
                  <c:v>30088.2</c:v>
                </c:pt>
                <c:pt idx="7">
                  <c:v>28867.599999999911</c:v>
                </c:pt>
                <c:pt idx="8">
                  <c:v>26330.799999999996</c:v>
                </c:pt>
                <c:pt idx="9">
                  <c:v>27332.6</c:v>
                </c:pt>
                <c:pt idx="10">
                  <c:v>24451.5</c:v>
                </c:pt>
                <c:pt idx="11">
                  <c:v>25976.400000000001</c:v>
                </c:pt>
                <c:pt idx="12">
                  <c:v>25297.9</c:v>
                </c:pt>
                <c:pt idx="13">
                  <c:v>24959.8</c:v>
                </c:pt>
                <c:pt idx="14">
                  <c:v>23442.1</c:v>
                </c:pt>
                <c:pt idx="15">
                  <c:v>21959.599999999911</c:v>
                </c:pt>
                <c:pt idx="16">
                  <c:v>23828</c:v>
                </c:pt>
                <c:pt idx="17">
                  <c:v>22578</c:v>
                </c:pt>
                <c:pt idx="18">
                  <c:v>22366.7</c:v>
                </c:pt>
                <c:pt idx="19">
                  <c:v>22056.6</c:v>
                </c:pt>
                <c:pt idx="20">
                  <c:v>21123.9</c:v>
                </c:pt>
                <c:pt idx="21">
                  <c:v>21613.5</c:v>
                </c:pt>
                <c:pt idx="22">
                  <c:v>20986.3</c:v>
                </c:pt>
                <c:pt idx="23">
                  <c:v>20003.599999999911</c:v>
                </c:pt>
                <c:pt idx="24">
                  <c:v>20534</c:v>
                </c:pt>
                <c:pt idx="25">
                  <c:v>21046.2</c:v>
                </c:pt>
                <c:pt idx="26">
                  <c:v>20307.099999999911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cat>
            <c:strRef>
              <c:f>Лист1!$A$2:$A$28</c:f>
              <c:strCache>
                <c:ptCount val="27"/>
                <c:pt idx="0">
                  <c:v>город Десногорск</c:v>
                </c:pt>
                <c:pt idx="1">
                  <c:v>Гагаринский район</c:v>
                </c:pt>
                <c:pt idx="2">
                  <c:v>город Смоленск</c:v>
                </c:pt>
                <c:pt idx="3">
                  <c:v>Дорогобужский район</c:v>
                </c:pt>
                <c:pt idx="4">
                  <c:v>Холм-Жирковский район</c:v>
                </c:pt>
                <c:pt idx="5">
                  <c:v>Кардымовский район</c:v>
                </c:pt>
                <c:pt idx="6">
                  <c:v>Вяземский район</c:v>
                </c:pt>
                <c:pt idx="7">
                  <c:v>Сафоновский район</c:v>
                </c:pt>
                <c:pt idx="8">
                  <c:v>Духовщинский район</c:v>
                </c:pt>
                <c:pt idx="9">
                  <c:v>Ярцевский район</c:v>
                </c:pt>
                <c:pt idx="10">
                  <c:v>Угранский район</c:v>
                </c:pt>
                <c:pt idx="11">
                  <c:v>Рославльский район</c:v>
                </c:pt>
                <c:pt idx="12">
                  <c:v>Сычевский район</c:v>
                </c:pt>
                <c:pt idx="13">
                  <c:v>Починковский район</c:v>
                </c:pt>
                <c:pt idx="14">
                  <c:v>Краснинский район</c:v>
                </c:pt>
                <c:pt idx="15">
                  <c:v>Глинковский район</c:v>
                </c:pt>
                <c:pt idx="16">
                  <c:v>Велижский район</c:v>
                </c:pt>
                <c:pt idx="17">
                  <c:v>Смоленский район</c:v>
                </c:pt>
                <c:pt idx="18">
                  <c:v>Ельнинский район</c:v>
                </c:pt>
                <c:pt idx="19">
                  <c:v>Хиславичский район</c:v>
                </c:pt>
                <c:pt idx="20">
                  <c:v>Руднянский район</c:v>
                </c:pt>
                <c:pt idx="21">
                  <c:v>Темкинский район</c:v>
                </c:pt>
                <c:pt idx="22">
                  <c:v>Ершичский район</c:v>
                </c:pt>
                <c:pt idx="23">
                  <c:v>Шумячский район</c:v>
                </c:pt>
                <c:pt idx="24">
                  <c:v>Новодугинский район</c:v>
                </c:pt>
                <c:pt idx="25">
                  <c:v>Демидовский район</c:v>
                </c:pt>
                <c:pt idx="26">
                  <c:v>Монастырщинский район</c:v>
                </c:pt>
              </c:strCache>
            </c:strRef>
          </c:cat>
          <c:val>
            <c:numRef>
              <c:f>Лист1!$C$2:$C$28</c:f>
              <c:numCache>
                <c:formatCode>General</c:formatCode>
                <c:ptCount val="27"/>
                <c:pt idx="0">
                  <c:v>50371.5</c:v>
                </c:pt>
                <c:pt idx="1">
                  <c:v>38260.199999999997</c:v>
                </c:pt>
                <c:pt idx="2">
                  <c:v>37609.4</c:v>
                </c:pt>
                <c:pt idx="3">
                  <c:v>35012.5</c:v>
                </c:pt>
                <c:pt idx="4">
                  <c:v>34263.300000000003</c:v>
                </c:pt>
                <c:pt idx="5">
                  <c:v>22987.5</c:v>
                </c:pt>
                <c:pt idx="6">
                  <c:v>32182.400000000001</c:v>
                </c:pt>
                <c:pt idx="7">
                  <c:v>30021.5</c:v>
                </c:pt>
                <c:pt idx="8">
                  <c:v>28310.799999999996</c:v>
                </c:pt>
                <c:pt idx="9">
                  <c:v>29458.9</c:v>
                </c:pt>
                <c:pt idx="10">
                  <c:v>27765.5</c:v>
                </c:pt>
                <c:pt idx="11">
                  <c:v>28407.200000000001</c:v>
                </c:pt>
                <c:pt idx="12">
                  <c:v>27204.6</c:v>
                </c:pt>
                <c:pt idx="13">
                  <c:v>27046.400000000001</c:v>
                </c:pt>
                <c:pt idx="14">
                  <c:v>27192.799999999996</c:v>
                </c:pt>
                <c:pt idx="15">
                  <c:v>24808.799999999996</c:v>
                </c:pt>
                <c:pt idx="16">
                  <c:v>25679.200000000001</c:v>
                </c:pt>
                <c:pt idx="17">
                  <c:v>25679.4</c:v>
                </c:pt>
                <c:pt idx="18">
                  <c:v>24765.9</c:v>
                </c:pt>
                <c:pt idx="19">
                  <c:v>24679.8</c:v>
                </c:pt>
                <c:pt idx="20">
                  <c:v>24741.200000000001</c:v>
                </c:pt>
                <c:pt idx="21">
                  <c:v>24076.2</c:v>
                </c:pt>
                <c:pt idx="22">
                  <c:v>23719.599999999911</c:v>
                </c:pt>
                <c:pt idx="23">
                  <c:v>22916.7</c:v>
                </c:pt>
                <c:pt idx="24">
                  <c:v>23203.599999999911</c:v>
                </c:pt>
                <c:pt idx="25">
                  <c:v>23404.400000000001</c:v>
                </c:pt>
                <c:pt idx="26">
                  <c:v>23438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cat>
            <c:strRef>
              <c:f>Лист1!$A$2:$A$28</c:f>
              <c:strCache>
                <c:ptCount val="27"/>
                <c:pt idx="0">
                  <c:v>город Десногорск</c:v>
                </c:pt>
                <c:pt idx="1">
                  <c:v>Гагаринский район</c:v>
                </c:pt>
                <c:pt idx="2">
                  <c:v>город Смоленск</c:v>
                </c:pt>
                <c:pt idx="3">
                  <c:v>Дорогобужский район</c:v>
                </c:pt>
                <c:pt idx="4">
                  <c:v>Холм-Жирковский район</c:v>
                </c:pt>
                <c:pt idx="5">
                  <c:v>Кардымовский район</c:v>
                </c:pt>
                <c:pt idx="6">
                  <c:v>Вяземский район</c:v>
                </c:pt>
                <c:pt idx="7">
                  <c:v>Сафоновский район</c:v>
                </c:pt>
                <c:pt idx="8">
                  <c:v>Духовщинский район</c:v>
                </c:pt>
                <c:pt idx="9">
                  <c:v>Ярцевский район</c:v>
                </c:pt>
                <c:pt idx="10">
                  <c:v>Угранский район</c:v>
                </c:pt>
                <c:pt idx="11">
                  <c:v>Рославльский район</c:v>
                </c:pt>
                <c:pt idx="12">
                  <c:v>Сычевский район</c:v>
                </c:pt>
                <c:pt idx="13">
                  <c:v>Починковский район</c:v>
                </c:pt>
                <c:pt idx="14">
                  <c:v>Краснинский район</c:v>
                </c:pt>
                <c:pt idx="15">
                  <c:v>Глинковский район</c:v>
                </c:pt>
                <c:pt idx="16">
                  <c:v>Велижский район</c:v>
                </c:pt>
                <c:pt idx="17">
                  <c:v>Смоленский район</c:v>
                </c:pt>
                <c:pt idx="18">
                  <c:v>Ельнинский район</c:v>
                </c:pt>
                <c:pt idx="19">
                  <c:v>Хиславичский район</c:v>
                </c:pt>
                <c:pt idx="20">
                  <c:v>Руднянский район</c:v>
                </c:pt>
                <c:pt idx="21">
                  <c:v>Темкинский район</c:v>
                </c:pt>
                <c:pt idx="22">
                  <c:v>Ершичский район</c:v>
                </c:pt>
                <c:pt idx="23">
                  <c:v>Шумячский район</c:v>
                </c:pt>
                <c:pt idx="24">
                  <c:v>Новодугинский район</c:v>
                </c:pt>
                <c:pt idx="25">
                  <c:v>Демидовский район</c:v>
                </c:pt>
                <c:pt idx="26">
                  <c:v>Монастырщинский район</c:v>
                </c:pt>
              </c:strCache>
            </c:strRef>
          </c:cat>
          <c:val>
            <c:numRef>
              <c:f>Лист1!$D$2:$D$28</c:f>
              <c:numCache>
                <c:formatCode>General</c:formatCode>
                <c:ptCount val="27"/>
                <c:pt idx="0">
                  <c:v>53728.3</c:v>
                </c:pt>
                <c:pt idx="1">
                  <c:v>40130.6</c:v>
                </c:pt>
                <c:pt idx="2">
                  <c:v>38939.199999999997</c:v>
                </c:pt>
                <c:pt idx="3">
                  <c:v>37970.699999999997</c:v>
                </c:pt>
                <c:pt idx="4">
                  <c:v>37145.199999999997</c:v>
                </c:pt>
                <c:pt idx="5">
                  <c:v>34670.199999999997</c:v>
                </c:pt>
                <c:pt idx="6">
                  <c:v>34102.800000000003</c:v>
                </c:pt>
                <c:pt idx="7">
                  <c:v>31739.3</c:v>
                </c:pt>
                <c:pt idx="8">
                  <c:v>30840.5</c:v>
                </c:pt>
                <c:pt idx="9">
                  <c:v>30793.8</c:v>
                </c:pt>
                <c:pt idx="10">
                  <c:v>29707.4</c:v>
                </c:pt>
                <c:pt idx="11">
                  <c:v>29601.4</c:v>
                </c:pt>
                <c:pt idx="12">
                  <c:v>29581.3</c:v>
                </c:pt>
                <c:pt idx="13">
                  <c:v>29424.1</c:v>
                </c:pt>
                <c:pt idx="14">
                  <c:v>28907.1</c:v>
                </c:pt>
                <c:pt idx="15">
                  <c:v>28642.9</c:v>
                </c:pt>
                <c:pt idx="16">
                  <c:v>27422.9</c:v>
                </c:pt>
                <c:pt idx="17">
                  <c:v>27280.5</c:v>
                </c:pt>
                <c:pt idx="18">
                  <c:v>27266.6</c:v>
                </c:pt>
                <c:pt idx="19">
                  <c:v>27005</c:v>
                </c:pt>
                <c:pt idx="20">
                  <c:v>26911.8</c:v>
                </c:pt>
                <c:pt idx="21">
                  <c:v>26886.9</c:v>
                </c:pt>
                <c:pt idx="22">
                  <c:v>26449.9</c:v>
                </c:pt>
                <c:pt idx="23">
                  <c:v>26387.3</c:v>
                </c:pt>
                <c:pt idx="24">
                  <c:v>26133.5</c:v>
                </c:pt>
                <c:pt idx="25">
                  <c:v>26055.1</c:v>
                </c:pt>
                <c:pt idx="26">
                  <c:v>25705</c:v>
                </c:pt>
              </c:numCache>
            </c:numRef>
          </c:val>
        </c:ser>
        <c:gapWidth val="54"/>
        <c:gapDepth val="102"/>
        <c:shape val="cylinder"/>
        <c:axId val="123894400"/>
        <c:axId val="123896192"/>
        <c:axId val="0"/>
      </c:bar3DChart>
      <c:catAx>
        <c:axId val="123894400"/>
        <c:scaling>
          <c:orientation val="minMax"/>
        </c:scaling>
        <c:axPos val="b"/>
        <c:tickLblPos val="nextTo"/>
        <c:txPr>
          <a:bodyPr rot="-3060000"/>
          <a:lstStyle/>
          <a:p>
            <a:pPr>
              <a:defRPr sz="1100"/>
            </a:pPr>
            <a:endParaRPr lang="ru-RU"/>
          </a:p>
        </c:txPr>
        <c:crossAx val="123896192"/>
        <c:crosses val="autoZero"/>
        <c:auto val="1"/>
        <c:lblAlgn val="ctr"/>
        <c:lblOffset val="100"/>
      </c:catAx>
      <c:valAx>
        <c:axId val="12389619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23894400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</c:chart>
  <c:spPr>
    <a:gradFill>
      <a:gsLst>
        <a:gs pos="0">
          <a:schemeClr val="accent5">
            <a:lumMod val="60000"/>
            <a:lumOff val="40000"/>
            <a:alpha val="52000"/>
          </a:schemeClr>
        </a:gs>
        <a:gs pos="50000">
          <a:srgbClr val="FFFFCC"/>
        </a:gs>
        <a:gs pos="100000">
          <a:schemeClr val="accent5">
            <a:lumMod val="40000"/>
            <a:lumOff val="60000"/>
            <a:alpha val="71000"/>
          </a:schemeClr>
        </a:gs>
      </a:gsLst>
      <a:lin ang="5400000" scaled="1"/>
    </a:gradFill>
    <a:effectLst>
      <a:innerShdw blurRad="63500" dist="50800" dir="18900000">
        <a:prstClr val="black">
          <a:alpha val="50000"/>
        </a:prstClr>
      </a:inn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1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cat>
            <c:strRef>
              <c:f>Лист1!$A$2:$A$28</c:f>
              <c:strCache>
                <c:ptCount val="27"/>
                <c:pt idx="0">
                  <c:v>Шумячский район</c:v>
                </c:pt>
                <c:pt idx="1">
                  <c:v>Монастырщинский район</c:v>
                </c:pt>
                <c:pt idx="2">
                  <c:v>Сычевский район</c:v>
                </c:pt>
                <c:pt idx="3">
                  <c:v>Сафоновский район</c:v>
                </c:pt>
                <c:pt idx="4">
                  <c:v>Ельнинский район</c:v>
                </c:pt>
                <c:pt idx="5">
                  <c:v>город Десногорск</c:v>
                </c:pt>
                <c:pt idx="6">
                  <c:v>Угранский район</c:v>
                </c:pt>
                <c:pt idx="7">
                  <c:v>Ершичский район </c:v>
                </c:pt>
                <c:pt idx="8">
                  <c:v>Кардымовский район</c:v>
                </c:pt>
                <c:pt idx="9">
                  <c:v>Починковский район</c:v>
                </c:pt>
                <c:pt idx="10">
                  <c:v>Гагаринский район</c:v>
                </c:pt>
                <c:pt idx="11">
                  <c:v>Рославльский район</c:v>
                </c:pt>
                <c:pt idx="12">
                  <c:v>Духовщинский район</c:v>
                </c:pt>
                <c:pt idx="13">
                  <c:v>Демидовский район</c:v>
                </c:pt>
                <c:pt idx="14">
                  <c:v>Вяземский район</c:v>
                </c:pt>
                <c:pt idx="15">
                  <c:v>Темкинский район</c:v>
                </c:pt>
                <c:pt idx="16">
                  <c:v>Ярцевский район</c:v>
                </c:pt>
                <c:pt idx="17">
                  <c:v>Велижский район</c:v>
                </c:pt>
                <c:pt idx="18">
                  <c:v>Дорогобужский район</c:v>
                </c:pt>
                <c:pt idx="19">
                  <c:v>Руднянский район </c:v>
                </c:pt>
                <c:pt idx="20">
                  <c:v>Хиславичский район</c:v>
                </c:pt>
                <c:pt idx="21">
                  <c:v>Город Смоленск</c:v>
                </c:pt>
                <c:pt idx="22">
                  <c:v>Смоленский район</c:v>
                </c:pt>
                <c:pt idx="23">
                  <c:v>Новодугинский район</c:v>
                </c:pt>
                <c:pt idx="24">
                  <c:v>Краснинский район</c:v>
                </c:pt>
                <c:pt idx="25">
                  <c:v>Холм-Жирковский район</c:v>
                </c:pt>
                <c:pt idx="26">
                  <c:v>Глинковский район</c:v>
                </c:pt>
              </c:strCache>
            </c:strRef>
          </c:cat>
          <c:val>
            <c:numRef>
              <c:f>Лист1!$B$2:$B$28</c:f>
              <c:numCache>
                <c:formatCode>General</c:formatCode>
                <c:ptCount val="27"/>
                <c:pt idx="0">
                  <c:v>16796</c:v>
                </c:pt>
                <c:pt idx="1">
                  <c:v>17192.7</c:v>
                </c:pt>
                <c:pt idx="2">
                  <c:v>18002.8</c:v>
                </c:pt>
                <c:pt idx="3">
                  <c:v>16630.3</c:v>
                </c:pt>
                <c:pt idx="4">
                  <c:v>16370.3</c:v>
                </c:pt>
                <c:pt idx="5">
                  <c:v>16874</c:v>
                </c:pt>
                <c:pt idx="6">
                  <c:v>18897.599999999915</c:v>
                </c:pt>
                <c:pt idx="7">
                  <c:v>17890.2</c:v>
                </c:pt>
                <c:pt idx="8">
                  <c:v>18578</c:v>
                </c:pt>
                <c:pt idx="9">
                  <c:v>16879.8</c:v>
                </c:pt>
                <c:pt idx="10">
                  <c:v>20705</c:v>
                </c:pt>
                <c:pt idx="11">
                  <c:v>18480</c:v>
                </c:pt>
                <c:pt idx="12">
                  <c:v>16514.7</c:v>
                </c:pt>
                <c:pt idx="13">
                  <c:v>17108.599999999915</c:v>
                </c:pt>
                <c:pt idx="14">
                  <c:v>17967</c:v>
                </c:pt>
                <c:pt idx="15">
                  <c:v>17250</c:v>
                </c:pt>
                <c:pt idx="16">
                  <c:v>18060.900000000001</c:v>
                </c:pt>
                <c:pt idx="17">
                  <c:v>21452</c:v>
                </c:pt>
                <c:pt idx="18">
                  <c:v>18409.2</c:v>
                </c:pt>
                <c:pt idx="19">
                  <c:v>19030.8</c:v>
                </c:pt>
                <c:pt idx="20">
                  <c:v>18301</c:v>
                </c:pt>
                <c:pt idx="21">
                  <c:v>20785.599999999915</c:v>
                </c:pt>
                <c:pt idx="22">
                  <c:v>19052.5</c:v>
                </c:pt>
                <c:pt idx="23">
                  <c:v>21576.799999999996</c:v>
                </c:pt>
                <c:pt idx="24">
                  <c:v>17393.8</c:v>
                </c:pt>
                <c:pt idx="25">
                  <c:v>17157</c:v>
                </c:pt>
                <c:pt idx="26">
                  <c:v>21397.5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cat>
            <c:strRef>
              <c:f>Лист1!$A$2:$A$28</c:f>
              <c:strCache>
                <c:ptCount val="27"/>
                <c:pt idx="0">
                  <c:v>Шумячский район</c:v>
                </c:pt>
                <c:pt idx="1">
                  <c:v>Монастырщинский район</c:v>
                </c:pt>
                <c:pt idx="2">
                  <c:v>Сычевский район</c:v>
                </c:pt>
                <c:pt idx="3">
                  <c:v>Сафоновский район</c:v>
                </c:pt>
                <c:pt idx="4">
                  <c:v>Ельнинский район</c:v>
                </c:pt>
                <c:pt idx="5">
                  <c:v>город Десногорск</c:v>
                </c:pt>
                <c:pt idx="6">
                  <c:v>Угранский район</c:v>
                </c:pt>
                <c:pt idx="7">
                  <c:v>Ершичский район </c:v>
                </c:pt>
                <c:pt idx="8">
                  <c:v>Кардымовский район</c:v>
                </c:pt>
                <c:pt idx="9">
                  <c:v>Починковский район</c:v>
                </c:pt>
                <c:pt idx="10">
                  <c:v>Гагаринский район</c:v>
                </c:pt>
                <c:pt idx="11">
                  <c:v>Рославльский район</c:v>
                </c:pt>
                <c:pt idx="12">
                  <c:v>Духовщинский район</c:v>
                </c:pt>
                <c:pt idx="13">
                  <c:v>Демидовский район</c:v>
                </c:pt>
                <c:pt idx="14">
                  <c:v>Вяземский район</c:v>
                </c:pt>
                <c:pt idx="15">
                  <c:v>Темкинский район</c:v>
                </c:pt>
                <c:pt idx="16">
                  <c:v>Ярцевский район</c:v>
                </c:pt>
                <c:pt idx="17">
                  <c:v>Велижский район</c:v>
                </c:pt>
                <c:pt idx="18">
                  <c:v>Дорогобужский район</c:v>
                </c:pt>
                <c:pt idx="19">
                  <c:v>Руднянский район </c:v>
                </c:pt>
                <c:pt idx="20">
                  <c:v>Хиславичский район</c:v>
                </c:pt>
                <c:pt idx="21">
                  <c:v>Город Смоленск</c:v>
                </c:pt>
                <c:pt idx="22">
                  <c:v>Смоленский район</c:v>
                </c:pt>
                <c:pt idx="23">
                  <c:v>Новодугинский район</c:v>
                </c:pt>
                <c:pt idx="24">
                  <c:v>Краснинский район</c:v>
                </c:pt>
                <c:pt idx="25">
                  <c:v>Холм-Жирковский район</c:v>
                </c:pt>
                <c:pt idx="26">
                  <c:v>Глинковский район</c:v>
                </c:pt>
              </c:strCache>
            </c:strRef>
          </c:cat>
          <c:val>
            <c:numRef>
              <c:f>Лист1!$C$2:$C$28</c:f>
              <c:numCache>
                <c:formatCode>General</c:formatCode>
                <c:ptCount val="27"/>
                <c:pt idx="0">
                  <c:v>19381</c:v>
                </c:pt>
                <c:pt idx="1">
                  <c:v>19362</c:v>
                </c:pt>
                <c:pt idx="2">
                  <c:v>19948.7</c:v>
                </c:pt>
                <c:pt idx="3">
                  <c:v>18227.5</c:v>
                </c:pt>
                <c:pt idx="4">
                  <c:v>17838.2</c:v>
                </c:pt>
                <c:pt idx="5">
                  <c:v>18377.900000000001</c:v>
                </c:pt>
                <c:pt idx="6">
                  <c:v>20473.7</c:v>
                </c:pt>
                <c:pt idx="7">
                  <c:v>19359.900000000001</c:v>
                </c:pt>
                <c:pt idx="8">
                  <c:v>20076.2</c:v>
                </c:pt>
                <c:pt idx="9">
                  <c:v>18240.7</c:v>
                </c:pt>
                <c:pt idx="10">
                  <c:v>22289</c:v>
                </c:pt>
                <c:pt idx="11">
                  <c:v>19824.7</c:v>
                </c:pt>
                <c:pt idx="12">
                  <c:v>17714.099999999915</c:v>
                </c:pt>
                <c:pt idx="13">
                  <c:v>18347.099999999915</c:v>
                </c:pt>
                <c:pt idx="14">
                  <c:v>19211</c:v>
                </c:pt>
                <c:pt idx="15">
                  <c:v>18440.7</c:v>
                </c:pt>
                <c:pt idx="16">
                  <c:v>19242.2</c:v>
                </c:pt>
                <c:pt idx="17">
                  <c:v>22815</c:v>
                </c:pt>
                <c:pt idx="18">
                  <c:v>19505.5</c:v>
                </c:pt>
                <c:pt idx="19">
                  <c:v>20150</c:v>
                </c:pt>
                <c:pt idx="20">
                  <c:v>19287.900000000001</c:v>
                </c:pt>
                <c:pt idx="21">
                  <c:v>21829.3</c:v>
                </c:pt>
                <c:pt idx="22">
                  <c:v>19983.900000000001</c:v>
                </c:pt>
                <c:pt idx="23">
                  <c:v>22583.4</c:v>
                </c:pt>
                <c:pt idx="24">
                  <c:v>18128.2</c:v>
                </c:pt>
                <c:pt idx="25">
                  <c:v>17494</c:v>
                </c:pt>
                <c:pt idx="26">
                  <c:v>20535.8</c:v>
                </c:pt>
              </c:numCache>
            </c:numRef>
          </c:val>
        </c:ser>
        <c:gapWidth val="0"/>
        <c:gapDepth val="0"/>
        <c:shape val="cylinder"/>
        <c:axId val="134126208"/>
        <c:axId val="134144384"/>
        <c:axId val="0"/>
      </c:bar3DChart>
      <c:catAx>
        <c:axId val="134126208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134144384"/>
        <c:crosses val="autoZero"/>
        <c:auto val="1"/>
        <c:lblAlgn val="ctr"/>
        <c:lblOffset val="100"/>
      </c:catAx>
      <c:valAx>
        <c:axId val="134144384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134126208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900"/>
          </a:pPr>
          <a:endParaRPr lang="ru-RU"/>
        </a:p>
      </c:txPr>
    </c:legend>
    <c:plotVisOnly val="1"/>
    <c:dispBlanksAs val="gap"/>
  </c:chart>
  <c:spPr>
    <a:gradFill flip="none" rotWithShape="1"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path path="circle">
        <a:fillToRect l="50000" t="50000" r="50000" b="50000"/>
      </a:path>
      <a:tileRect/>
    </a:gradFill>
    <a:effectLst>
      <a:softEdge rad="317500"/>
    </a:effectLst>
  </c:spPr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5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cat>
            <c:strRef>
              <c:f>Лист1!$A$2:$A$28</c:f>
              <c:strCache>
                <c:ptCount val="27"/>
                <c:pt idx="0">
                  <c:v>Демидовский район</c:v>
                </c:pt>
                <c:pt idx="1">
                  <c:v>Шумячский район</c:v>
                </c:pt>
                <c:pt idx="2">
                  <c:v>Монастырщинский район</c:v>
                </c:pt>
                <c:pt idx="3">
                  <c:v>Темкинский район</c:v>
                </c:pt>
                <c:pt idx="4">
                  <c:v>Сафоновский район</c:v>
                </c:pt>
                <c:pt idx="5">
                  <c:v>Дорогобужский район</c:v>
                </c:pt>
                <c:pt idx="6">
                  <c:v>Духовщинский район</c:v>
                </c:pt>
                <c:pt idx="7">
                  <c:v>Гагаринский район</c:v>
                </c:pt>
                <c:pt idx="8">
                  <c:v>Рославльский район</c:v>
                </c:pt>
                <c:pt idx="9">
                  <c:v>Смоленский район</c:v>
                </c:pt>
                <c:pt idx="10">
                  <c:v>Краснинский район</c:v>
                </c:pt>
                <c:pt idx="11">
                  <c:v>Холм-Жирковский район</c:v>
                </c:pt>
                <c:pt idx="12">
                  <c:v>Новодугинский район</c:v>
                </c:pt>
                <c:pt idx="13">
                  <c:v>Ельнинский район</c:v>
                </c:pt>
                <c:pt idx="14">
                  <c:v>Хиславичский район</c:v>
                </c:pt>
                <c:pt idx="15">
                  <c:v>Вяземский район</c:v>
                </c:pt>
                <c:pt idx="16">
                  <c:v>Починковский район</c:v>
                </c:pt>
                <c:pt idx="17">
                  <c:v>Глинковский район</c:v>
                </c:pt>
                <c:pt idx="18">
                  <c:v>Ершичский район </c:v>
                </c:pt>
                <c:pt idx="19">
                  <c:v>Руднянский район </c:v>
                </c:pt>
                <c:pt idx="20">
                  <c:v>Кардымовский район</c:v>
                </c:pt>
                <c:pt idx="21">
                  <c:v>Сычевский район</c:v>
                </c:pt>
                <c:pt idx="22">
                  <c:v>Угранский район</c:v>
                </c:pt>
                <c:pt idx="23">
                  <c:v>город Десногорск</c:v>
                </c:pt>
                <c:pt idx="24">
                  <c:v>Город Смоленск</c:v>
                </c:pt>
                <c:pt idx="25">
                  <c:v>Ярцевский район</c:v>
                </c:pt>
                <c:pt idx="26">
                  <c:v>Велижский район</c:v>
                </c:pt>
              </c:strCache>
            </c:strRef>
          </c:cat>
          <c:val>
            <c:numRef>
              <c:f>Лист1!$B$2:$B$28</c:f>
              <c:numCache>
                <c:formatCode>General</c:formatCode>
                <c:ptCount val="27"/>
                <c:pt idx="0">
                  <c:v>18440.400000000001</c:v>
                </c:pt>
                <c:pt idx="1">
                  <c:v>19806</c:v>
                </c:pt>
                <c:pt idx="2">
                  <c:v>19623.099999999908</c:v>
                </c:pt>
                <c:pt idx="3">
                  <c:v>23330.400000000001</c:v>
                </c:pt>
                <c:pt idx="4">
                  <c:v>23595.4</c:v>
                </c:pt>
                <c:pt idx="5">
                  <c:v>22715.4</c:v>
                </c:pt>
                <c:pt idx="6">
                  <c:v>19403.7</c:v>
                </c:pt>
                <c:pt idx="7">
                  <c:v>23177</c:v>
                </c:pt>
                <c:pt idx="8">
                  <c:v>23818</c:v>
                </c:pt>
                <c:pt idx="9">
                  <c:v>24711.200000000001</c:v>
                </c:pt>
                <c:pt idx="10">
                  <c:v>21073.1</c:v>
                </c:pt>
                <c:pt idx="11">
                  <c:v>23142.400000000001</c:v>
                </c:pt>
                <c:pt idx="12">
                  <c:v>24310.3</c:v>
                </c:pt>
                <c:pt idx="13">
                  <c:v>21574.9</c:v>
                </c:pt>
                <c:pt idx="14">
                  <c:v>22711.599999999908</c:v>
                </c:pt>
                <c:pt idx="15">
                  <c:v>24172</c:v>
                </c:pt>
                <c:pt idx="16">
                  <c:v>21986.1</c:v>
                </c:pt>
                <c:pt idx="17">
                  <c:v>24600.6</c:v>
                </c:pt>
                <c:pt idx="18">
                  <c:v>21658.2</c:v>
                </c:pt>
                <c:pt idx="19">
                  <c:v>22877.1</c:v>
                </c:pt>
                <c:pt idx="20">
                  <c:v>23395</c:v>
                </c:pt>
                <c:pt idx="21">
                  <c:v>24659.8</c:v>
                </c:pt>
                <c:pt idx="22">
                  <c:v>24184.3</c:v>
                </c:pt>
                <c:pt idx="23">
                  <c:v>23825.7</c:v>
                </c:pt>
                <c:pt idx="24">
                  <c:v>25870.7</c:v>
                </c:pt>
                <c:pt idx="25">
                  <c:v>23982.6</c:v>
                </c:pt>
                <c:pt idx="26">
                  <c:v>28869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cat>
            <c:strRef>
              <c:f>Лист1!$A$2:$A$28</c:f>
              <c:strCache>
                <c:ptCount val="27"/>
                <c:pt idx="0">
                  <c:v>Демидовский район</c:v>
                </c:pt>
                <c:pt idx="1">
                  <c:v>Шумячский район</c:v>
                </c:pt>
                <c:pt idx="2">
                  <c:v>Монастырщинский район</c:v>
                </c:pt>
                <c:pt idx="3">
                  <c:v>Темкинский район</c:v>
                </c:pt>
                <c:pt idx="4">
                  <c:v>Сафоновский район</c:v>
                </c:pt>
                <c:pt idx="5">
                  <c:v>Дорогобужский район</c:v>
                </c:pt>
                <c:pt idx="6">
                  <c:v>Духовщинский район</c:v>
                </c:pt>
                <c:pt idx="7">
                  <c:v>Гагаринский район</c:v>
                </c:pt>
                <c:pt idx="8">
                  <c:v>Рославльский район</c:v>
                </c:pt>
                <c:pt idx="9">
                  <c:v>Смоленский район</c:v>
                </c:pt>
                <c:pt idx="10">
                  <c:v>Краснинский район</c:v>
                </c:pt>
                <c:pt idx="11">
                  <c:v>Холм-Жирковский район</c:v>
                </c:pt>
                <c:pt idx="12">
                  <c:v>Новодугинский район</c:v>
                </c:pt>
                <c:pt idx="13">
                  <c:v>Ельнинский район</c:v>
                </c:pt>
                <c:pt idx="14">
                  <c:v>Хиславичский район</c:v>
                </c:pt>
                <c:pt idx="15">
                  <c:v>Вяземский район</c:v>
                </c:pt>
                <c:pt idx="16">
                  <c:v>Починковский район</c:v>
                </c:pt>
                <c:pt idx="17">
                  <c:v>Глинковский район</c:v>
                </c:pt>
                <c:pt idx="18">
                  <c:v>Ершичский район </c:v>
                </c:pt>
                <c:pt idx="19">
                  <c:v>Руднянский район </c:v>
                </c:pt>
                <c:pt idx="20">
                  <c:v>Кардымовский район</c:v>
                </c:pt>
                <c:pt idx="21">
                  <c:v>Сычевский район</c:v>
                </c:pt>
                <c:pt idx="22">
                  <c:v>Угранский район</c:v>
                </c:pt>
                <c:pt idx="23">
                  <c:v>город Десногорск</c:v>
                </c:pt>
                <c:pt idx="24">
                  <c:v>Город Смоленск</c:v>
                </c:pt>
                <c:pt idx="25">
                  <c:v>Ярцевский район</c:v>
                </c:pt>
                <c:pt idx="26">
                  <c:v>Велижский район</c:v>
                </c:pt>
              </c:strCache>
            </c:strRef>
          </c:cat>
          <c:val>
            <c:numRef>
              <c:f>Лист1!$C$2:$C$28</c:f>
              <c:numCache>
                <c:formatCode>General</c:formatCode>
                <c:ptCount val="27"/>
                <c:pt idx="0">
                  <c:v>23523</c:v>
                </c:pt>
                <c:pt idx="1">
                  <c:v>23814</c:v>
                </c:pt>
                <c:pt idx="2">
                  <c:v>22836</c:v>
                </c:pt>
                <c:pt idx="3">
                  <c:v>26836.799999999996</c:v>
                </c:pt>
                <c:pt idx="4">
                  <c:v>27134.3</c:v>
                </c:pt>
                <c:pt idx="5">
                  <c:v>26062.400000000001</c:v>
                </c:pt>
                <c:pt idx="6">
                  <c:v>22105.3</c:v>
                </c:pt>
                <c:pt idx="7">
                  <c:v>26183</c:v>
                </c:pt>
                <c:pt idx="8">
                  <c:v>26436</c:v>
                </c:pt>
                <c:pt idx="9">
                  <c:v>27349.4</c:v>
                </c:pt>
                <c:pt idx="10">
                  <c:v>23222</c:v>
                </c:pt>
                <c:pt idx="11">
                  <c:v>25439</c:v>
                </c:pt>
                <c:pt idx="12">
                  <c:v>26650.9</c:v>
                </c:pt>
                <c:pt idx="13">
                  <c:v>23523.8</c:v>
                </c:pt>
                <c:pt idx="14">
                  <c:v>24716.5</c:v>
                </c:pt>
                <c:pt idx="15">
                  <c:v>26295</c:v>
                </c:pt>
                <c:pt idx="16">
                  <c:v>23800.400000000001</c:v>
                </c:pt>
                <c:pt idx="17">
                  <c:v>26595.4</c:v>
                </c:pt>
                <c:pt idx="18">
                  <c:v>23276.799999999996</c:v>
                </c:pt>
                <c:pt idx="19">
                  <c:v>24517</c:v>
                </c:pt>
                <c:pt idx="20">
                  <c:v>24979.3</c:v>
                </c:pt>
                <c:pt idx="21">
                  <c:v>26296.7</c:v>
                </c:pt>
                <c:pt idx="22">
                  <c:v>25695.200000000001</c:v>
                </c:pt>
                <c:pt idx="23">
                  <c:v>25040.799999999996</c:v>
                </c:pt>
                <c:pt idx="24">
                  <c:v>27117.4</c:v>
                </c:pt>
                <c:pt idx="25">
                  <c:v>25073.3</c:v>
                </c:pt>
                <c:pt idx="26">
                  <c:v>24569.3</c:v>
                </c:pt>
              </c:numCache>
            </c:numRef>
          </c:val>
        </c:ser>
        <c:gapWidth val="67"/>
        <c:gapDepth val="30"/>
        <c:shape val="box"/>
        <c:axId val="134288896"/>
        <c:axId val="134290432"/>
        <c:axId val="0"/>
      </c:bar3DChart>
      <c:catAx>
        <c:axId val="134288896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134290432"/>
        <c:crosses val="autoZero"/>
        <c:auto val="1"/>
        <c:lblAlgn val="ctr"/>
        <c:lblOffset val="100"/>
      </c:catAx>
      <c:valAx>
        <c:axId val="134290432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134288896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</c:chart>
  <c:spPr>
    <a:gradFill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path path="circle">
        <a:fillToRect l="50000" t="50000" r="50000" b="50000"/>
      </a:path>
    </a:gradFill>
    <a:scene3d>
      <a:camera prst="orthographicFront"/>
      <a:lightRig rig="threePt" dir="t"/>
    </a:scene3d>
    <a:sp3d>
      <a:bevelT w="114300" prst="artDeco"/>
    </a:sp3d>
  </c:spPr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2"/>
  <c:chart>
    <c:view3D>
      <c:depthPercent val="100"/>
      <c:rAngAx val="1"/>
    </c:view3D>
    <c:sideWall>
      <c:spPr>
        <a:noFill/>
      </c:spPr>
    </c:sideWall>
    <c:backWall>
      <c:spPr>
        <a:noFill/>
      </c:spPr>
    </c:backWall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gradFill>
              <a:gsLst>
                <a:gs pos="0">
                  <a:schemeClr val="accent6">
                    <a:lumMod val="75000"/>
                  </a:schemeClr>
                </a:gs>
                <a:gs pos="64999">
                  <a:schemeClr val="bg1">
                    <a:lumMod val="65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10800000" scaled="1"/>
            </a:gradFill>
            <a:scene3d>
              <a:camera prst="orthographicFront"/>
              <a:lightRig rig="balanced" dir="t">
                <a:rot lat="0" lon="0" rev="19200000"/>
              </a:lightRig>
            </a:scene3d>
            <a:sp3d prstMaterial="matte">
              <a:bevelT w="60000" h="50800" prst="angle"/>
              <a:contourClr>
                <a:srgbClr val="000000"/>
              </a:contourClr>
            </a:sp3d>
          </c:spPr>
          <c:cat>
            <c:strRef>
              <c:f>Лист1!$A$2:$A$28</c:f>
              <c:strCache>
                <c:ptCount val="27"/>
                <c:pt idx="0">
                  <c:v>Духовщинский район</c:v>
                </c:pt>
                <c:pt idx="1">
                  <c:v>Починковский район</c:v>
                </c:pt>
                <c:pt idx="2">
                  <c:v>Шумячский район</c:v>
                </c:pt>
                <c:pt idx="3">
                  <c:v>Дорогобужский район</c:v>
                </c:pt>
                <c:pt idx="4">
                  <c:v>Краснинский район</c:v>
                </c:pt>
                <c:pt idx="5">
                  <c:v>Монастырщинский район</c:v>
                </c:pt>
                <c:pt idx="6">
                  <c:v>Демидовский район</c:v>
                </c:pt>
                <c:pt idx="7">
                  <c:v>Кардымовский район</c:v>
                </c:pt>
                <c:pt idx="8">
                  <c:v>Сафоновский район</c:v>
                </c:pt>
                <c:pt idx="9">
                  <c:v>Гагаринский район</c:v>
                </c:pt>
                <c:pt idx="10">
                  <c:v>Рославльский район</c:v>
                </c:pt>
                <c:pt idx="11">
                  <c:v>город Десногорск</c:v>
                </c:pt>
                <c:pt idx="12">
                  <c:v>Ершичский район </c:v>
                </c:pt>
                <c:pt idx="13">
                  <c:v>Смоленский район</c:v>
                </c:pt>
                <c:pt idx="14">
                  <c:v>Сычевский район</c:v>
                </c:pt>
                <c:pt idx="15">
                  <c:v>Новодугинский район</c:v>
                </c:pt>
                <c:pt idx="16">
                  <c:v>Город Смоленск</c:v>
                </c:pt>
                <c:pt idx="17">
                  <c:v>Глинковский район</c:v>
                </c:pt>
                <c:pt idx="18">
                  <c:v>Хиславичский район</c:v>
                </c:pt>
                <c:pt idx="19">
                  <c:v>Велижский район&gt;</c:v>
                </c:pt>
                <c:pt idx="20">
                  <c:v>Холм-Жирковский район</c:v>
                </c:pt>
                <c:pt idx="21">
                  <c:v>Угранский район</c:v>
                </c:pt>
                <c:pt idx="22">
                  <c:v>Ельнинский район</c:v>
                </c:pt>
                <c:pt idx="23">
                  <c:v>Темкинский район</c:v>
                </c:pt>
                <c:pt idx="24">
                  <c:v>Ярцевский район</c:v>
                </c:pt>
                <c:pt idx="25">
                  <c:v>Руднянский район </c:v>
                </c:pt>
                <c:pt idx="26">
                  <c:v>Вяземский район</c:v>
                </c:pt>
              </c:strCache>
            </c:strRef>
          </c:cat>
          <c:val>
            <c:numRef>
              <c:f>Лист1!$B$2:$B$28</c:f>
              <c:numCache>
                <c:formatCode>General</c:formatCode>
                <c:ptCount val="27"/>
                <c:pt idx="0">
                  <c:v>24748.3</c:v>
                </c:pt>
                <c:pt idx="1">
                  <c:v>27245.200000000001</c:v>
                </c:pt>
                <c:pt idx="2">
                  <c:v>25194</c:v>
                </c:pt>
                <c:pt idx="3">
                  <c:v>27074</c:v>
                </c:pt>
                <c:pt idx="4">
                  <c:v>26257</c:v>
                </c:pt>
                <c:pt idx="5">
                  <c:v>23768</c:v>
                </c:pt>
                <c:pt idx="6">
                  <c:v>26087</c:v>
                </c:pt>
                <c:pt idx="7">
                  <c:v>27998</c:v>
                </c:pt>
                <c:pt idx="8">
                  <c:v>28947</c:v>
                </c:pt>
                <c:pt idx="9">
                  <c:v>26939</c:v>
                </c:pt>
                <c:pt idx="10">
                  <c:v>29703</c:v>
                </c:pt>
                <c:pt idx="11">
                  <c:v>26789</c:v>
                </c:pt>
                <c:pt idx="12">
                  <c:v>27640</c:v>
                </c:pt>
                <c:pt idx="13">
                  <c:v>27116</c:v>
                </c:pt>
                <c:pt idx="14">
                  <c:v>29742</c:v>
                </c:pt>
                <c:pt idx="15">
                  <c:v>30929.599999999908</c:v>
                </c:pt>
                <c:pt idx="16">
                  <c:v>28154</c:v>
                </c:pt>
                <c:pt idx="17">
                  <c:v>29887.599999999908</c:v>
                </c:pt>
                <c:pt idx="18">
                  <c:v>26507</c:v>
                </c:pt>
                <c:pt idx="19">
                  <c:v>28922</c:v>
                </c:pt>
                <c:pt idx="20">
                  <c:v>27552</c:v>
                </c:pt>
                <c:pt idx="21">
                  <c:v>30428</c:v>
                </c:pt>
                <c:pt idx="22">
                  <c:v>25418</c:v>
                </c:pt>
                <c:pt idx="23">
                  <c:v>31766</c:v>
                </c:pt>
                <c:pt idx="24">
                  <c:v>26825.040000000001</c:v>
                </c:pt>
                <c:pt idx="25">
                  <c:v>26551.8</c:v>
                </c:pt>
                <c:pt idx="26">
                  <c:v>30650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gradFill flip="none" rotWithShape="1">
              <a:gsLst>
                <a:gs pos="0">
                  <a:srgbClr val="C00000"/>
                </a:gs>
                <a:gs pos="64999">
                  <a:srgbClr val="FF6699"/>
                </a:gs>
                <a:gs pos="100000">
                  <a:srgbClr val="FF0000"/>
                </a:gs>
              </a:gsLst>
              <a:lin ang="10800000" scaled="1"/>
              <a:tileRect/>
            </a:gradFill>
            <a:scene3d>
              <a:camera prst="orthographicFront"/>
              <a:lightRig rig="balanced" dir="t">
                <a:rot lat="0" lon="0" rev="19200000"/>
              </a:lightRig>
            </a:scene3d>
            <a:sp3d prstMaterial="matte">
              <a:bevelT w="60000" h="50800" prst="angle"/>
              <a:contourClr>
                <a:srgbClr val="000000"/>
              </a:contourClr>
            </a:sp3d>
          </c:spPr>
          <c:cat>
            <c:strRef>
              <c:f>Лист1!$A$2:$A$28</c:f>
              <c:strCache>
                <c:ptCount val="27"/>
                <c:pt idx="0">
                  <c:v>Духовщинский район</c:v>
                </c:pt>
                <c:pt idx="1">
                  <c:v>Починковский район</c:v>
                </c:pt>
                <c:pt idx="2">
                  <c:v>Шумячский район</c:v>
                </c:pt>
                <c:pt idx="3">
                  <c:v>Дорогобужский район</c:v>
                </c:pt>
                <c:pt idx="4">
                  <c:v>Краснинский район</c:v>
                </c:pt>
                <c:pt idx="5">
                  <c:v>Монастырщинский район</c:v>
                </c:pt>
                <c:pt idx="6">
                  <c:v>Демидовский район</c:v>
                </c:pt>
                <c:pt idx="7">
                  <c:v>Кардымовский район</c:v>
                </c:pt>
                <c:pt idx="8">
                  <c:v>Сафоновский район</c:v>
                </c:pt>
                <c:pt idx="9">
                  <c:v>Гагаринский район</c:v>
                </c:pt>
                <c:pt idx="10">
                  <c:v>Рославльский район</c:v>
                </c:pt>
                <c:pt idx="11">
                  <c:v>город Десногорск</c:v>
                </c:pt>
                <c:pt idx="12">
                  <c:v>Ершичский район </c:v>
                </c:pt>
                <c:pt idx="13">
                  <c:v>Смоленский район</c:v>
                </c:pt>
                <c:pt idx="14">
                  <c:v>Сычевский район</c:v>
                </c:pt>
                <c:pt idx="15">
                  <c:v>Новодугинский район</c:v>
                </c:pt>
                <c:pt idx="16">
                  <c:v>Город Смоленск</c:v>
                </c:pt>
                <c:pt idx="17">
                  <c:v>Глинковский район</c:v>
                </c:pt>
                <c:pt idx="18">
                  <c:v>Хиславичский район</c:v>
                </c:pt>
                <c:pt idx="19">
                  <c:v>Велижский район&gt;</c:v>
                </c:pt>
                <c:pt idx="20">
                  <c:v>Холм-Жирковский район</c:v>
                </c:pt>
                <c:pt idx="21">
                  <c:v>Угранский район</c:v>
                </c:pt>
                <c:pt idx="22">
                  <c:v>Ельнинский район</c:v>
                </c:pt>
                <c:pt idx="23">
                  <c:v>Темкинский район</c:v>
                </c:pt>
                <c:pt idx="24">
                  <c:v>Ярцевский район</c:v>
                </c:pt>
                <c:pt idx="25">
                  <c:v>Руднянский район </c:v>
                </c:pt>
                <c:pt idx="26">
                  <c:v>Вяземский район</c:v>
                </c:pt>
              </c:strCache>
            </c:strRef>
          </c:cat>
          <c:val>
            <c:numRef>
              <c:f>Лист1!$C$2:$C$28</c:f>
              <c:numCache>
                <c:formatCode>General</c:formatCode>
                <c:ptCount val="27"/>
                <c:pt idx="0">
                  <c:v>29355</c:v>
                </c:pt>
                <c:pt idx="1">
                  <c:v>32012.9</c:v>
                </c:pt>
                <c:pt idx="2">
                  <c:v>28499</c:v>
                </c:pt>
                <c:pt idx="3">
                  <c:v>30009</c:v>
                </c:pt>
                <c:pt idx="4">
                  <c:v>28972</c:v>
                </c:pt>
                <c:pt idx="5">
                  <c:v>26134</c:v>
                </c:pt>
                <c:pt idx="6">
                  <c:v>28637.7</c:v>
                </c:pt>
                <c:pt idx="7">
                  <c:v>30517</c:v>
                </c:pt>
                <c:pt idx="8">
                  <c:v>31344.400000000001</c:v>
                </c:pt>
                <c:pt idx="9">
                  <c:v>29168</c:v>
                </c:pt>
                <c:pt idx="10">
                  <c:v>32147</c:v>
                </c:pt>
                <c:pt idx="11">
                  <c:v>28980.7</c:v>
                </c:pt>
                <c:pt idx="12">
                  <c:v>29870</c:v>
                </c:pt>
                <c:pt idx="13">
                  <c:v>29218.9</c:v>
                </c:pt>
                <c:pt idx="14">
                  <c:v>31943.5</c:v>
                </c:pt>
                <c:pt idx="15">
                  <c:v>32952</c:v>
                </c:pt>
                <c:pt idx="16">
                  <c:v>29879.309999999896</c:v>
                </c:pt>
                <c:pt idx="17">
                  <c:v>31658.400000000001</c:v>
                </c:pt>
                <c:pt idx="18">
                  <c:v>27889</c:v>
                </c:pt>
                <c:pt idx="19">
                  <c:v>30262</c:v>
                </c:pt>
                <c:pt idx="20">
                  <c:v>28770</c:v>
                </c:pt>
                <c:pt idx="21">
                  <c:v>31773</c:v>
                </c:pt>
                <c:pt idx="22">
                  <c:v>26525.4</c:v>
                </c:pt>
                <c:pt idx="23">
                  <c:v>33044</c:v>
                </c:pt>
                <c:pt idx="24">
                  <c:v>27841.08</c:v>
                </c:pt>
                <c:pt idx="25">
                  <c:v>27457.72</c:v>
                </c:pt>
                <c:pt idx="26">
                  <c:v>31101</c:v>
                </c:pt>
              </c:numCache>
            </c:numRef>
          </c:val>
        </c:ser>
        <c:gapWidth val="68"/>
        <c:gapDepth val="116"/>
        <c:shape val="cylinder"/>
        <c:axId val="132409600"/>
        <c:axId val="132411392"/>
        <c:axId val="132286208"/>
      </c:bar3DChart>
      <c:catAx>
        <c:axId val="132409600"/>
        <c:scaling>
          <c:orientation val="minMax"/>
        </c:scaling>
        <c:axPos val="b"/>
        <c:tickLblPos val="nextTo"/>
        <c:crossAx val="132411392"/>
        <c:crosses val="autoZero"/>
        <c:auto val="1"/>
        <c:lblAlgn val="ctr"/>
        <c:lblOffset val="100"/>
      </c:catAx>
      <c:valAx>
        <c:axId val="132411392"/>
        <c:scaling>
          <c:orientation val="minMax"/>
        </c:scaling>
        <c:axPos val="l"/>
        <c:majorGridlines/>
        <c:numFmt formatCode="General" sourceLinked="1"/>
        <c:tickLblPos val="nextTo"/>
        <c:crossAx val="132409600"/>
        <c:crosses val="autoZero"/>
        <c:crossBetween val="between"/>
      </c:valAx>
      <c:serAx>
        <c:axId val="132286208"/>
        <c:scaling>
          <c:orientation val="minMax"/>
        </c:scaling>
        <c:delete val="1"/>
        <c:axPos val="b"/>
        <c:tickLblPos val="none"/>
        <c:crossAx val="132411392"/>
        <c:crosses val="autoZero"/>
      </c:serAx>
      <c:spPr>
        <a:noFill/>
        <a:effectLst>
          <a:glow rad="63500">
            <a:schemeClr val="accent6">
              <a:satMod val="175000"/>
              <a:alpha val="40000"/>
            </a:schemeClr>
          </a:glow>
        </a:effectLst>
      </c:spPr>
    </c:plotArea>
    <c:legend>
      <c:legendPos val="r"/>
      <c:layout/>
    </c:legend>
    <c:plotVisOnly val="1"/>
    <c:dispBlanksAs val="gap"/>
  </c:chart>
  <c:spPr>
    <a:gradFill flip="none" rotWithShape="1">
      <a:gsLst>
        <a:gs pos="0">
          <a:srgbClr val="FFEFD1"/>
        </a:gs>
        <a:gs pos="64999">
          <a:srgbClr val="F0EBD5"/>
        </a:gs>
        <a:gs pos="100000">
          <a:srgbClr val="D1C39F"/>
        </a:gs>
      </a:gsLst>
      <a:lin ang="16200000" scaled="1"/>
      <a:tileRect/>
    </a:gradFill>
    <a:effectLst>
      <a:softEdge rad="63500"/>
    </a:effectLst>
  </c:spPr>
  <c:txPr>
    <a:bodyPr/>
    <a:lstStyle/>
    <a:p>
      <a:pPr>
        <a:defRPr sz="900">
          <a:solidFill>
            <a:schemeClr val="tx1"/>
          </a:solidFill>
        </a:defRPr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5"/>
  <c:chart>
    <c:view3D>
      <c:rotX val="20"/>
      <c:rotY val="10"/>
      <c:rAngAx val="1"/>
    </c:view3D>
    <c:backWall>
      <c:spPr>
        <a:gradFill>
          <a:gsLst>
            <a:gs pos="0">
              <a:srgbClr val="CCFFCC"/>
            </a:gs>
            <a:gs pos="47000">
              <a:schemeClr val="bg2">
                <a:lumMod val="50000"/>
              </a:schemeClr>
            </a:gs>
            <a:gs pos="100000">
              <a:srgbClr val="CCFFCC"/>
            </a:gs>
          </a:gsLst>
          <a:lin ang="10800000" scaled="1"/>
        </a:gradFill>
      </c:spPr>
    </c:backWall>
    <c:plotArea>
      <c:layout>
        <c:manualLayout>
          <c:layoutTarget val="inner"/>
          <c:xMode val="edge"/>
          <c:yMode val="edge"/>
          <c:x val="5.9887654759228519E-2"/>
          <c:y val="2.2016177495430254E-2"/>
          <c:w val="0.87864390406486881"/>
          <c:h val="0.65575636797931569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cat>
            <c:strRef>
              <c:f>Лист1!$A$2:$A$28</c:f>
              <c:strCache>
                <c:ptCount val="27"/>
                <c:pt idx="0">
                  <c:v>Демидовский район</c:v>
                </c:pt>
                <c:pt idx="1">
                  <c:v>Ярцевский район</c:v>
                </c:pt>
                <c:pt idx="2">
                  <c:v>Хиславичский район</c:v>
                </c:pt>
                <c:pt idx="3">
                  <c:v>Шумячский район</c:v>
                </c:pt>
                <c:pt idx="4">
                  <c:v>Новодугинский район</c:v>
                </c:pt>
                <c:pt idx="5">
                  <c:v>Вяземский район</c:v>
                </c:pt>
                <c:pt idx="6">
                  <c:v>город Десногорск</c:v>
                </c:pt>
                <c:pt idx="7">
                  <c:v>Сычевский район</c:v>
                </c:pt>
                <c:pt idx="8">
                  <c:v>Темкинский район</c:v>
                </c:pt>
                <c:pt idx="9">
                  <c:v>Глинковский район</c:v>
                </c:pt>
                <c:pt idx="10">
                  <c:v>Монастырщинский район</c:v>
                </c:pt>
                <c:pt idx="11">
                  <c:v>Велижский район&gt;</c:v>
                </c:pt>
                <c:pt idx="12">
                  <c:v>Холм-Жирковский район</c:v>
                </c:pt>
                <c:pt idx="13">
                  <c:v>Ершичский район </c:v>
                </c:pt>
                <c:pt idx="14">
                  <c:v>Угранский район</c:v>
                </c:pt>
                <c:pt idx="15">
                  <c:v>Починковский район</c:v>
                </c:pt>
                <c:pt idx="16">
                  <c:v>Смоленский район</c:v>
                </c:pt>
                <c:pt idx="17">
                  <c:v>Краснинский район</c:v>
                </c:pt>
                <c:pt idx="18">
                  <c:v>Рославльский район</c:v>
                </c:pt>
                <c:pt idx="19">
                  <c:v>Дорогобужский район</c:v>
                </c:pt>
                <c:pt idx="20">
                  <c:v>Город Смоленск</c:v>
                </c:pt>
                <c:pt idx="21">
                  <c:v>Сафоновский район</c:v>
                </c:pt>
                <c:pt idx="22">
                  <c:v>Руднянский район </c:v>
                </c:pt>
                <c:pt idx="23">
                  <c:v>Духовщинский район</c:v>
                </c:pt>
                <c:pt idx="24">
                  <c:v>Гагаринский район</c:v>
                </c:pt>
                <c:pt idx="25">
                  <c:v>Кардымовский район</c:v>
                </c:pt>
                <c:pt idx="26">
                  <c:v>Ельнинский район</c:v>
                </c:pt>
              </c:strCache>
            </c:strRef>
          </c:cat>
          <c:val>
            <c:numRef>
              <c:f>Лист1!$B$2:$B$28</c:f>
              <c:numCache>
                <c:formatCode>General</c:formatCode>
                <c:ptCount val="27"/>
                <c:pt idx="0">
                  <c:v>22851</c:v>
                </c:pt>
                <c:pt idx="1">
                  <c:v>25255</c:v>
                </c:pt>
                <c:pt idx="2">
                  <c:v>24223</c:v>
                </c:pt>
                <c:pt idx="3">
                  <c:v>24236</c:v>
                </c:pt>
                <c:pt idx="4">
                  <c:v>24196</c:v>
                </c:pt>
                <c:pt idx="5">
                  <c:v>24290.5</c:v>
                </c:pt>
                <c:pt idx="6">
                  <c:v>25197</c:v>
                </c:pt>
                <c:pt idx="7">
                  <c:v>25026</c:v>
                </c:pt>
                <c:pt idx="8">
                  <c:v>24904</c:v>
                </c:pt>
                <c:pt idx="9">
                  <c:v>24235</c:v>
                </c:pt>
                <c:pt idx="10">
                  <c:v>24395.200000000001</c:v>
                </c:pt>
                <c:pt idx="11">
                  <c:v>24218</c:v>
                </c:pt>
                <c:pt idx="12">
                  <c:v>24982</c:v>
                </c:pt>
                <c:pt idx="13">
                  <c:v>24247.200000000001</c:v>
                </c:pt>
                <c:pt idx="14">
                  <c:v>24931</c:v>
                </c:pt>
                <c:pt idx="15">
                  <c:v>24350</c:v>
                </c:pt>
                <c:pt idx="16">
                  <c:v>24282</c:v>
                </c:pt>
                <c:pt idx="17">
                  <c:v>24618.51</c:v>
                </c:pt>
                <c:pt idx="18">
                  <c:v>26064</c:v>
                </c:pt>
                <c:pt idx="19">
                  <c:v>25500.23</c:v>
                </c:pt>
                <c:pt idx="20">
                  <c:v>32197.57</c:v>
                </c:pt>
                <c:pt idx="21">
                  <c:v>24195.05</c:v>
                </c:pt>
                <c:pt idx="22">
                  <c:v>24100</c:v>
                </c:pt>
                <c:pt idx="23">
                  <c:v>24286</c:v>
                </c:pt>
                <c:pt idx="24">
                  <c:v>24752</c:v>
                </c:pt>
                <c:pt idx="25">
                  <c:v>25162</c:v>
                </c:pt>
                <c:pt idx="26">
                  <c:v>25747.8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cat>
            <c:strRef>
              <c:f>Лист1!$A$2:$A$28</c:f>
              <c:strCache>
                <c:ptCount val="27"/>
                <c:pt idx="0">
                  <c:v>Демидовский район</c:v>
                </c:pt>
                <c:pt idx="1">
                  <c:v>Ярцевский район</c:v>
                </c:pt>
                <c:pt idx="2">
                  <c:v>Хиславичский район</c:v>
                </c:pt>
                <c:pt idx="3">
                  <c:v>Шумячский район</c:v>
                </c:pt>
                <c:pt idx="4">
                  <c:v>Новодугинский район</c:v>
                </c:pt>
                <c:pt idx="5">
                  <c:v>Вяземский район</c:v>
                </c:pt>
                <c:pt idx="6">
                  <c:v>город Десногорск</c:v>
                </c:pt>
                <c:pt idx="7">
                  <c:v>Сычевский район</c:v>
                </c:pt>
                <c:pt idx="8">
                  <c:v>Темкинский район</c:v>
                </c:pt>
                <c:pt idx="9">
                  <c:v>Глинковский район</c:v>
                </c:pt>
                <c:pt idx="10">
                  <c:v>Монастырщинский район</c:v>
                </c:pt>
                <c:pt idx="11">
                  <c:v>Велижский район&gt;</c:v>
                </c:pt>
                <c:pt idx="12">
                  <c:v>Холм-Жирковский район</c:v>
                </c:pt>
                <c:pt idx="13">
                  <c:v>Ершичский район </c:v>
                </c:pt>
                <c:pt idx="14">
                  <c:v>Угранский район</c:v>
                </c:pt>
                <c:pt idx="15">
                  <c:v>Починковский район</c:v>
                </c:pt>
                <c:pt idx="16">
                  <c:v>Смоленский район</c:v>
                </c:pt>
                <c:pt idx="17">
                  <c:v>Краснинский район</c:v>
                </c:pt>
                <c:pt idx="18">
                  <c:v>Рославльский район</c:v>
                </c:pt>
                <c:pt idx="19">
                  <c:v>Дорогобужский район</c:v>
                </c:pt>
                <c:pt idx="20">
                  <c:v>Город Смоленск</c:v>
                </c:pt>
                <c:pt idx="21">
                  <c:v>Сафоновский район</c:v>
                </c:pt>
                <c:pt idx="22">
                  <c:v>Руднянский район </c:v>
                </c:pt>
                <c:pt idx="23">
                  <c:v>Духовщинский район</c:v>
                </c:pt>
                <c:pt idx="24">
                  <c:v>Гагаринский район</c:v>
                </c:pt>
                <c:pt idx="25">
                  <c:v>Кардымовский район</c:v>
                </c:pt>
                <c:pt idx="26">
                  <c:v>Ельнинский район</c:v>
                </c:pt>
              </c:strCache>
            </c:strRef>
          </c:cat>
          <c:val>
            <c:numRef>
              <c:f>Лист1!$C$2:$C$28</c:f>
              <c:numCache>
                <c:formatCode>General</c:formatCode>
                <c:ptCount val="27"/>
                <c:pt idx="0">
                  <c:v>25013</c:v>
                </c:pt>
                <c:pt idx="1">
                  <c:v>26605</c:v>
                </c:pt>
                <c:pt idx="2">
                  <c:v>25317</c:v>
                </c:pt>
                <c:pt idx="3">
                  <c:v>25079</c:v>
                </c:pt>
                <c:pt idx="4">
                  <c:v>25001</c:v>
                </c:pt>
                <c:pt idx="5">
                  <c:v>25087</c:v>
                </c:pt>
                <c:pt idx="6">
                  <c:v>26010</c:v>
                </c:pt>
                <c:pt idx="7">
                  <c:v>25828</c:v>
                </c:pt>
                <c:pt idx="8">
                  <c:v>25701</c:v>
                </c:pt>
                <c:pt idx="9">
                  <c:v>25010</c:v>
                </c:pt>
                <c:pt idx="10">
                  <c:v>25175</c:v>
                </c:pt>
                <c:pt idx="11">
                  <c:v>24992</c:v>
                </c:pt>
                <c:pt idx="12">
                  <c:v>25777.1</c:v>
                </c:pt>
                <c:pt idx="13">
                  <c:v>25010</c:v>
                </c:pt>
                <c:pt idx="14">
                  <c:v>25713</c:v>
                </c:pt>
                <c:pt idx="15">
                  <c:v>25105</c:v>
                </c:pt>
                <c:pt idx="16">
                  <c:v>25034</c:v>
                </c:pt>
                <c:pt idx="17">
                  <c:v>25348</c:v>
                </c:pt>
                <c:pt idx="18">
                  <c:v>26796</c:v>
                </c:pt>
                <c:pt idx="19">
                  <c:v>26015</c:v>
                </c:pt>
                <c:pt idx="20">
                  <c:v>32794</c:v>
                </c:pt>
                <c:pt idx="21">
                  <c:v>24632</c:v>
                </c:pt>
                <c:pt idx="22">
                  <c:v>24296</c:v>
                </c:pt>
                <c:pt idx="23">
                  <c:v>24342</c:v>
                </c:pt>
                <c:pt idx="24">
                  <c:v>24753.95</c:v>
                </c:pt>
                <c:pt idx="25">
                  <c:v>25153</c:v>
                </c:pt>
                <c:pt idx="26">
                  <c:v>25070</c:v>
                </c:pt>
              </c:numCache>
            </c:numRef>
          </c:val>
        </c:ser>
        <c:gapWidth val="32"/>
        <c:gapDepth val="80"/>
        <c:shape val="cylinder"/>
        <c:axId val="142149888"/>
        <c:axId val="142151680"/>
        <c:axId val="142112512"/>
      </c:bar3DChart>
      <c:catAx>
        <c:axId val="142149888"/>
        <c:scaling>
          <c:orientation val="minMax"/>
        </c:scaling>
        <c:axPos val="b"/>
        <c:tickLblPos val="nextTo"/>
        <c:crossAx val="142151680"/>
        <c:crosses val="autoZero"/>
        <c:auto val="1"/>
        <c:lblAlgn val="ctr"/>
        <c:lblOffset val="100"/>
      </c:catAx>
      <c:valAx>
        <c:axId val="142151680"/>
        <c:scaling>
          <c:orientation val="minMax"/>
        </c:scaling>
        <c:axPos val="l"/>
        <c:majorGridlines/>
        <c:numFmt formatCode="General" sourceLinked="1"/>
        <c:tickLblPos val="nextTo"/>
        <c:spPr>
          <a:noFill/>
        </c:spPr>
        <c:crossAx val="142149888"/>
        <c:crosses val="autoZero"/>
        <c:crossBetween val="between"/>
      </c:valAx>
      <c:serAx>
        <c:axId val="142112512"/>
        <c:scaling>
          <c:orientation val="minMax"/>
        </c:scaling>
        <c:delete val="1"/>
        <c:axPos val="b"/>
        <c:tickLblPos val="none"/>
        <c:crossAx val="142151680"/>
        <c:crosses val="autoZero"/>
      </c:serAx>
      <c:spPr>
        <a:noFill/>
      </c:spPr>
    </c:plotArea>
    <c:legend>
      <c:legendPos val="r"/>
      <c:layout/>
    </c:legend>
    <c:plotVisOnly val="1"/>
    <c:dispBlanksAs val="gap"/>
  </c:chart>
  <c:spPr>
    <a:gradFill>
      <a:gsLst>
        <a:gs pos="0">
          <a:schemeClr val="bg2">
            <a:lumMod val="50000"/>
          </a:schemeClr>
        </a:gs>
        <a:gs pos="47000">
          <a:srgbClr val="CCFFCC"/>
        </a:gs>
        <a:gs pos="100000">
          <a:schemeClr val="bg2">
            <a:lumMod val="50000"/>
          </a:schemeClr>
        </a:gs>
      </a:gsLst>
      <a:lin ang="10800000" scaled="1"/>
    </a:gradFill>
    <a:effectLst>
      <a:softEdge rad="635000"/>
    </a:effectLst>
  </c:spPr>
  <c:txPr>
    <a:bodyPr/>
    <a:lstStyle/>
    <a:p>
      <a:pPr>
        <a:defRPr sz="900">
          <a:solidFill>
            <a:schemeClr val="tx1"/>
          </a:solidFill>
        </a:defRPr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5"/>
  <c:chart>
    <c:view3D>
      <c:rotX val="0"/>
      <c:rotY val="150"/>
      <c:perspective val="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ln>
              <a:solidFill>
                <a:schemeClr val="accent5">
                  <a:lumMod val="40000"/>
                  <a:lumOff val="60000"/>
                </a:schemeClr>
              </a:solidFill>
            </a:ln>
          </c:spPr>
          <c:cat>
            <c:strRef>
              <c:f>Лист1!$A$2:$A$28</c:f>
              <c:strCache>
                <c:ptCount val="27"/>
                <c:pt idx="0">
                  <c:v>Духовщинский район</c:v>
                </c:pt>
                <c:pt idx="1">
                  <c:v>Ершичский район </c:v>
                </c:pt>
                <c:pt idx="2">
                  <c:v>Угранский район</c:v>
                </c:pt>
                <c:pt idx="3">
                  <c:v>Шумячский район</c:v>
                </c:pt>
                <c:pt idx="4">
                  <c:v>Демидовский район</c:v>
                </c:pt>
                <c:pt idx="5">
                  <c:v>Починковский район</c:v>
                </c:pt>
                <c:pt idx="6">
                  <c:v>Город Смоленск</c:v>
                </c:pt>
                <c:pt idx="7">
                  <c:v>Хиславичский район</c:v>
                </c:pt>
                <c:pt idx="8">
                  <c:v>Ельнинский район</c:v>
                </c:pt>
                <c:pt idx="9">
                  <c:v>город Десногорск</c:v>
                </c:pt>
                <c:pt idx="10">
                  <c:v>Темкинский район</c:v>
                </c:pt>
                <c:pt idx="11">
                  <c:v>Холм-Жирковский район</c:v>
                </c:pt>
                <c:pt idx="12">
                  <c:v>Сафоновский район</c:v>
                </c:pt>
                <c:pt idx="13">
                  <c:v>Монастырщинский район</c:v>
                </c:pt>
                <c:pt idx="14">
                  <c:v>Сычевский район</c:v>
                </c:pt>
                <c:pt idx="15">
                  <c:v>Глинковский район</c:v>
                </c:pt>
                <c:pt idx="16">
                  <c:v>Ярцевский район</c:v>
                </c:pt>
                <c:pt idx="17">
                  <c:v>Рославльский район</c:v>
                </c:pt>
                <c:pt idx="18">
                  <c:v>Новодугинский район</c:v>
                </c:pt>
                <c:pt idx="19">
                  <c:v>Велижский район&gt;</c:v>
                </c:pt>
                <c:pt idx="20">
                  <c:v>Дорогобужский район</c:v>
                </c:pt>
                <c:pt idx="21">
                  <c:v>Смоленский район</c:v>
                </c:pt>
                <c:pt idx="22">
                  <c:v>Вяземский район</c:v>
                </c:pt>
                <c:pt idx="23">
                  <c:v>Краснинский район</c:v>
                </c:pt>
                <c:pt idx="24">
                  <c:v>Кардымовский район</c:v>
                </c:pt>
                <c:pt idx="25">
                  <c:v>Гагаринский район</c:v>
                </c:pt>
                <c:pt idx="26">
                  <c:v>Руднянский район </c:v>
                </c:pt>
              </c:strCache>
            </c:strRef>
          </c:cat>
          <c:val>
            <c:numRef>
              <c:f>Лист1!$B$2:$B$28</c:f>
              <c:numCache>
                <c:formatCode>General</c:formatCode>
                <c:ptCount val="2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4">
                  <c:v>18951.400000000001</c:v>
                </c:pt>
                <c:pt idx="5">
                  <c:v>23519.599999999915</c:v>
                </c:pt>
                <c:pt idx="6">
                  <c:v>26651.200000000001</c:v>
                </c:pt>
                <c:pt idx="7">
                  <c:v>16398</c:v>
                </c:pt>
                <c:pt idx="8">
                  <c:v>21072.7</c:v>
                </c:pt>
                <c:pt idx="9">
                  <c:v>23075</c:v>
                </c:pt>
                <c:pt idx="10">
                  <c:v>15680</c:v>
                </c:pt>
                <c:pt idx="11">
                  <c:v>19387.5</c:v>
                </c:pt>
                <c:pt idx="12">
                  <c:v>15824.06</c:v>
                </c:pt>
                <c:pt idx="13">
                  <c:v>14091</c:v>
                </c:pt>
                <c:pt idx="14">
                  <c:v>26643</c:v>
                </c:pt>
                <c:pt idx="15">
                  <c:v>24677</c:v>
                </c:pt>
                <c:pt idx="16">
                  <c:v>20085.599999999915</c:v>
                </c:pt>
                <c:pt idx="17">
                  <c:v>15401</c:v>
                </c:pt>
                <c:pt idx="18">
                  <c:v>18607.099999999915</c:v>
                </c:pt>
                <c:pt idx="19">
                  <c:v>22993</c:v>
                </c:pt>
                <c:pt idx="20">
                  <c:v>21365.7</c:v>
                </c:pt>
                <c:pt idx="21">
                  <c:v>21349.3</c:v>
                </c:pt>
                <c:pt idx="22">
                  <c:v>16510.5</c:v>
                </c:pt>
                <c:pt idx="23">
                  <c:v>18368.87</c:v>
                </c:pt>
                <c:pt idx="24">
                  <c:v>16927</c:v>
                </c:pt>
                <c:pt idx="25">
                  <c:v>17185</c:v>
                </c:pt>
                <c:pt idx="26">
                  <c:v>14852.6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ln>
              <a:solidFill>
                <a:schemeClr val="bg2"/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c:spPr>
          <c:cat>
            <c:strRef>
              <c:f>Лист1!$A$2:$A$28</c:f>
              <c:strCache>
                <c:ptCount val="27"/>
                <c:pt idx="0">
                  <c:v>Духовщинский район</c:v>
                </c:pt>
                <c:pt idx="1">
                  <c:v>Ершичский район </c:v>
                </c:pt>
                <c:pt idx="2">
                  <c:v>Угранский район</c:v>
                </c:pt>
                <c:pt idx="3">
                  <c:v>Шумячский район</c:v>
                </c:pt>
                <c:pt idx="4">
                  <c:v>Демидовский район</c:v>
                </c:pt>
                <c:pt idx="5">
                  <c:v>Починковский район</c:v>
                </c:pt>
                <c:pt idx="6">
                  <c:v>Город Смоленск</c:v>
                </c:pt>
                <c:pt idx="7">
                  <c:v>Хиславичский район</c:v>
                </c:pt>
                <c:pt idx="8">
                  <c:v>Ельнинский район</c:v>
                </c:pt>
                <c:pt idx="9">
                  <c:v>город Десногорск</c:v>
                </c:pt>
                <c:pt idx="10">
                  <c:v>Темкинский район</c:v>
                </c:pt>
                <c:pt idx="11">
                  <c:v>Холм-Жирковский район</c:v>
                </c:pt>
                <c:pt idx="12">
                  <c:v>Сафоновский район</c:v>
                </c:pt>
                <c:pt idx="13">
                  <c:v>Монастырщинский район</c:v>
                </c:pt>
                <c:pt idx="14">
                  <c:v>Сычевский район</c:v>
                </c:pt>
                <c:pt idx="15">
                  <c:v>Глинковский район</c:v>
                </c:pt>
                <c:pt idx="16">
                  <c:v>Ярцевский район</c:v>
                </c:pt>
                <c:pt idx="17">
                  <c:v>Рославльский район</c:v>
                </c:pt>
                <c:pt idx="18">
                  <c:v>Новодугинский район</c:v>
                </c:pt>
                <c:pt idx="19">
                  <c:v>Велижский район&gt;</c:v>
                </c:pt>
                <c:pt idx="20">
                  <c:v>Дорогобужский район</c:v>
                </c:pt>
                <c:pt idx="21">
                  <c:v>Смоленский район</c:v>
                </c:pt>
                <c:pt idx="22">
                  <c:v>Вяземский район</c:v>
                </c:pt>
                <c:pt idx="23">
                  <c:v>Краснинский район</c:v>
                </c:pt>
                <c:pt idx="24">
                  <c:v>Кардымовский район</c:v>
                </c:pt>
                <c:pt idx="25">
                  <c:v>Гагаринский район</c:v>
                </c:pt>
                <c:pt idx="26">
                  <c:v>Руднянский район </c:v>
                </c:pt>
              </c:strCache>
            </c:strRef>
          </c:cat>
          <c:val>
            <c:numRef>
              <c:f>Лист1!$C$2:$C$28</c:f>
              <c:numCache>
                <c:formatCode>General</c:formatCode>
                <c:ptCount val="2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4">
                  <c:v>13058.3</c:v>
                </c:pt>
                <c:pt idx="5">
                  <c:v>16913.8</c:v>
                </c:pt>
                <c:pt idx="6">
                  <c:v>26277.7</c:v>
                </c:pt>
                <c:pt idx="7">
                  <c:v>16213.4</c:v>
                </c:pt>
                <c:pt idx="8">
                  <c:v>20902.2</c:v>
                </c:pt>
                <c:pt idx="9">
                  <c:v>23120</c:v>
                </c:pt>
                <c:pt idx="10">
                  <c:v>15787</c:v>
                </c:pt>
                <c:pt idx="11">
                  <c:v>19895.8</c:v>
                </c:pt>
                <c:pt idx="12">
                  <c:v>16371.01</c:v>
                </c:pt>
                <c:pt idx="13">
                  <c:v>14617</c:v>
                </c:pt>
                <c:pt idx="14">
                  <c:v>27742</c:v>
                </c:pt>
                <c:pt idx="15">
                  <c:v>26152.080000000005</c:v>
                </c:pt>
                <c:pt idx="16">
                  <c:v>21291.8</c:v>
                </c:pt>
                <c:pt idx="17">
                  <c:v>16699</c:v>
                </c:pt>
                <c:pt idx="18">
                  <c:v>20703.900000000001</c:v>
                </c:pt>
                <c:pt idx="19">
                  <c:v>25641</c:v>
                </c:pt>
                <c:pt idx="20">
                  <c:v>24656.400000000001</c:v>
                </c:pt>
                <c:pt idx="21">
                  <c:v>25165.4</c:v>
                </c:pt>
                <c:pt idx="22">
                  <c:v>19694.8</c:v>
                </c:pt>
                <c:pt idx="23">
                  <c:v>22064</c:v>
                </c:pt>
                <c:pt idx="24">
                  <c:v>20875.8</c:v>
                </c:pt>
                <c:pt idx="25">
                  <c:v>23630</c:v>
                </c:pt>
                <c:pt idx="26">
                  <c:v>24377.66</c:v>
                </c:pt>
              </c:numCache>
            </c:numRef>
          </c:val>
        </c:ser>
        <c:gapWidth val="78"/>
        <c:gapDepth val="90"/>
        <c:shape val="cylinder"/>
        <c:axId val="145436032"/>
        <c:axId val="145458304"/>
        <c:axId val="129104960"/>
      </c:bar3DChart>
      <c:catAx>
        <c:axId val="1454360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145458304"/>
        <c:crosses val="autoZero"/>
        <c:auto val="1"/>
        <c:lblAlgn val="ctr"/>
        <c:lblOffset val="100"/>
      </c:catAx>
      <c:valAx>
        <c:axId val="145458304"/>
        <c:scaling>
          <c:orientation val="minMax"/>
        </c:scaling>
        <c:axPos val="r"/>
        <c:majorGridlines/>
        <c:numFmt formatCode="General" sourceLinked="1"/>
        <c:tickLblPos val="nextTo"/>
        <c:crossAx val="145436032"/>
        <c:crosses val="autoZero"/>
        <c:crossBetween val="between"/>
      </c:valAx>
      <c:serAx>
        <c:axId val="129104960"/>
        <c:scaling>
          <c:orientation val="minMax"/>
        </c:scaling>
        <c:delete val="1"/>
        <c:axPos val="b"/>
        <c:tickLblPos val="none"/>
        <c:crossAx val="145458304"/>
        <c:crosses val="autoZero"/>
      </c:serAx>
    </c:plotArea>
    <c:legend>
      <c:legendPos val="r"/>
      <c:layout>
        <c:manualLayout>
          <c:xMode val="edge"/>
          <c:yMode val="edge"/>
          <c:x val="0.93076276548982451"/>
          <c:y val="0.64105464452730065"/>
          <c:w val="5.8501712370123096E-2"/>
          <c:h val="0.16235540535365017"/>
        </c:manualLayout>
      </c:layout>
    </c:legend>
    <c:plotVisOnly val="1"/>
    <c:dispBlanksAs val="gap"/>
  </c:chart>
  <c:spPr>
    <a:gradFill>
      <a:gsLst>
        <a:gs pos="0">
          <a:schemeClr val="bg2">
            <a:lumMod val="75000"/>
          </a:schemeClr>
        </a:gs>
        <a:gs pos="50000">
          <a:schemeClr val="bg2">
            <a:lumMod val="90000"/>
          </a:schemeClr>
        </a:gs>
        <a:gs pos="100000">
          <a:schemeClr val="bg2"/>
        </a:gs>
      </a:gsLst>
      <a:lin ang="5400000" scaled="0"/>
    </a:gradFill>
    <a:effectLst>
      <a:softEdge rad="127000"/>
    </a:effectLst>
  </c:spPr>
  <c:txPr>
    <a:bodyPr/>
    <a:lstStyle/>
    <a:p>
      <a:pPr>
        <a:defRPr sz="10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6.7745553402394576E-2"/>
          <c:y val="4.3606911893512124E-2"/>
          <c:w val="0.79094319302526106"/>
          <c:h val="0.4519313745501142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Лист1!$A$2</c:f>
              <c:strCache>
                <c:ptCount val="1"/>
                <c:pt idx="0">
                  <c:v>клубами и учреждениями клубного типа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tint val="66000"/>
                    <a:satMod val="160000"/>
                    <a:lumMod val="59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41000"/>
                    <a:alpha val="89000"/>
                  </a:schemeClr>
                </a:gs>
              </a:gsLst>
              <a:lin ang="0" scaled="1"/>
              <a:tileRect/>
            </a:gradFill>
          </c:spPr>
          <c:cat>
            <c:strRef>
              <c:f>Лист1!$B$1:$AB$1</c:f>
              <c:strCache>
                <c:ptCount val="27"/>
                <c:pt idx="0">
                  <c:v>Велижский район</c:v>
                </c:pt>
                <c:pt idx="1">
                  <c:v>Вяземский район</c:v>
                </c:pt>
                <c:pt idx="2">
                  <c:v>Гагаринский район</c:v>
                </c:pt>
                <c:pt idx="3">
                  <c:v>Глинковский район</c:v>
                </c:pt>
                <c:pt idx="4">
                  <c:v>город Десногорск</c:v>
                </c:pt>
                <c:pt idx="5">
                  <c:v>город Смоленск</c:v>
                </c:pt>
                <c:pt idx="6">
                  <c:v>Демидовский район</c:v>
                </c:pt>
                <c:pt idx="7">
                  <c:v>Дорогобужский район</c:v>
                </c:pt>
                <c:pt idx="8">
                  <c:v>Духовщинский район</c:v>
                </c:pt>
                <c:pt idx="9">
                  <c:v>Ельнинский район</c:v>
                </c:pt>
                <c:pt idx="10">
                  <c:v>Ершичский район</c:v>
                </c:pt>
                <c:pt idx="11">
                  <c:v>Кардымовский район</c:v>
                </c:pt>
                <c:pt idx="12">
                  <c:v>Краснинский район</c:v>
                </c:pt>
                <c:pt idx="13">
                  <c:v>Монастырщинский район</c:v>
                </c:pt>
                <c:pt idx="14">
                  <c:v>Новодугинский район</c:v>
                </c:pt>
                <c:pt idx="15">
                  <c:v>Починковский район</c:v>
                </c:pt>
                <c:pt idx="16">
                  <c:v>Рославльский район</c:v>
                </c:pt>
                <c:pt idx="17">
                  <c:v>Руднянский район</c:v>
                </c:pt>
                <c:pt idx="18">
                  <c:v>Сафоновский район</c:v>
                </c:pt>
                <c:pt idx="19">
                  <c:v>Смоленский район</c:v>
                </c:pt>
                <c:pt idx="20">
                  <c:v>Сычевский район</c:v>
                </c:pt>
                <c:pt idx="21">
                  <c:v>Темкинский район</c:v>
                </c:pt>
                <c:pt idx="22">
                  <c:v>Угранский район</c:v>
                </c:pt>
                <c:pt idx="23">
                  <c:v>Хиславичский район</c:v>
                </c:pt>
                <c:pt idx="24">
                  <c:v>Холм-Жирковский район</c:v>
                </c:pt>
                <c:pt idx="25">
                  <c:v>Шумячский район</c:v>
                </c:pt>
                <c:pt idx="26">
                  <c:v>Ярцевский район</c:v>
                </c:pt>
              </c:strCache>
            </c:strRef>
          </c:cat>
          <c:val>
            <c:numRef>
              <c:f>Лист1!$B$2:$AB$2</c:f>
              <c:numCache>
                <c:formatCode>General</c:formatCode>
                <c:ptCount val="27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92</c:v>
                </c:pt>
                <c:pt idx="5">
                  <c:v>88</c:v>
                </c:pt>
                <c:pt idx="6">
                  <c:v>100</c:v>
                </c:pt>
                <c:pt idx="7">
                  <c:v>81.2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80</c:v>
                </c:pt>
                <c:pt idx="12">
                  <c:v>100</c:v>
                </c:pt>
                <c:pt idx="13">
                  <c:v>100</c:v>
                </c:pt>
                <c:pt idx="14">
                  <c:v>102</c:v>
                </c:pt>
                <c:pt idx="15">
                  <c:v>85</c:v>
                </c:pt>
                <c:pt idx="16">
                  <c:v>100</c:v>
                </c:pt>
                <c:pt idx="17">
                  <c:v>100</c:v>
                </c:pt>
                <c:pt idx="18">
                  <c:v>100</c:v>
                </c:pt>
                <c:pt idx="19">
                  <c:v>66.5</c:v>
                </c:pt>
                <c:pt idx="20">
                  <c:v>162</c:v>
                </c:pt>
                <c:pt idx="21">
                  <c:v>90</c:v>
                </c:pt>
                <c:pt idx="22">
                  <c:v>100</c:v>
                </c:pt>
                <c:pt idx="23">
                  <c:v>100</c:v>
                </c:pt>
                <c:pt idx="24">
                  <c:v>100</c:v>
                </c:pt>
                <c:pt idx="25">
                  <c:v>100</c:v>
                </c:pt>
                <c:pt idx="26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библиотеками</c:v>
                </c:pt>
              </c:strCache>
            </c:strRef>
          </c:tx>
          <c:cat>
            <c:strRef>
              <c:f>Лист1!$B$1:$AB$1</c:f>
              <c:strCache>
                <c:ptCount val="27"/>
                <c:pt idx="0">
                  <c:v>Велижский район</c:v>
                </c:pt>
                <c:pt idx="1">
                  <c:v>Вяземский район</c:v>
                </c:pt>
                <c:pt idx="2">
                  <c:v>Гагаринский район</c:v>
                </c:pt>
                <c:pt idx="3">
                  <c:v>Глинковский район</c:v>
                </c:pt>
                <c:pt idx="4">
                  <c:v>город Десногорск</c:v>
                </c:pt>
                <c:pt idx="5">
                  <c:v>город Смоленск</c:v>
                </c:pt>
                <c:pt idx="6">
                  <c:v>Демидовский район</c:v>
                </c:pt>
                <c:pt idx="7">
                  <c:v>Дорогобужский район</c:v>
                </c:pt>
                <c:pt idx="8">
                  <c:v>Духовщинский район</c:v>
                </c:pt>
                <c:pt idx="9">
                  <c:v>Ельнинский район</c:v>
                </c:pt>
                <c:pt idx="10">
                  <c:v>Ершичский район</c:v>
                </c:pt>
                <c:pt idx="11">
                  <c:v>Кардымовский район</c:v>
                </c:pt>
                <c:pt idx="12">
                  <c:v>Краснинский район</c:v>
                </c:pt>
                <c:pt idx="13">
                  <c:v>Монастырщинский район</c:v>
                </c:pt>
                <c:pt idx="14">
                  <c:v>Новодугинский район</c:v>
                </c:pt>
                <c:pt idx="15">
                  <c:v>Починковский район</c:v>
                </c:pt>
                <c:pt idx="16">
                  <c:v>Рославльский район</c:v>
                </c:pt>
                <c:pt idx="17">
                  <c:v>Руднянский район</c:v>
                </c:pt>
                <c:pt idx="18">
                  <c:v>Сафоновский район</c:v>
                </c:pt>
                <c:pt idx="19">
                  <c:v>Смоленский район</c:v>
                </c:pt>
                <c:pt idx="20">
                  <c:v>Сычевский район</c:v>
                </c:pt>
                <c:pt idx="21">
                  <c:v>Темкинский район</c:v>
                </c:pt>
                <c:pt idx="22">
                  <c:v>Угранский район</c:v>
                </c:pt>
                <c:pt idx="23">
                  <c:v>Хиславичский район</c:v>
                </c:pt>
                <c:pt idx="24">
                  <c:v>Холм-Жирковский район</c:v>
                </c:pt>
                <c:pt idx="25">
                  <c:v>Шумячский район</c:v>
                </c:pt>
                <c:pt idx="26">
                  <c:v>Ярцевский район</c:v>
                </c:pt>
              </c:strCache>
            </c:strRef>
          </c:cat>
          <c:val>
            <c:numRef>
              <c:f>Лист1!$B$3:$AB$3</c:f>
              <c:numCache>
                <c:formatCode>General</c:formatCode>
                <c:ptCount val="27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65</c:v>
                </c:pt>
                <c:pt idx="6">
                  <c:v>100</c:v>
                </c:pt>
                <c:pt idx="7">
                  <c:v>84.2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  <c:pt idx="14">
                  <c:v>100.9</c:v>
                </c:pt>
                <c:pt idx="15">
                  <c:v>92</c:v>
                </c:pt>
                <c:pt idx="16">
                  <c:v>100</c:v>
                </c:pt>
                <c:pt idx="17">
                  <c:v>100</c:v>
                </c:pt>
                <c:pt idx="18">
                  <c:v>100</c:v>
                </c:pt>
                <c:pt idx="19">
                  <c:v>57</c:v>
                </c:pt>
                <c:pt idx="20">
                  <c:v>180</c:v>
                </c:pt>
                <c:pt idx="21">
                  <c:v>100</c:v>
                </c:pt>
                <c:pt idx="22">
                  <c:v>100</c:v>
                </c:pt>
                <c:pt idx="23">
                  <c:v>100</c:v>
                </c:pt>
                <c:pt idx="24">
                  <c:v>100</c:v>
                </c:pt>
                <c:pt idx="25">
                  <c:v>100</c:v>
                </c:pt>
                <c:pt idx="26">
                  <c:v>100</c:v>
                </c:pt>
              </c:numCache>
            </c:numRef>
          </c:val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парками культуры и отдыха</c:v>
                </c:pt>
              </c:strCache>
            </c:strRef>
          </c:tx>
          <c:cat>
            <c:strRef>
              <c:f>Лист1!$B$1:$AB$1</c:f>
              <c:strCache>
                <c:ptCount val="27"/>
                <c:pt idx="0">
                  <c:v>Велижский район</c:v>
                </c:pt>
                <c:pt idx="1">
                  <c:v>Вяземский район</c:v>
                </c:pt>
                <c:pt idx="2">
                  <c:v>Гагаринский район</c:v>
                </c:pt>
                <c:pt idx="3">
                  <c:v>Глинковский район</c:v>
                </c:pt>
                <c:pt idx="4">
                  <c:v>город Десногорск</c:v>
                </c:pt>
                <c:pt idx="5">
                  <c:v>город Смоленск</c:v>
                </c:pt>
                <c:pt idx="6">
                  <c:v>Демидовский район</c:v>
                </c:pt>
                <c:pt idx="7">
                  <c:v>Дорогобужский район</c:v>
                </c:pt>
                <c:pt idx="8">
                  <c:v>Духовщинский район</c:v>
                </c:pt>
                <c:pt idx="9">
                  <c:v>Ельнинский район</c:v>
                </c:pt>
                <c:pt idx="10">
                  <c:v>Ершичский район</c:v>
                </c:pt>
                <c:pt idx="11">
                  <c:v>Кардымовский район</c:v>
                </c:pt>
                <c:pt idx="12">
                  <c:v>Краснинский район</c:v>
                </c:pt>
                <c:pt idx="13">
                  <c:v>Монастырщинский район</c:v>
                </c:pt>
                <c:pt idx="14">
                  <c:v>Новодугинский район</c:v>
                </c:pt>
                <c:pt idx="15">
                  <c:v>Починковский район</c:v>
                </c:pt>
                <c:pt idx="16">
                  <c:v>Рославльский район</c:v>
                </c:pt>
                <c:pt idx="17">
                  <c:v>Руднянский район</c:v>
                </c:pt>
                <c:pt idx="18">
                  <c:v>Сафоновский район</c:v>
                </c:pt>
                <c:pt idx="19">
                  <c:v>Смоленский район</c:v>
                </c:pt>
                <c:pt idx="20">
                  <c:v>Сычевский район</c:v>
                </c:pt>
                <c:pt idx="21">
                  <c:v>Темкинский район</c:v>
                </c:pt>
                <c:pt idx="22">
                  <c:v>Угранский район</c:v>
                </c:pt>
                <c:pt idx="23">
                  <c:v>Хиславичский район</c:v>
                </c:pt>
                <c:pt idx="24">
                  <c:v>Холм-Жирковский район</c:v>
                </c:pt>
                <c:pt idx="25">
                  <c:v>Шумячский район</c:v>
                </c:pt>
                <c:pt idx="26">
                  <c:v>Ярцевский район</c:v>
                </c:pt>
              </c:strCache>
            </c:strRef>
          </c:cat>
          <c:val>
            <c:numRef>
              <c:f>Лист1!$B$4:$AB$4</c:f>
              <c:numCache>
                <c:formatCode>General</c:formatCode>
                <c:ptCount val="2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62.5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100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100</c:v>
                </c:pt>
                <c:pt idx="25">
                  <c:v>0</c:v>
                </c:pt>
                <c:pt idx="26">
                  <c:v>100</c:v>
                </c:pt>
              </c:numCache>
            </c:numRef>
          </c:val>
        </c:ser>
        <c:gapWidth val="32"/>
        <c:gapDepth val="4"/>
        <c:shape val="cylinder"/>
        <c:axId val="131327104"/>
        <c:axId val="131329408"/>
        <c:axId val="0"/>
      </c:bar3DChart>
      <c:catAx>
        <c:axId val="131327104"/>
        <c:scaling>
          <c:orientation val="minMax"/>
        </c:scaling>
        <c:axPos val="b"/>
        <c:tickLblPos val="nextTo"/>
        <c:txPr>
          <a:bodyPr rot="-3180000"/>
          <a:lstStyle/>
          <a:p>
            <a:pPr>
              <a:defRPr sz="1000" baseline="0"/>
            </a:pPr>
            <a:endParaRPr lang="ru-RU"/>
          </a:p>
        </c:txPr>
        <c:crossAx val="131329408"/>
        <c:crosses val="autoZero"/>
        <c:auto val="1"/>
        <c:lblAlgn val="ctr"/>
        <c:lblOffset val="100"/>
      </c:catAx>
      <c:valAx>
        <c:axId val="131329408"/>
        <c:scaling>
          <c:orientation val="minMax"/>
          <c:max val="20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1313271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4711208857946707"/>
          <c:y val="0.14466735498758596"/>
          <c:w val="0.13573701576363228"/>
          <c:h val="0.68070816630767961"/>
        </c:manualLayout>
      </c:layout>
      <c:txPr>
        <a:bodyPr/>
        <a:lstStyle/>
        <a:p>
          <a:pPr>
            <a:defRPr sz="800"/>
          </a:pPr>
          <a:endParaRPr lang="ru-RU"/>
        </a:p>
      </c:txPr>
    </c:legend>
    <c:plotVisOnly val="1"/>
    <c:dispBlanksAs val="gap"/>
  </c:chart>
  <c:spPr>
    <a:solidFill>
      <a:schemeClr val="bg2">
        <a:lumMod val="90000"/>
      </a:schemeClr>
    </a:solidFill>
    <a:ln>
      <a:noFill/>
    </a:ln>
    <a:effectLst>
      <a:softEdge rad="317500"/>
    </a:effectLst>
  </c:spPr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8"/>
  <c:chart>
    <c:view3D>
      <c:rotX val="0"/>
      <c:rotY val="0"/>
      <c:perspective val="0"/>
    </c:view3D>
    <c:plotArea>
      <c:layout>
        <c:manualLayout>
          <c:layoutTarget val="inner"/>
          <c:xMode val="edge"/>
          <c:yMode val="edge"/>
          <c:x val="6.3092786336051934E-2"/>
          <c:y val="0.11108780288759385"/>
          <c:w val="0.87523272098193805"/>
          <c:h val="0.4632396476920347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gradFill>
              <a:gsLst>
                <a:gs pos="0">
                  <a:srgbClr val="8488C4"/>
                </a:gs>
                <a:gs pos="50000">
                  <a:srgbClr val="FF99FF">
                    <a:lumMod val="96000"/>
                  </a:srgbClr>
                </a:gs>
                <a:gs pos="100000">
                  <a:srgbClr val="666699"/>
                </a:gs>
              </a:gsLst>
              <a:lin ang="0" scaled="0"/>
            </a:gradFill>
          </c:spPr>
          <c:cat>
            <c:strRef>
              <c:f>Лист1!$A$2:$A$28</c:f>
              <c:strCache>
                <c:ptCount val="27"/>
                <c:pt idx="0">
                  <c:v>Шумячский район</c:v>
                </c:pt>
                <c:pt idx="1">
                  <c:v>Город Смоленск</c:v>
                </c:pt>
                <c:pt idx="2">
                  <c:v>Сафоновский район</c:v>
                </c:pt>
                <c:pt idx="3">
                  <c:v>Гагаринский район</c:v>
                </c:pt>
                <c:pt idx="4">
                  <c:v>Ярцевский район</c:v>
                </c:pt>
                <c:pt idx="5">
                  <c:v>Угранский район</c:v>
                </c:pt>
                <c:pt idx="6">
                  <c:v>Новодугинский район</c:v>
                </c:pt>
                <c:pt idx="7">
                  <c:v>Хиславичский район</c:v>
                </c:pt>
                <c:pt idx="8">
                  <c:v>Краснинский район</c:v>
                </c:pt>
                <c:pt idx="9">
                  <c:v>Ершичский район </c:v>
                </c:pt>
                <c:pt idx="10">
                  <c:v>Вяземский район</c:v>
                </c:pt>
                <c:pt idx="11">
                  <c:v>Кардымовский район</c:v>
                </c:pt>
                <c:pt idx="12">
                  <c:v>Руднянский район </c:v>
                </c:pt>
                <c:pt idx="13">
                  <c:v>Монастырщинский район</c:v>
                </c:pt>
                <c:pt idx="14">
                  <c:v>Холм-Жирковский район</c:v>
                </c:pt>
                <c:pt idx="15">
                  <c:v>Демидовский район</c:v>
                </c:pt>
                <c:pt idx="16">
                  <c:v>Смоленский район</c:v>
                </c:pt>
                <c:pt idx="17">
                  <c:v>Починковский район</c:v>
                </c:pt>
                <c:pt idx="18">
                  <c:v>Велижский район&gt;</c:v>
                </c:pt>
                <c:pt idx="19">
                  <c:v>Духовщинский район</c:v>
                </c:pt>
                <c:pt idx="20">
                  <c:v>Темкинский район</c:v>
                </c:pt>
                <c:pt idx="21">
                  <c:v>город Десногорск</c:v>
                </c:pt>
                <c:pt idx="22">
                  <c:v>Дорогобужский район</c:v>
                </c:pt>
                <c:pt idx="23">
                  <c:v>Глинковский район</c:v>
                </c:pt>
                <c:pt idx="24">
                  <c:v>Сычевский район</c:v>
                </c:pt>
                <c:pt idx="25">
                  <c:v>Рославльский район</c:v>
                </c:pt>
                <c:pt idx="26">
                  <c:v>Ельнинский район</c:v>
                </c:pt>
              </c:strCache>
            </c:strRef>
          </c:cat>
          <c:val>
            <c:numRef>
              <c:f>Лист1!$B$2:$B$28</c:f>
              <c:numCache>
                <c:formatCode>General</c:formatCode>
                <c:ptCount val="27"/>
                <c:pt idx="0">
                  <c:v>27.2</c:v>
                </c:pt>
                <c:pt idx="1">
                  <c:v>39.300000000000004</c:v>
                </c:pt>
                <c:pt idx="2">
                  <c:v>38.300000000000004</c:v>
                </c:pt>
                <c:pt idx="3">
                  <c:v>38</c:v>
                </c:pt>
                <c:pt idx="4">
                  <c:v>32.4</c:v>
                </c:pt>
                <c:pt idx="5">
                  <c:v>27</c:v>
                </c:pt>
                <c:pt idx="6">
                  <c:v>27</c:v>
                </c:pt>
                <c:pt idx="7">
                  <c:v>28.8</c:v>
                </c:pt>
                <c:pt idx="8">
                  <c:v>18.739999999999988</c:v>
                </c:pt>
                <c:pt idx="9">
                  <c:v>30</c:v>
                </c:pt>
                <c:pt idx="10">
                  <c:v>38.4</c:v>
                </c:pt>
                <c:pt idx="11">
                  <c:v>23.4</c:v>
                </c:pt>
                <c:pt idx="12">
                  <c:v>20.3</c:v>
                </c:pt>
                <c:pt idx="13">
                  <c:v>31.2</c:v>
                </c:pt>
                <c:pt idx="14">
                  <c:v>17.8</c:v>
                </c:pt>
                <c:pt idx="15">
                  <c:v>14</c:v>
                </c:pt>
                <c:pt idx="16">
                  <c:v>19</c:v>
                </c:pt>
                <c:pt idx="17">
                  <c:v>18.7</c:v>
                </c:pt>
                <c:pt idx="18">
                  <c:v>20.2</c:v>
                </c:pt>
                <c:pt idx="19">
                  <c:v>12.2</c:v>
                </c:pt>
                <c:pt idx="20">
                  <c:v>16.7</c:v>
                </c:pt>
                <c:pt idx="21">
                  <c:v>18.100000000000001</c:v>
                </c:pt>
                <c:pt idx="22">
                  <c:v>15.2</c:v>
                </c:pt>
                <c:pt idx="23">
                  <c:v>22.8</c:v>
                </c:pt>
                <c:pt idx="24">
                  <c:v>16.899999999999999</c:v>
                </c:pt>
                <c:pt idx="25">
                  <c:v>22.459999999999987</c:v>
                </c:pt>
                <c:pt idx="26">
                  <c:v>18.100000000000001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gradFill flip="none" rotWithShape="1">
              <a:gsLst>
                <a:gs pos="0">
                  <a:srgbClr val="006666"/>
                </a:gs>
                <a:gs pos="50000">
                  <a:srgbClr val="66FFFF"/>
                </a:gs>
                <a:gs pos="100000">
                  <a:srgbClr val="006666"/>
                </a:gs>
              </a:gsLst>
              <a:lin ang="0" scaled="1"/>
              <a:tileRect/>
            </a:gradFill>
          </c:spPr>
          <c:cat>
            <c:strRef>
              <c:f>Лист1!$A$2:$A$28</c:f>
              <c:strCache>
                <c:ptCount val="27"/>
                <c:pt idx="0">
                  <c:v>Шумячский район</c:v>
                </c:pt>
                <c:pt idx="1">
                  <c:v>Город Смоленск</c:v>
                </c:pt>
                <c:pt idx="2">
                  <c:v>Сафоновский район</c:v>
                </c:pt>
                <c:pt idx="3">
                  <c:v>Гагаринский район</c:v>
                </c:pt>
                <c:pt idx="4">
                  <c:v>Ярцевский район</c:v>
                </c:pt>
                <c:pt idx="5">
                  <c:v>Угранский район</c:v>
                </c:pt>
                <c:pt idx="6">
                  <c:v>Новодугинский район</c:v>
                </c:pt>
                <c:pt idx="7">
                  <c:v>Хиславичский район</c:v>
                </c:pt>
                <c:pt idx="8">
                  <c:v>Краснинский район</c:v>
                </c:pt>
                <c:pt idx="9">
                  <c:v>Ершичский район </c:v>
                </c:pt>
                <c:pt idx="10">
                  <c:v>Вяземский район</c:v>
                </c:pt>
                <c:pt idx="11">
                  <c:v>Кардымовский район</c:v>
                </c:pt>
                <c:pt idx="12">
                  <c:v>Руднянский район </c:v>
                </c:pt>
                <c:pt idx="13">
                  <c:v>Монастырщинский район</c:v>
                </c:pt>
                <c:pt idx="14">
                  <c:v>Холм-Жирковский район</c:v>
                </c:pt>
                <c:pt idx="15">
                  <c:v>Демидовский район</c:v>
                </c:pt>
                <c:pt idx="16">
                  <c:v>Смоленский район</c:v>
                </c:pt>
                <c:pt idx="17">
                  <c:v>Починковский район</c:v>
                </c:pt>
                <c:pt idx="18">
                  <c:v>Велижский район&gt;</c:v>
                </c:pt>
                <c:pt idx="19">
                  <c:v>Духовщинский район</c:v>
                </c:pt>
                <c:pt idx="20">
                  <c:v>Темкинский район</c:v>
                </c:pt>
                <c:pt idx="21">
                  <c:v>город Десногорск</c:v>
                </c:pt>
                <c:pt idx="22">
                  <c:v>Дорогобужский район</c:v>
                </c:pt>
                <c:pt idx="23">
                  <c:v>Глинковский район</c:v>
                </c:pt>
                <c:pt idx="24">
                  <c:v>Сычевский район</c:v>
                </c:pt>
                <c:pt idx="25">
                  <c:v>Рославльский район</c:v>
                </c:pt>
                <c:pt idx="26">
                  <c:v>Ельнинский район</c:v>
                </c:pt>
              </c:strCache>
            </c:strRef>
          </c:cat>
          <c:val>
            <c:numRef>
              <c:f>Лист1!$C$2:$C$28</c:f>
              <c:numCache>
                <c:formatCode>General</c:formatCode>
                <c:ptCount val="27"/>
                <c:pt idx="0">
                  <c:v>36.300000000000004</c:v>
                </c:pt>
                <c:pt idx="1">
                  <c:v>47.6</c:v>
                </c:pt>
                <c:pt idx="2">
                  <c:v>45.7</c:v>
                </c:pt>
                <c:pt idx="3">
                  <c:v>45.3</c:v>
                </c:pt>
                <c:pt idx="4">
                  <c:v>38.1</c:v>
                </c:pt>
                <c:pt idx="5">
                  <c:v>32.4</c:v>
                </c:pt>
                <c:pt idx="6">
                  <c:v>30.6</c:v>
                </c:pt>
                <c:pt idx="7">
                  <c:v>32.4</c:v>
                </c:pt>
                <c:pt idx="8">
                  <c:v>22.1</c:v>
                </c:pt>
                <c:pt idx="9">
                  <c:v>32.9</c:v>
                </c:pt>
                <c:pt idx="10">
                  <c:v>41.2</c:v>
                </c:pt>
                <c:pt idx="11">
                  <c:v>26.2</c:v>
                </c:pt>
                <c:pt idx="12">
                  <c:v>23</c:v>
                </c:pt>
                <c:pt idx="13">
                  <c:v>33.9</c:v>
                </c:pt>
                <c:pt idx="14">
                  <c:v>20.2</c:v>
                </c:pt>
                <c:pt idx="15">
                  <c:v>16.2</c:v>
                </c:pt>
                <c:pt idx="16">
                  <c:v>21.1</c:v>
                </c:pt>
                <c:pt idx="17">
                  <c:v>20.7</c:v>
                </c:pt>
                <c:pt idx="18">
                  <c:v>21.9</c:v>
                </c:pt>
                <c:pt idx="19">
                  <c:v>13.7</c:v>
                </c:pt>
                <c:pt idx="20">
                  <c:v>18.100000000000001</c:v>
                </c:pt>
                <c:pt idx="21">
                  <c:v>19.3</c:v>
                </c:pt>
                <c:pt idx="22">
                  <c:v>16</c:v>
                </c:pt>
                <c:pt idx="23">
                  <c:v>23.4</c:v>
                </c:pt>
                <c:pt idx="24">
                  <c:v>17.3</c:v>
                </c:pt>
                <c:pt idx="25">
                  <c:v>22.5</c:v>
                </c:pt>
                <c:pt idx="26">
                  <c:v>17.7</c:v>
                </c:pt>
              </c:numCache>
            </c:numRef>
          </c:val>
        </c:ser>
        <c:gapWidth val="0"/>
        <c:gapDepth val="0"/>
        <c:shape val="cylinder"/>
        <c:axId val="147355520"/>
        <c:axId val="147379328"/>
        <c:axId val="0"/>
      </c:bar3DChart>
      <c:catAx>
        <c:axId val="147355520"/>
        <c:scaling>
          <c:orientation val="minMax"/>
        </c:scaling>
        <c:axPos val="b"/>
        <c:tickLblPos val="nextTo"/>
        <c:txPr>
          <a:bodyPr/>
          <a:lstStyle/>
          <a:p>
            <a:pPr>
              <a:defRPr sz="800" baseline="0"/>
            </a:pPr>
            <a:endParaRPr lang="ru-RU"/>
          </a:p>
        </c:txPr>
        <c:crossAx val="147379328"/>
        <c:crosses val="autoZero"/>
        <c:auto val="1"/>
        <c:lblAlgn val="ctr"/>
        <c:lblOffset val="100"/>
      </c:catAx>
      <c:valAx>
        <c:axId val="14737932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47355520"/>
        <c:crosses val="autoZero"/>
        <c:crossBetween val="between"/>
      </c:valAx>
      <c:spPr>
        <a:solidFill>
          <a:srgbClr val="CCFFCC">
            <a:alpha val="40000"/>
          </a:srgbClr>
        </a:solidFill>
        <a:effectLst>
          <a:softEdge rad="127000"/>
        </a:effectLst>
      </c:spPr>
    </c:plotArea>
    <c:legend>
      <c:legendPos val="r"/>
      <c:layout/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0.06785</cdr:x>
      <cdr:y>0.18319</cdr:y>
    </cdr:from>
    <cdr:to>
      <cdr:x>0.98365</cdr:x>
      <cdr:y>0.18319</cdr:y>
    </cdr:to>
    <cdr:cxnSp macro="">
      <cdr:nvCxnSpPr>
        <cdr:cNvPr id="3" name="Прямая со стрелкой 2"/>
        <cdr:cNvCxnSpPr/>
      </cdr:nvCxnSpPr>
      <cdr:spPr>
        <a:xfrm xmlns:a="http://schemas.openxmlformats.org/drawingml/2006/main">
          <a:off x="602767" y="549024"/>
          <a:ext cx="8136055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arrow"/>
        </a:ln>
        <a:effectLst xmlns:a="http://schemas.openxmlformats.org/drawingml/2006/main">
          <a:outerShdw blurRad="76200" dist="50800" dir="5400000" rotWithShape="0">
            <a:srgbClr val="4E3B30">
              <a:alpha val="60000"/>
            </a:srgbClr>
          </a:outerShdw>
          <a:reflection blurRad="6350" stA="50000" endA="300" endPos="55000" dir="5400000" sy="-100000" algn="bl" rotWithShape="0"/>
        </a:effectLst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B78D-9079-45D1-8F9F-7C9C54309006}" type="datetimeFigureOut">
              <a:rPr lang="ru-RU" smtClean="0"/>
              <a:pPr/>
              <a:t>16.09.2021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E340A24-B7CE-4966-96EB-62FF6B43DE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B78D-9079-45D1-8F9F-7C9C54309006}" type="datetimeFigureOut">
              <a:rPr lang="ru-RU" smtClean="0"/>
              <a:pPr/>
              <a:t>16.09.2021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40A24-B7CE-4966-96EB-62FF6B43DE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B78D-9079-45D1-8F9F-7C9C54309006}" type="datetimeFigureOut">
              <a:rPr lang="ru-RU" smtClean="0"/>
              <a:pPr/>
              <a:t>16.09.2021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40A24-B7CE-4966-96EB-62FF6B43DE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B78D-9079-45D1-8F9F-7C9C54309006}" type="datetimeFigureOut">
              <a:rPr lang="ru-RU" smtClean="0"/>
              <a:pPr/>
              <a:t>16.09.2021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E340A24-B7CE-4966-96EB-62FF6B43DE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B78D-9079-45D1-8F9F-7C9C54309006}" type="datetimeFigureOut">
              <a:rPr lang="ru-RU" smtClean="0"/>
              <a:pPr/>
              <a:t>16.09.2021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40A24-B7CE-4966-96EB-62FF6B43DE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B78D-9079-45D1-8F9F-7C9C54309006}" type="datetimeFigureOut">
              <a:rPr lang="ru-RU" smtClean="0"/>
              <a:pPr/>
              <a:t>16.09.2021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40A24-B7CE-4966-96EB-62FF6B43DE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B78D-9079-45D1-8F9F-7C9C54309006}" type="datetimeFigureOut">
              <a:rPr lang="ru-RU" smtClean="0"/>
              <a:pPr/>
              <a:t>16.09.2021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E340A24-B7CE-4966-96EB-62FF6B43DE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B78D-9079-45D1-8F9F-7C9C54309006}" type="datetimeFigureOut">
              <a:rPr lang="ru-RU" smtClean="0"/>
              <a:pPr/>
              <a:t>16.09.2021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40A24-B7CE-4966-96EB-62FF6B43DE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B78D-9079-45D1-8F9F-7C9C54309006}" type="datetimeFigureOut">
              <a:rPr lang="ru-RU" smtClean="0"/>
              <a:pPr/>
              <a:t>16.09.2021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40A24-B7CE-4966-96EB-62FF6B43DE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B78D-9079-45D1-8F9F-7C9C54309006}" type="datetimeFigureOut">
              <a:rPr lang="ru-RU" smtClean="0"/>
              <a:pPr/>
              <a:t>16.09.2021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40A24-B7CE-4966-96EB-62FF6B43DE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B78D-9079-45D1-8F9F-7C9C54309006}" type="datetimeFigureOut">
              <a:rPr lang="ru-RU" smtClean="0"/>
              <a:pPr/>
              <a:t>16.09.2021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40A24-B7CE-4966-96EB-62FF6B43DE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duotone>
              <a:schemeClr val="bg2">
                <a:shade val="30000"/>
                <a:satMod val="455000"/>
              </a:schemeClr>
              <a:schemeClr val="bg2">
                <a:tint val="95000"/>
                <a:satMod val="12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CC8B78D-9079-45D1-8F9F-7C9C54309006}" type="datetimeFigureOut">
              <a:rPr lang="ru-RU" smtClean="0"/>
              <a:pPr/>
              <a:t>16.09.2021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340A24-B7CE-4966-96EB-62FF6B43DE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340768"/>
            <a:ext cx="8458200" cy="208647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Сводный доклад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о результатах мониторинга эффективности деятельности органов местного  самоуправления городских округов и муниципальных районов Смоленской области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за </a:t>
            </a:r>
            <a:r>
              <a:rPr lang="ru-RU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2020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год </a:t>
            </a:r>
            <a:endParaRPr lang="ru-RU" dirty="0"/>
          </a:p>
        </p:txBody>
      </p:sp>
      <p:pic>
        <p:nvPicPr>
          <p:cNvPr id="4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99565" l="0" r="100000">
                        <a14:backgroundMark x1="23153" y1="59130" x2="23153" y2="59130"/>
                        <a14:backgroundMark x1="79803" y1="61304" x2="79803" y2="61304"/>
                        <a14:backgroundMark x1="83744" y1="77826" x2="83744" y2="77826"/>
                        <a14:backgroundMark x1="65517" y1="79565" x2="65517" y2="79565"/>
                        <a14:backgroundMark x1="38916" y1="81304" x2="38916" y2="81304"/>
                        <a14:backgroundMark x1="17734" y1="77391" x2="17734" y2="77391"/>
                        <a14:backgroundMark x1="23645" y1="79565" x2="23645" y2="79565"/>
                        <a14:backgroundMark x1="70443" y1="79565" x2="70443" y2="79565"/>
                        <a14:backgroundMark x1="61084" y1="81739" x2="61084" y2="81739"/>
                        <a14:backgroundMark x1="47291" y1="82609" x2="47291" y2="82609"/>
                        <a14:backgroundMark x1="54187" y1="82609" x2="54187" y2="82609"/>
                        <a14:backgroundMark x1="44335" y1="34783" x2="44335" y2="34783"/>
                        <a14:backgroundMark x1="56158" y1="34348" x2="56158" y2="34348"/>
                        <a14:backgroundMark x1="76847" y1="33913" x2="76847" y2="33913"/>
                        <a14:backgroundMark x1="44828" y1="82174" x2="44828" y2="82174"/>
                        <a14:backgroundMark x1="69951" y1="94783" x2="69951" y2="94783"/>
                        <a14:backgroundMark x1="89163" y1="87391" x2="89163" y2="87391"/>
                        <a14:backgroundMark x1="90148" y1="79565" x2="90148" y2="79565"/>
                        <a14:backgroundMark x1="93596" y1="83478" x2="93596" y2="83478"/>
                        <a14:backgroundMark x1="11823" y1="87391" x2="11823" y2="87391"/>
                        <a14:backgroundMark x1="18719" y1="90435" x2="18719" y2="90435"/>
                        <a14:backgroundMark x1="30542" y1="92609" x2="30542" y2="92609"/>
                        <a14:backgroundMark x1="80296" y1="84783" x2="80296" y2="84783"/>
                        <a14:backgroundMark x1="63054" y1="86957" x2="63054" y2="86957"/>
                        <a14:backgroundMark x1="30542" y1="87391" x2="30542" y2="87391"/>
                        <a14:backgroundMark x1="29064" y1="71304" x2="29064" y2="71304"/>
                        <a14:backgroundMark x1="27094" y1="67391" x2="27094" y2="67391"/>
                        <a14:backgroundMark x1="75369" y1="67826" x2="75369" y2="67826"/>
                        <a14:backgroundMark x1="79803" y1="72174" x2="79803" y2="72174"/>
                        <a14:backgroundMark x1="22167" y1="71304" x2="22167" y2="71304"/>
                        <a14:backgroundMark x1="29557" y1="72609" x2="29557" y2="72609"/>
                        <a14:backgroundMark x1="72906" y1="72609" x2="72906" y2="72609"/>
                        <a14:backgroundMark x1="73892" y1="70435" x2="73892" y2="70435"/>
                        <a14:backgroundMark x1="74384" y1="69130" x2="74384" y2="69130"/>
                        <a14:backgroundMark x1="75862" y1="37391" x2="75862" y2="37391"/>
                        <a14:backgroundMark x1="29557" y1="95217" x2="29557" y2="95217"/>
                        <a14:backgroundMark x1="83251" y1="89565" x2="83251" y2="8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3189"/>
            <a:ext cx="864096" cy="8616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479830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b="1" i="1" smtClean="0">
                <a:solidFill>
                  <a:schemeClr val="tx1"/>
                </a:solidFill>
                <a:effectLst>
                  <a:reflection blurRad="12700" stA="48000" endA="300" endPos="55000" dir="5400000" sy="-90000" algn="bl"/>
                </a:effectLst>
              </a:rPr>
              <a:t>Доля прибыльных сельскохозяйственных организаций в общем их числе</a:t>
            </a:r>
            <a:endParaRPr lang="ru-RU" sz="1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980728"/>
            <a:ext cx="8515672" cy="2952328"/>
          </a:xfrm>
        </p:spPr>
        <p:txBody>
          <a:bodyPr>
            <a:noAutofit/>
          </a:bodyPr>
          <a:lstStyle/>
          <a:p>
            <a:pPr marL="0" indent="14288" algn="just">
              <a:spcBef>
                <a:spcPts val="216"/>
              </a:spcBef>
            </a:pP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Доля прибыльных крупных и средних сельскохозяйственных организаций в 2020 году в целом по области составила 73% (2019 г. – 68%).</a:t>
            </a:r>
          </a:p>
          <a:p>
            <a:pPr marL="0" indent="14288" algn="just">
              <a:spcBef>
                <a:spcPts val="216"/>
              </a:spcBef>
            </a:pP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В 2020 году в 4 муниципальных районах все крупные и средние сельскохозяйственные организации являлись прибыльными (в 2019 году в 3 муниципальных районах прибыльными являлись все крупные и средние сельскохозяйственные организации).</a:t>
            </a:r>
          </a:p>
          <a:p>
            <a:pPr marL="0" indent="14288" algn="just">
              <a:spcBef>
                <a:spcPts val="216"/>
              </a:spcBef>
            </a:pP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Наименьшее число прибыльных крупных и средних сельскохозяйственных организаций в общем их количестве отмечается в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Краснинском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 районе (28,6%). </a:t>
            </a:r>
          </a:p>
          <a:p>
            <a:pPr marL="0" indent="14288" algn="just">
              <a:spcBef>
                <a:spcPts val="216"/>
              </a:spcBef>
            </a:pP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В 2020 году доля прибыльных крупных и средних сельскохозяйственных организаций увеличилась в 11 муниципальных районах области (максимальный рост на 50 п.п. отмечен в Демидовском и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Сычевском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 районах), в 8 – снизилась (максимальное снижение зафиксировано в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Духовщинском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 районе на 100 п.п.). В 8 районах области доля прибыльных крупных и средних сельскохозяйственных организаций осталась на уровне 2019 года. </a:t>
            </a:r>
          </a:p>
          <a:p>
            <a:pPr marL="0" indent="14288" algn="just">
              <a:spcBef>
                <a:spcPts val="216"/>
              </a:spcBef>
            </a:pP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Выше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среднеобластного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 уровня данный показатель сложился в 10 муниципальных районах области. </a:t>
            </a:r>
            <a:endParaRPr lang="ru-RU" sz="140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graphicFrame>
        <p:nvGraphicFramePr>
          <p:cNvPr id="6" name="Объект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621650431"/>
              </p:ext>
            </p:extLst>
          </p:nvPr>
        </p:nvGraphicFramePr>
        <p:xfrm>
          <a:off x="8793" y="3922594"/>
          <a:ext cx="8884096" cy="2996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975648" y="4077072"/>
            <a:ext cx="31683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  <a:cs typeface="Tahoma" pitchFamily="34" charset="0"/>
              </a:rPr>
              <a:t>В среднем доля прибыльных организаций </a:t>
            </a:r>
          </a:p>
          <a:p>
            <a:r>
              <a:rPr lang="ru-RU" sz="11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  <a:cs typeface="Tahoma" pitchFamily="34" charset="0"/>
              </a:rPr>
              <a:t>по Смоленской области</a:t>
            </a:r>
          </a:p>
        </p:txBody>
      </p:sp>
    </p:spTree>
    <p:extLst>
      <p:ext uri="{BB962C8B-B14F-4D97-AF65-F5344CB8AC3E}">
        <p14:creationId xmlns="" xmlns:p14="http://schemas.microsoft.com/office/powerpoint/2010/main" val="64593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b="1" i="1" dirty="0" smtClean="0">
                <a:solidFill>
                  <a:schemeClr val="tx1"/>
                </a:solidFill>
                <a:effectLst>
                  <a:reflection blurRad="12700" stA="48000" endA="300" endPos="55000" dir="5400000" sy="-90000" algn="bl"/>
                </a:effectLst>
              </a:rPr>
              <a:t>Доля протяженности автомобильных дорог общего пользования местного значения, не отвечающих нормативным требованиям</a:t>
            </a:r>
            <a:endParaRPr lang="ru-RU" sz="1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124744"/>
            <a:ext cx="4464496" cy="5472608"/>
          </a:xfrm>
        </p:spPr>
        <p:txBody>
          <a:bodyPr>
            <a:noAutofit/>
          </a:bodyPr>
          <a:lstStyle/>
          <a:p>
            <a:pPr marL="0" indent="14288" algn="just">
              <a:spcBef>
                <a:spcPts val="0"/>
              </a:spcBef>
            </a:pP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</a:rPr>
              <a:t>В 2020 году доля протяженности автомобильных дорог общего пользования местного значения, не отвечающих нормативным требованиям по муниципальным образованиям варьировалась от 2,1% (город Десногорск) до 84,8% (</a:t>
            </a:r>
            <a:r>
              <a:rPr lang="ru-RU" sz="1330" dirty="0" err="1" smtClean="0">
                <a:solidFill>
                  <a:schemeClr val="tx1"/>
                </a:solidFill>
                <a:latin typeface="Palatino Linotype" pitchFamily="18" charset="0"/>
              </a:rPr>
              <a:t>Темкинский</a:t>
            </a: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</a:rPr>
              <a:t> и </a:t>
            </a:r>
            <a:r>
              <a:rPr lang="ru-RU" sz="1330" dirty="0" err="1" smtClean="0">
                <a:solidFill>
                  <a:schemeClr val="tx1"/>
                </a:solidFill>
                <a:latin typeface="Palatino Linotype" pitchFamily="18" charset="0"/>
              </a:rPr>
              <a:t>Угранский</a:t>
            </a: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</a:rPr>
              <a:t> районы). </a:t>
            </a:r>
          </a:p>
          <a:p>
            <a:pPr marL="0" indent="14288" algn="just">
              <a:spcBef>
                <a:spcPts val="0"/>
              </a:spcBef>
            </a:pP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</a:rPr>
              <a:t>В 5 муниципалитетах (в </a:t>
            </a:r>
            <a:r>
              <a:rPr lang="ru-RU" sz="1330" dirty="0" err="1" smtClean="0">
                <a:solidFill>
                  <a:schemeClr val="tx1"/>
                </a:solidFill>
                <a:latin typeface="Palatino Linotype" pitchFamily="18" charset="0"/>
              </a:rPr>
              <a:t>Сафоновском</a:t>
            </a: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</a:rPr>
              <a:t>, Смоленском, </a:t>
            </a:r>
            <a:r>
              <a:rPr lang="ru-RU" sz="1330" dirty="0" err="1" smtClean="0">
                <a:solidFill>
                  <a:schemeClr val="tx1"/>
                </a:solidFill>
                <a:latin typeface="Palatino Linotype" pitchFamily="18" charset="0"/>
              </a:rPr>
              <a:t>Краснинском</a:t>
            </a: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</a:rPr>
              <a:t>, Монастырщинском и </a:t>
            </a:r>
            <a:r>
              <a:rPr lang="ru-RU" sz="1330" dirty="0" err="1" smtClean="0">
                <a:solidFill>
                  <a:schemeClr val="tx1"/>
                </a:solidFill>
                <a:latin typeface="Palatino Linotype" pitchFamily="18" charset="0"/>
              </a:rPr>
              <a:t>Темкинском</a:t>
            </a: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</a:rPr>
              <a:t>) показатель остается на уровне прошлого года. Снижение (положительная динамика) доли протяженности данных дорог отмечено в 19 муниципалитетах. Наибольшее снижение показателя отмечено в Шумячском районе (на 48 п.п.). Рост показателя наблюдался в 3 муниципальных образованиях, максимальный рост в  Хиславичском районе- на 49,6 п.п.</a:t>
            </a:r>
          </a:p>
          <a:p>
            <a:pPr marL="0" indent="14288" algn="just">
              <a:spcBef>
                <a:spcPts val="0"/>
              </a:spcBef>
            </a:pP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</a:rPr>
              <a:t>Удовлетворенность населения качеством автомобильных дорог в среднем по муниципалитетам варьировалась от 48% (в Хиславичском районе) до  79% (в </a:t>
            </a:r>
            <a:r>
              <a:rPr lang="ru-RU" sz="1330" dirty="0" err="1" smtClean="0">
                <a:solidFill>
                  <a:schemeClr val="tx1"/>
                </a:solidFill>
                <a:latin typeface="Palatino Linotype" pitchFamily="18" charset="0"/>
              </a:rPr>
              <a:t>Монастырщинском</a:t>
            </a: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</a:rPr>
              <a:t> районе). В то же время в районах с высокой долей дорог, не отвечающих нормативным требованиям (</a:t>
            </a:r>
            <a:r>
              <a:rPr lang="ru-RU" sz="1330" dirty="0" err="1" smtClean="0">
                <a:solidFill>
                  <a:schemeClr val="tx1"/>
                </a:solidFill>
                <a:latin typeface="Palatino Linotype" pitchFamily="18" charset="0"/>
              </a:rPr>
              <a:t>Угранский</a:t>
            </a: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</a:rPr>
              <a:t> и </a:t>
            </a:r>
            <a:r>
              <a:rPr lang="ru-RU" sz="1330" dirty="0" err="1" smtClean="0">
                <a:solidFill>
                  <a:schemeClr val="tx1"/>
                </a:solidFill>
                <a:latin typeface="Palatino Linotype" pitchFamily="18" charset="0"/>
              </a:rPr>
              <a:t>Темкинский</a:t>
            </a: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</a:rPr>
              <a:t> районы), удовлетворенность населения качеством автомобильных дорог высокая (в </a:t>
            </a:r>
            <a:r>
              <a:rPr lang="ru-RU" sz="1330" dirty="0" err="1" smtClean="0">
                <a:solidFill>
                  <a:schemeClr val="tx1"/>
                </a:solidFill>
                <a:latin typeface="Palatino Linotype" pitchFamily="18" charset="0"/>
              </a:rPr>
              <a:t>Темкинском</a:t>
            </a: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</a:rPr>
              <a:t> районе – до 62%, а в Угранском районе – около 58%).</a:t>
            </a:r>
          </a:p>
        </p:txBody>
      </p:sp>
      <p:pic>
        <p:nvPicPr>
          <p:cNvPr id="12" name="Содержимое 1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1844824"/>
            <a:ext cx="4320478" cy="4289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Группа 4"/>
          <p:cNvGrpSpPr/>
          <p:nvPr/>
        </p:nvGrpSpPr>
        <p:grpSpPr>
          <a:xfrm>
            <a:off x="7776000" y="5076000"/>
            <a:ext cx="1516293" cy="1044399"/>
            <a:chOff x="7880008" y="5073615"/>
            <a:chExt cx="1516293" cy="104439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880008" y="5073615"/>
              <a:ext cx="1169464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70% и </a:t>
              </a:r>
              <a:r>
                <a:rPr lang="ru-RU" sz="1100" dirty="0"/>
                <a:t>более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880008" y="5856404"/>
              <a:ext cx="1175059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28% и </a:t>
              </a:r>
              <a:r>
                <a:rPr lang="ru-RU" sz="1100" dirty="0"/>
                <a:t>менее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887427" y="5335225"/>
              <a:ext cx="1508874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от 50,9% до 65,5%</a:t>
              </a:r>
              <a:endParaRPr lang="ru-RU" sz="110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880008" y="5604296"/>
              <a:ext cx="1389000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от 30% до 47,24%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192151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b="1" i="1" dirty="0" smtClean="0">
                <a:solidFill>
                  <a:schemeClr val="tx1"/>
                </a:solidFill>
                <a:effectLst>
                  <a:reflection blurRad="12700" stA="48000" endA="300" endPos="55000" dir="5400000" sy="-90000" algn="bl"/>
                </a:effectLst>
                <a:latin typeface="Palatino Linotype"/>
              </a:rPr>
              <a:t>Доля населения, проживающего в населенных пунктах, не имеющих регулярного сообщения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Содержимое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1" y="1882141"/>
            <a:ext cx="4190996" cy="4160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343400" cy="4983832"/>
          </a:xfrm>
        </p:spPr>
        <p:txBody>
          <a:bodyPr>
            <a:noAutofit/>
          </a:bodyPr>
          <a:lstStyle/>
          <a:p>
            <a:pPr marL="0" indent="14288" algn="just">
              <a:defRPr/>
            </a:pP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В 2020 году доля населения, проживающего в населенных пунктах, не имеющих регулярного сообщения по муниципальным образованиям варьировалась от 0,01% (</a:t>
            </a:r>
            <a:r>
              <a:rPr lang="ru-RU" sz="1330" dirty="0" err="1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Ярцевский</a:t>
            </a: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 район) до  21,1% (Глинковский район). </a:t>
            </a:r>
          </a:p>
          <a:p>
            <a:pPr marL="0" indent="14288" algn="just">
              <a:defRPr/>
            </a:pP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В 14 муниципалитетах показатель остается на уровне прошлого года. Снижение (положительная динамика) доли отмечено в 12 районах области. Наибольшее снижение показателя отмечено в </a:t>
            </a:r>
            <a:r>
              <a:rPr lang="ru-RU" sz="1330" dirty="0" err="1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Темкинском</a:t>
            </a: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 районе (на 0,4 п.п.). Рост показателя отмечен только в Шумячском районе на 0,1 п.п. </a:t>
            </a:r>
          </a:p>
          <a:p>
            <a:pPr marL="0" indent="14288" algn="just">
              <a:defRPr/>
            </a:pP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Удовлетворенность населения организацией транспортного обслуживания в среднем по муниципалитетам варьировалась от 48% (</a:t>
            </a:r>
            <a:r>
              <a:rPr lang="ru-RU" sz="1330" dirty="0" err="1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Хиславичский</a:t>
            </a: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 район) до 83% (Руднянский и </a:t>
            </a:r>
            <a:r>
              <a:rPr lang="ru-RU" sz="1330" dirty="0" err="1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Краснинский</a:t>
            </a: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 муниципальные районы). </a:t>
            </a:r>
          </a:p>
          <a:p>
            <a:pPr marL="0" indent="14288" algn="just">
              <a:defRPr/>
            </a:pP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В городском округе Десногорск  регулярным транспортным сообщением обеспечено все население. Вместе с тем с учетом проведенного опроса  только 78% населения г. Десногорска удовлетворены организацией транспортного обслуживания.</a:t>
            </a:r>
            <a:endParaRPr lang="ru-RU" sz="1330" dirty="0" smtClean="0">
              <a:solidFill>
                <a:schemeClr val="tx1"/>
              </a:solidFill>
              <a:latin typeface="Palatino Linotype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3419872" y="5004000"/>
            <a:ext cx="1516293" cy="1044401"/>
            <a:chOff x="7880008" y="5073615"/>
            <a:chExt cx="1516293" cy="1044401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880008" y="5073615"/>
              <a:ext cx="1169464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100" dirty="0"/>
                <a:t>1,63% и менее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880008" y="5856406"/>
              <a:ext cx="1175059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7,5% </a:t>
              </a:r>
              <a:r>
                <a:rPr lang="ru-RU" sz="1100" dirty="0"/>
                <a:t>и более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887427" y="5335225"/>
              <a:ext cx="1508874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100" dirty="0"/>
                <a:t>от </a:t>
              </a:r>
              <a:r>
                <a:rPr lang="ru-RU" sz="1100" dirty="0" smtClean="0"/>
                <a:t>2,2% </a:t>
              </a:r>
              <a:r>
                <a:rPr lang="ru-RU" sz="1100" dirty="0"/>
                <a:t>до </a:t>
              </a:r>
              <a:r>
                <a:rPr lang="ru-RU" sz="1100" dirty="0" smtClean="0"/>
                <a:t>3,4%</a:t>
              </a:r>
              <a:endParaRPr lang="ru-RU" sz="110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880008" y="5604297"/>
              <a:ext cx="1389000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от 4,5% до 6,5%</a:t>
              </a:r>
              <a:endParaRPr lang="ru-RU" sz="11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841248"/>
          </a:xfrm>
        </p:spPr>
        <p:txBody>
          <a:bodyPr>
            <a:normAutofit/>
          </a:bodyPr>
          <a:lstStyle/>
          <a:p>
            <a:r>
              <a:rPr lang="ru-RU" sz="1400" b="1" i="1" dirty="0" smtClean="0">
                <a:solidFill>
                  <a:prstClr val="black"/>
                </a:solidFill>
                <a:latin typeface="Palatino Linotype"/>
              </a:rPr>
              <a:t>Среднемесячная номинальная заработная плата </a:t>
            </a:r>
            <a:br>
              <a:rPr lang="ru-RU" sz="1400" b="1" i="1" dirty="0" smtClean="0">
                <a:solidFill>
                  <a:prstClr val="black"/>
                </a:solidFill>
                <a:latin typeface="Palatino Linotype"/>
              </a:rPr>
            </a:br>
            <a:r>
              <a:rPr lang="ru-RU" sz="1200" b="1" i="1" dirty="0" smtClean="0">
                <a:solidFill>
                  <a:prstClr val="black"/>
                </a:solidFill>
                <a:latin typeface="Palatino Linotype"/>
              </a:rPr>
              <a:t>Среднемесячная номинальная начисленная заработная плата работников крупных и средних предприятий и некоммерческих организаций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052736"/>
            <a:ext cx="8964488" cy="3257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4288" algn="just">
              <a:lnSpc>
                <a:spcPct val="105000"/>
              </a:lnSpc>
              <a:spcBef>
                <a:spcPct val="20000"/>
              </a:spcBef>
              <a:buClr>
                <a:srgbClr val="93A299"/>
              </a:buClr>
              <a:buSzPct val="70000"/>
              <a:buFont typeface="Wingdings 2"/>
              <a:buChar char=""/>
            </a:pPr>
            <a:r>
              <a:rPr lang="ru-RU" sz="1200" dirty="0" smtClean="0">
                <a:latin typeface="Palatino Linotype"/>
              </a:rPr>
              <a:t>В 2020 году среднемесячная номинальная начисленная </a:t>
            </a:r>
            <a:r>
              <a:rPr lang="ru-RU" sz="1200" i="1" dirty="0" smtClean="0">
                <a:latin typeface="Palatino Linotype"/>
              </a:rPr>
              <a:t>заработная плата </a:t>
            </a:r>
            <a:r>
              <a:rPr lang="ru-RU" sz="1200" dirty="0" smtClean="0">
                <a:latin typeface="Palatino Linotype"/>
              </a:rPr>
              <a:t>по области выросла на 6% и составила </a:t>
            </a:r>
            <a:br>
              <a:rPr lang="ru-RU" sz="1200" dirty="0" smtClean="0">
                <a:latin typeface="Palatino Linotype"/>
              </a:rPr>
            </a:br>
            <a:r>
              <a:rPr lang="ru-RU" sz="1200" dirty="0" smtClean="0">
                <a:latin typeface="Palatino Linotype"/>
              </a:rPr>
              <a:t>33 139 рублей.</a:t>
            </a:r>
          </a:p>
          <a:p>
            <a:pPr lvl="0" indent="14288" algn="just">
              <a:lnSpc>
                <a:spcPct val="105000"/>
              </a:lnSpc>
              <a:spcBef>
                <a:spcPct val="20000"/>
              </a:spcBef>
              <a:buClr>
                <a:srgbClr val="93A299"/>
              </a:buClr>
              <a:buSzPct val="70000"/>
              <a:buFont typeface="Wingdings 2"/>
              <a:buChar char=""/>
            </a:pPr>
            <a:r>
              <a:rPr lang="ru-RU" sz="1200" dirty="0" smtClean="0">
                <a:latin typeface="Palatino Linotype"/>
              </a:rPr>
              <a:t>Среднемесячная номинальная начисленная заработная плата работников крупных и средних предприятий и некоммерческих организаций Смоленской области в 2020 году </a:t>
            </a:r>
            <a:r>
              <a:rPr lang="ru-RU" sz="1300" dirty="0" smtClean="0">
                <a:latin typeface="Palatino Linotype"/>
              </a:rPr>
              <a:t>варьировалась от 25 705 рублей в Монастырщинском районе  до 53 728,3 рублей в городе Десногорске.</a:t>
            </a:r>
          </a:p>
          <a:p>
            <a:pPr lvl="0" indent="14288" algn="just">
              <a:lnSpc>
                <a:spcPct val="105000"/>
              </a:lnSpc>
              <a:spcBef>
                <a:spcPct val="20000"/>
              </a:spcBef>
              <a:buClr>
                <a:srgbClr val="93A299"/>
              </a:buClr>
              <a:buSzPct val="70000"/>
              <a:buFont typeface="Wingdings 2"/>
              <a:buChar char=""/>
            </a:pPr>
            <a:r>
              <a:rPr lang="ru-RU" sz="1200" dirty="0" smtClean="0">
                <a:latin typeface="Palatino Linotype"/>
                <a:cs typeface="Times New Roman" pitchFamily="18" charset="0"/>
              </a:rPr>
              <a:t>Рост заработной платы работников крупных и средних предприятий и некоммерческих организаций в 2020 году наблюдался  во всех муниципальных образованиях Смоленской области.  Высокие темпы роста отмечены в </a:t>
            </a:r>
            <a:r>
              <a:rPr lang="ru-RU" sz="1200" dirty="0" err="1" smtClean="0">
                <a:latin typeface="Palatino Linotype"/>
                <a:cs typeface="Times New Roman" pitchFamily="18" charset="0"/>
              </a:rPr>
              <a:t>Кардымовском</a:t>
            </a:r>
            <a:r>
              <a:rPr lang="ru-RU" sz="1200" dirty="0" smtClean="0">
                <a:latin typeface="Palatino Linotype"/>
                <a:cs typeface="Times New Roman" pitchFamily="18" charset="0"/>
              </a:rPr>
              <a:t> (150,8%), </a:t>
            </a:r>
            <a:r>
              <a:rPr lang="ru-RU" sz="1200" dirty="0" err="1" smtClean="0">
                <a:latin typeface="Palatino Linotype"/>
                <a:cs typeface="Times New Roman" pitchFamily="18" charset="0"/>
              </a:rPr>
              <a:t>Глинковском</a:t>
            </a:r>
            <a:r>
              <a:rPr lang="ru-RU" sz="1200" dirty="0" smtClean="0">
                <a:latin typeface="Palatino Linotype"/>
                <a:cs typeface="Times New Roman" pitchFamily="18" charset="0"/>
              </a:rPr>
              <a:t> (115,5%), Шумячском (115,1%) районах.</a:t>
            </a:r>
          </a:p>
          <a:p>
            <a:pPr lvl="0" indent="14288" algn="just">
              <a:lnSpc>
                <a:spcPct val="105000"/>
              </a:lnSpc>
              <a:spcBef>
                <a:spcPct val="20000"/>
              </a:spcBef>
              <a:buClr>
                <a:srgbClr val="93A299"/>
              </a:buClr>
              <a:buSzPct val="70000"/>
              <a:buFont typeface="Wingdings 2"/>
              <a:buChar char=""/>
            </a:pPr>
            <a:r>
              <a:rPr lang="ru-RU" sz="1200" dirty="0" smtClean="0">
                <a:latin typeface="Palatino Linotype"/>
                <a:cs typeface="Times New Roman" pitchFamily="18" charset="0"/>
              </a:rPr>
              <a:t>Наиболее высокая заработанная плата работников крупных и средних предприятий и некоммерческих организаций в 2020 году сложилась в городах Десногорске (</a:t>
            </a:r>
            <a:r>
              <a:rPr lang="ru-RU" sz="1200" dirty="0" smtClean="0">
                <a:latin typeface="Palatino Linotype"/>
              </a:rPr>
              <a:t>53 728,3 руб.) </a:t>
            </a:r>
            <a:r>
              <a:rPr lang="ru-RU" sz="1200" dirty="0" smtClean="0">
                <a:latin typeface="Palatino Linotype"/>
                <a:cs typeface="Times New Roman" pitchFamily="18" charset="0"/>
              </a:rPr>
              <a:t>и Смоленске (38 939,2 руб.), а также в Гагаринском (40 130,6 </a:t>
            </a:r>
            <a:r>
              <a:rPr lang="ru-RU" sz="1200" dirty="0">
                <a:latin typeface="Palatino Linotype"/>
                <a:cs typeface="Times New Roman" pitchFamily="18" charset="0"/>
              </a:rPr>
              <a:t>руб</a:t>
            </a:r>
            <a:r>
              <a:rPr lang="ru-RU" sz="1200" dirty="0" smtClean="0">
                <a:latin typeface="Palatino Linotype"/>
                <a:cs typeface="Times New Roman" pitchFamily="18" charset="0"/>
              </a:rPr>
              <a:t>.), Дорогобужском (37 970,7 </a:t>
            </a:r>
            <a:r>
              <a:rPr lang="ru-RU" sz="1200" dirty="0">
                <a:latin typeface="Palatino Linotype"/>
                <a:cs typeface="Times New Roman" pitchFamily="18" charset="0"/>
              </a:rPr>
              <a:t>руб</a:t>
            </a:r>
            <a:r>
              <a:rPr lang="ru-RU" sz="1200" dirty="0" smtClean="0">
                <a:latin typeface="Palatino Linotype"/>
                <a:cs typeface="Times New Roman" pitchFamily="18" charset="0"/>
              </a:rPr>
              <a:t>.) и Холм-Жирковском (37 145,2) муниципальных районах.</a:t>
            </a:r>
          </a:p>
          <a:p>
            <a:pPr lvl="0" indent="14288" algn="just">
              <a:lnSpc>
                <a:spcPct val="105000"/>
              </a:lnSpc>
              <a:spcBef>
                <a:spcPct val="20000"/>
              </a:spcBef>
              <a:buClr>
                <a:srgbClr val="93A299"/>
              </a:buClr>
              <a:buSzPct val="70000"/>
              <a:buFont typeface="Wingdings 2"/>
              <a:buChar char=""/>
            </a:pPr>
            <a:r>
              <a:rPr lang="ru-RU" sz="1200" dirty="0" smtClean="0">
                <a:latin typeface="Palatino Linotype"/>
                <a:cs typeface="Times New Roman" pitchFamily="18" charset="0"/>
              </a:rPr>
              <a:t> Самый низкий уровень оплаты труда − сложился в </a:t>
            </a:r>
            <a:r>
              <a:rPr lang="ru-RU" sz="1200" dirty="0" smtClean="0">
                <a:latin typeface="Palatino Linotype"/>
              </a:rPr>
              <a:t>Монастырщинском </a:t>
            </a:r>
            <a:r>
              <a:rPr lang="ru-RU" sz="1200" dirty="0" smtClean="0">
                <a:latin typeface="Palatino Linotype"/>
                <a:cs typeface="Times New Roman" pitchFamily="18" charset="0"/>
              </a:rPr>
              <a:t>(</a:t>
            </a:r>
            <a:r>
              <a:rPr lang="ru-RU" sz="1200" dirty="0" smtClean="0">
                <a:latin typeface="Palatino Linotype"/>
              </a:rPr>
              <a:t>25 705 </a:t>
            </a:r>
            <a:r>
              <a:rPr lang="ru-RU" sz="1200" dirty="0" smtClean="0">
                <a:latin typeface="Palatino Linotype"/>
                <a:cs typeface="Times New Roman" pitchFamily="18" charset="0"/>
              </a:rPr>
              <a:t>руб.) и в Демидовском (26 055,1 руб.) районах. Одной из основных причин низкого уровня заработной платы в отдельных районах является высокий уровень безработицы, а также превалирование видов деятельности с более низкой заработной платой.</a:t>
            </a:r>
          </a:p>
          <a:p>
            <a:pPr lvl="0" indent="14288" algn="just">
              <a:lnSpc>
                <a:spcPct val="105000"/>
              </a:lnSpc>
              <a:spcBef>
                <a:spcPct val="20000"/>
              </a:spcBef>
              <a:buClr>
                <a:srgbClr val="93A299"/>
              </a:buClr>
              <a:buSzPct val="70000"/>
              <a:buFont typeface="Wingdings 2"/>
              <a:buChar char=""/>
            </a:pPr>
            <a:endParaRPr lang="ru-RU" sz="900" dirty="0">
              <a:solidFill>
                <a:prstClr val="black"/>
              </a:solidFill>
              <a:latin typeface="Palatino Linotype"/>
              <a:cs typeface="Times New Roman" pitchFamily="18" charset="0"/>
            </a:endParaRPr>
          </a:p>
        </p:txBody>
      </p:sp>
      <p:graphicFrame>
        <p:nvGraphicFramePr>
          <p:cNvPr id="7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2947495696"/>
              </p:ext>
            </p:extLst>
          </p:nvPr>
        </p:nvGraphicFramePr>
        <p:xfrm>
          <a:off x="251520" y="4077072"/>
          <a:ext cx="8640960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200" b="1" i="1" dirty="0" smtClean="0">
                <a:solidFill>
                  <a:prstClr val="black"/>
                </a:solidFill>
                <a:latin typeface="Palatino Linotype"/>
                <a:cs typeface="Times New Roman" pitchFamily="18" charset="0"/>
              </a:rPr>
              <a:t>Заработная плата  работников муниципальных дошкольных учреждений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3528" y="1196752"/>
            <a:ext cx="8640960" cy="2592288"/>
          </a:xfrm>
          <a:noFill/>
        </p:spPr>
        <p:txBody>
          <a:bodyPr>
            <a:normAutofit/>
          </a:bodyPr>
          <a:lstStyle/>
          <a:p>
            <a:pPr marL="0" indent="14288" algn="just">
              <a:lnSpc>
                <a:spcPct val="120000"/>
              </a:lnSpc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Среднемесячная </a:t>
            </a:r>
            <a:r>
              <a:rPr lang="ru-RU" sz="1400" dirty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зарплата работников муниципальных дошкольных образовательных учреждений  в 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2020 </a:t>
            </a:r>
            <a:r>
              <a:rPr lang="ru-RU" sz="1400" dirty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году  варьируется от максимальной –  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22,8 </a:t>
            </a:r>
            <a:r>
              <a:rPr lang="ru-RU" sz="1400" dirty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тыс. рублей в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Велижском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районе, до минимальной – 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17,5 </a:t>
            </a:r>
            <a:r>
              <a:rPr lang="ru-RU" sz="1400" dirty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тыс. рублей - в 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Холм-Жирковском районе</a:t>
            </a:r>
            <a:r>
              <a:rPr lang="ru-RU" sz="1400" dirty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.</a:t>
            </a:r>
          </a:p>
          <a:p>
            <a:pPr marL="0" indent="14288" algn="just">
              <a:lnSpc>
                <a:spcPct val="120000"/>
              </a:lnSpc>
              <a:spcBef>
                <a:spcPts val="0"/>
              </a:spcBef>
            </a:pPr>
            <a:r>
              <a:rPr lang="ru-RU" sz="1400" dirty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В разрезе муниципалитетов динамика зарплаты работников муниципальных дошкольных образовательных учреждений сложилась неравномерно: от 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96% (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Глинковский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 район) </a:t>
            </a:r>
            <a:r>
              <a:rPr lang="ru-RU" sz="1400" dirty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до 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115,4% (Шумячский район</a:t>
            </a:r>
            <a:r>
              <a:rPr lang="ru-RU" sz="1400" dirty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). </a:t>
            </a:r>
          </a:p>
          <a:p>
            <a:pPr marL="0" indent="14288"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В 2020 году по сравнению с 2019 годом рост зарплаты отмечен во всех муниципальных районах и городских округах, кроме Глинковского района (наибольший рост в районах: Шумячском 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– 115,4%, Монастырщинском – 112,6%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).  </a:t>
            </a:r>
            <a:endParaRPr lang="ru-RU" sz="140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814047690"/>
              </p:ext>
            </p:extLst>
          </p:nvPr>
        </p:nvGraphicFramePr>
        <p:xfrm>
          <a:off x="107504" y="3751500"/>
          <a:ext cx="8884096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200" b="1" i="1" dirty="0" smtClean="0">
                <a:solidFill>
                  <a:prstClr val="black"/>
                </a:solidFill>
                <a:latin typeface="Palatino Linotype"/>
              </a:rPr>
              <a:t>Заработная плата  работников  муниципальных  общеобразовательных  учреждений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124744"/>
            <a:ext cx="8712968" cy="2448272"/>
          </a:xfrm>
          <a:noFill/>
        </p:spPr>
        <p:txBody>
          <a:bodyPr>
            <a:noAutofit/>
          </a:bodyPr>
          <a:lstStyle/>
          <a:p>
            <a:pPr marL="0" indent="14288" algn="just"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Среднемесячная зарплата работников муниципальных общеобразовательных учреждений в 2020 году  варьируется от максимальной –  27,3 тыс. рублей в Смоленском районе, до минимальной – 22,1 тыс. рублей в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Духовщинском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 районе. </a:t>
            </a:r>
          </a:p>
          <a:p>
            <a:pPr marL="0" indent="14288" algn="just"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В 2020 году по сравнению с 2019 годом рост заработной платы работников муниципальных общеобразовательных учреждений</a:t>
            </a:r>
            <a:r>
              <a:rPr lang="ru-RU" sz="1600" b="1" i="1" dirty="0" smtClean="0">
                <a:solidFill>
                  <a:schemeClr val="tx1"/>
                </a:solidFill>
                <a:latin typeface="Palatino Linotype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произошел во всех районах и в городских округах области, кроме Велижского района.</a:t>
            </a:r>
          </a:p>
          <a:p>
            <a:pPr marL="0" indent="14288" algn="just"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 Наиболее значительный темп роста заработной платы в данной сфере отмечен в 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Демидовском 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(рост   в 1,3 р.) и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</a:rPr>
              <a:t>Духовщинском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 районах (120,2%).</a:t>
            </a:r>
          </a:p>
        </p:txBody>
      </p:sp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160377264"/>
              </p:ext>
            </p:extLst>
          </p:nvPr>
        </p:nvGraphicFramePr>
        <p:xfrm>
          <a:off x="251520" y="3429000"/>
          <a:ext cx="8452048" cy="3140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b="1" i="1" dirty="0" smtClean="0">
                <a:solidFill>
                  <a:prstClr val="black"/>
                </a:solidFill>
                <a:effectLst>
                  <a:reflection blurRad="12700" stA="48000" endA="300" endPos="55000" dir="5400000" sy="-90000" algn="bl"/>
                </a:effectLst>
                <a:latin typeface="Palatino Linotype"/>
              </a:rPr>
              <a:t>Заработная плата учителей муниципальных общеобразовательных учреждений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7544" y="1124744"/>
            <a:ext cx="8208912" cy="2448272"/>
          </a:xfrm>
        </p:spPr>
        <p:txBody>
          <a:bodyPr>
            <a:normAutofit fontScale="55000" lnSpcReduction="20000"/>
          </a:bodyPr>
          <a:lstStyle/>
          <a:p>
            <a:pPr marL="0" indent="14288" algn="just"/>
            <a:r>
              <a:rPr lang="ru-RU" sz="2900" dirty="0" smtClean="0">
                <a:solidFill>
                  <a:schemeClr val="tx1"/>
                </a:solidFill>
                <a:latin typeface="Palatino Linotype" pitchFamily="18" charset="0"/>
              </a:rPr>
              <a:t>За 2020 год средняя заработная плата учителей муниципальных общеобразовательных учреждений Смоленской области составила 30 454 рубля и увеличилась по сравнению с прошлым годом на 7,6%.</a:t>
            </a:r>
          </a:p>
          <a:p>
            <a:pPr marL="0" indent="14288" algn="just"/>
            <a:r>
              <a:rPr lang="ru-RU" sz="29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Среднемесячная зарплата учителей муниципальных общеобразовательных учреждений в 2020 году  варьировалась от максимальной –  33 тыс. рублей в </a:t>
            </a:r>
            <a:r>
              <a:rPr lang="ru-RU" sz="2900" dirty="0" err="1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Темкинском</a:t>
            </a:r>
            <a:r>
              <a:rPr lang="ru-RU" sz="29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 районе, до минимальной – 26,1 тыс. рублей в Монастырщинском районе.</a:t>
            </a:r>
            <a:endParaRPr lang="ru-RU" sz="2900" dirty="0" smtClean="0">
              <a:solidFill>
                <a:schemeClr val="tx1"/>
              </a:solidFill>
              <a:latin typeface="Palatino Linotype" pitchFamily="18" charset="0"/>
            </a:endParaRPr>
          </a:p>
          <a:p>
            <a:pPr marL="0" indent="14288" algn="just"/>
            <a:r>
              <a:rPr lang="ru-RU" sz="2900" dirty="0" smtClean="0">
                <a:solidFill>
                  <a:schemeClr val="tx1"/>
                </a:solidFill>
                <a:latin typeface="Palatino Linotype" pitchFamily="18" charset="0"/>
              </a:rPr>
              <a:t> В 2020 году заработная плата учителей общеобразовательных  учреждений выросла во всех муниципальных образованиях Смоленской области. Наиболее значительный темп роста заработной платы в данной сфере отмечен в </a:t>
            </a:r>
            <a:r>
              <a:rPr lang="ru-RU" sz="2900" dirty="0" err="1" smtClean="0">
                <a:solidFill>
                  <a:schemeClr val="tx1"/>
                </a:solidFill>
                <a:latin typeface="Palatino Linotype" pitchFamily="18" charset="0"/>
              </a:rPr>
              <a:t>Духовщинском</a:t>
            </a:r>
            <a:r>
              <a:rPr lang="ru-RU" sz="2900" dirty="0" smtClean="0">
                <a:solidFill>
                  <a:schemeClr val="tx1"/>
                </a:solidFill>
                <a:latin typeface="Palatino Linotype" pitchFamily="18" charset="0"/>
              </a:rPr>
              <a:t> (118,6%) и </a:t>
            </a:r>
            <a:r>
              <a:rPr lang="ru-RU" sz="2900" dirty="0" err="1" smtClean="0">
                <a:solidFill>
                  <a:schemeClr val="tx1"/>
                </a:solidFill>
                <a:latin typeface="Palatino Linotype" pitchFamily="18" charset="0"/>
              </a:rPr>
              <a:t>Починковском</a:t>
            </a:r>
            <a:r>
              <a:rPr lang="ru-RU" sz="2900" dirty="0" smtClean="0">
                <a:solidFill>
                  <a:schemeClr val="tx1"/>
                </a:solidFill>
                <a:latin typeface="Palatino Linotype" pitchFamily="18" charset="0"/>
              </a:rPr>
              <a:t> (117,5%) районах. </a:t>
            </a:r>
            <a:endParaRPr lang="ru-RU" sz="2900" dirty="0" smtClean="0">
              <a:solidFill>
                <a:schemeClr val="tx1"/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85193533"/>
              </p:ext>
            </p:extLst>
          </p:nvPr>
        </p:nvGraphicFramePr>
        <p:xfrm>
          <a:off x="395536" y="3429000"/>
          <a:ext cx="8308032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b="1" i="1" dirty="0" smtClean="0">
                <a:solidFill>
                  <a:prstClr val="black"/>
                </a:solidFill>
                <a:latin typeface="Palatino Linotype"/>
              </a:rPr>
              <a:t>Заработная  плата  работников  муниципальных  учреждений  культуры  и искусства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8280920" cy="2736304"/>
          </a:xfrm>
        </p:spPr>
        <p:txBody>
          <a:bodyPr>
            <a:normAutofit fontScale="55000" lnSpcReduction="20000"/>
          </a:bodyPr>
          <a:lstStyle/>
          <a:p>
            <a:pPr marL="0" indent="14288" algn="just"/>
            <a:r>
              <a:rPr lang="ru-RU" sz="2900" dirty="0" smtClean="0">
                <a:solidFill>
                  <a:schemeClr val="tx1"/>
                </a:solidFill>
                <a:latin typeface="Palatino Linotype" pitchFamily="18" charset="0"/>
              </a:rPr>
              <a:t>Среднемесячная заработная плата работников в области культуры, в организациях государственной и муниципальной форм собственности, в среднем по Смоленской области в 2020 году – 28 912 рублей и увеличилась по сравнению с прошлым годом на 2,5%.</a:t>
            </a:r>
          </a:p>
          <a:p>
            <a:pPr marL="0" indent="14288" algn="just"/>
            <a:r>
              <a:rPr lang="ru-RU" sz="2900" dirty="0" smtClean="0">
                <a:solidFill>
                  <a:schemeClr val="tx1"/>
                </a:solidFill>
                <a:latin typeface="Palatino Linotype" pitchFamily="18" charset="0"/>
              </a:rPr>
              <a:t>Заработная плата работников муниципальных учреждений культуры и искусства </a:t>
            </a:r>
            <a:r>
              <a:rPr lang="ru-RU" sz="29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в 2020 году  варьировалась от максимальной –  32,8 тыс. рублей в городе Смоленске, до минимальной –</a:t>
            </a:r>
            <a:r>
              <a:rPr lang="ru-RU" sz="2900" dirty="0" smtClean="0">
                <a:solidFill>
                  <a:schemeClr val="tx1"/>
                </a:solidFill>
                <a:latin typeface="Palatino Linotype" pitchFamily="18" charset="0"/>
              </a:rPr>
              <a:t> </a:t>
            </a:r>
            <a:r>
              <a:rPr lang="ru-RU" sz="29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24,3</a:t>
            </a:r>
            <a:r>
              <a:rPr lang="ru-RU" sz="2900" dirty="0" smtClean="0">
                <a:solidFill>
                  <a:schemeClr val="tx1"/>
                </a:solidFill>
                <a:latin typeface="Palatino Linotype" pitchFamily="18" charset="0"/>
              </a:rPr>
              <a:t> тыс. рублей в </a:t>
            </a:r>
            <a:r>
              <a:rPr lang="ru-RU" sz="2900" dirty="0" err="1" smtClean="0">
                <a:solidFill>
                  <a:schemeClr val="tx1"/>
                </a:solidFill>
                <a:latin typeface="Palatino Linotype" pitchFamily="18" charset="0"/>
              </a:rPr>
              <a:t>Руднянском</a:t>
            </a:r>
            <a:r>
              <a:rPr lang="ru-RU" sz="2900" dirty="0" smtClean="0">
                <a:solidFill>
                  <a:schemeClr val="tx1"/>
                </a:solidFill>
                <a:latin typeface="Palatino Linotype" pitchFamily="18" charset="0"/>
              </a:rPr>
              <a:t> районе.</a:t>
            </a:r>
          </a:p>
          <a:p>
            <a:pPr marL="0" indent="14288" algn="just"/>
            <a:r>
              <a:rPr lang="ru-RU" sz="2900" dirty="0" smtClean="0">
                <a:solidFill>
                  <a:schemeClr val="tx1"/>
                </a:solidFill>
                <a:latin typeface="Palatino Linotype" pitchFamily="18" charset="0"/>
              </a:rPr>
              <a:t>В 2020 году заработная плата </a:t>
            </a:r>
            <a:r>
              <a:rPr lang="ru-RU" sz="29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работников муниципальных учреждений культуры и искусства </a:t>
            </a:r>
            <a:r>
              <a:rPr lang="ru-RU" sz="2900" dirty="0" smtClean="0">
                <a:solidFill>
                  <a:schemeClr val="tx1"/>
                </a:solidFill>
                <a:latin typeface="Palatino Linotype" pitchFamily="18" charset="0"/>
              </a:rPr>
              <a:t>выросла во всех муниципальных образованиях Смоленской области, кроме Кардымовского (99,9%) и </a:t>
            </a:r>
            <a:r>
              <a:rPr lang="ru-RU" sz="2900" dirty="0" err="1" smtClean="0">
                <a:solidFill>
                  <a:schemeClr val="tx1"/>
                </a:solidFill>
                <a:latin typeface="Palatino Linotype" pitchFamily="18" charset="0"/>
              </a:rPr>
              <a:t>Ельнинского</a:t>
            </a:r>
            <a:r>
              <a:rPr lang="ru-RU" sz="2900" dirty="0" smtClean="0">
                <a:solidFill>
                  <a:schemeClr val="tx1"/>
                </a:solidFill>
                <a:latin typeface="Palatino Linotype" pitchFamily="18" charset="0"/>
              </a:rPr>
              <a:t> (97,4%) </a:t>
            </a:r>
            <a:r>
              <a:rPr lang="ru-RU" sz="2900" dirty="0" err="1" smtClean="0">
                <a:solidFill>
                  <a:schemeClr val="tx1"/>
                </a:solidFill>
                <a:latin typeface="Palatino Linotype" pitchFamily="18" charset="0"/>
              </a:rPr>
              <a:t>райнов</a:t>
            </a:r>
            <a:r>
              <a:rPr lang="ru-RU" sz="2900" dirty="0" smtClean="0">
                <a:solidFill>
                  <a:schemeClr val="tx1"/>
                </a:solidFill>
                <a:latin typeface="Palatino Linotype" pitchFamily="18" charset="0"/>
              </a:rPr>
              <a:t>. Наиболее значительный темп роста заработной платы в данной сфере отмечен в Демидовском (109,5%) и Ярцевском (105,3%) районах. </a:t>
            </a:r>
            <a:endParaRPr lang="ru-RU" sz="290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070807838"/>
              </p:ext>
            </p:extLst>
          </p:nvPr>
        </p:nvGraphicFramePr>
        <p:xfrm>
          <a:off x="179512" y="3789040"/>
          <a:ext cx="8856984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200" b="1" i="1" dirty="0" smtClean="0">
                <a:solidFill>
                  <a:prstClr val="black"/>
                </a:solidFill>
                <a:latin typeface="Palatino Linotype"/>
              </a:rPr>
              <a:t>Заработная плата работников  муниципальных  учреждений физической культуры и спорта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412776"/>
            <a:ext cx="8352928" cy="2952328"/>
          </a:xfrm>
          <a:noFill/>
        </p:spPr>
        <p:txBody>
          <a:bodyPr>
            <a:normAutofit fontScale="55000" lnSpcReduction="20000"/>
          </a:bodyPr>
          <a:lstStyle/>
          <a:p>
            <a:pPr marL="0" indent="19050" algn="just">
              <a:spcBef>
                <a:spcPts val="0"/>
              </a:spcBef>
            </a:pP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В 4 </a:t>
            </a:r>
            <a:r>
              <a:rPr lang="ru-RU" dirty="0">
                <a:solidFill>
                  <a:schemeClr val="tx1"/>
                </a:solidFill>
                <a:latin typeface="Palatino Linotype" pitchFamily="18" charset="0"/>
              </a:rPr>
              <a:t>районах области (</a:t>
            </a:r>
            <a:r>
              <a:rPr lang="ru-RU" dirty="0" err="1">
                <a:solidFill>
                  <a:schemeClr val="tx1"/>
                </a:solidFill>
                <a:latin typeface="Palatino Linotype" pitchFamily="18" charset="0"/>
              </a:rPr>
              <a:t>Духовщинском</a:t>
            </a:r>
            <a:r>
              <a:rPr lang="ru-RU" dirty="0">
                <a:solidFill>
                  <a:schemeClr val="tx1"/>
                </a:solidFill>
                <a:latin typeface="Palatino Linotype" pitchFamily="18" charset="0"/>
              </a:rPr>
              <a:t>, Шумячском, 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Ершичском, Угранском) </a:t>
            </a:r>
            <a:r>
              <a:rPr lang="ru-RU" dirty="0">
                <a:solidFill>
                  <a:schemeClr val="tx1"/>
                </a:solidFill>
                <a:latin typeface="Palatino Linotype" pitchFamily="18" charset="0"/>
              </a:rPr>
              <a:t>муниципальные учреждения физической культуры и спорта отсутствуют.</a:t>
            </a:r>
          </a:p>
          <a:p>
            <a:pPr marL="0" indent="19050" algn="just">
              <a:spcBef>
                <a:spcPts val="0"/>
              </a:spcBef>
            </a:pP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Наиболее высокая заработная плата работников муниципальных учреждений физической культуры и спорта в 2020 году сложилась в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Сычевском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районе (27,7 тыс.руб.) и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Глинковском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(26,2 тыс. руб.) муниципальных образованиях и в городском округе Смоленске (26,3 тыс. руб.). </a:t>
            </a:r>
          </a:p>
          <a:p>
            <a:pPr marL="0" indent="19050" algn="just">
              <a:spcBef>
                <a:spcPts val="0"/>
              </a:spcBef>
            </a:pPr>
            <a:r>
              <a:rPr lang="ru-RU" sz="2700" dirty="0" smtClean="0">
                <a:solidFill>
                  <a:schemeClr val="tx1"/>
                </a:solidFill>
                <a:latin typeface="Palatino Linotype" pitchFamily="18" charset="0"/>
              </a:rPr>
              <a:t>В 2020 году заработная плата работников муниципальных учреждений физической культуры и спорта выросла во 18 муниципальных образованиях Смоленской области. Наиболее значительный темп роста заработной платы в данной сфере отмечен в </a:t>
            </a:r>
            <a:r>
              <a:rPr lang="ru-RU" sz="2700" dirty="0" err="1" smtClean="0">
                <a:solidFill>
                  <a:schemeClr val="tx1"/>
                </a:solidFill>
                <a:latin typeface="Palatino Linotype" pitchFamily="18" charset="0"/>
              </a:rPr>
              <a:t>Руднянском</a:t>
            </a:r>
            <a:r>
              <a:rPr lang="ru-RU" sz="2700" dirty="0" smtClean="0">
                <a:solidFill>
                  <a:schemeClr val="tx1"/>
                </a:solidFill>
                <a:latin typeface="Palatino Linotype" pitchFamily="18" charset="0"/>
              </a:rPr>
              <a:t> районе (в 1,6 раз). В Демидовском районе уровень заработной платы работников  муниципальных учреждений физической культуры и спорта снизился на 31% по сравнению с 2019 годом.</a:t>
            </a:r>
          </a:p>
        </p:txBody>
      </p:sp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478100563"/>
              </p:ext>
            </p:extLst>
          </p:nvPr>
        </p:nvGraphicFramePr>
        <p:xfrm>
          <a:off x="251520" y="3789040"/>
          <a:ext cx="8496944" cy="2956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841248"/>
          </a:xfrm>
        </p:spPr>
        <p:txBody>
          <a:bodyPr>
            <a:normAutofit fontScale="90000"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Palatino Linotype"/>
              </a:rPr>
              <a:t>2) Дошкольное образование</a:t>
            </a:r>
            <a:br>
              <a:rPr lang="ru-RU" sz="1400" b="1" dirty="0" smtClean="0">
                <a:solidFill>
                  <a:prstClr val="black"/>
                </a:solidFill>
                <a:latin typeface="Palatino Linotype"/>
              </a:rPr>
            </a:br>
            <a:r>
              <a:rPr lang="ru-RU" sz="1400" b="1" dirty="0" smtClean="0">
                <a:solidFill>
                  <a:prstClr val="black"/>
                </a:solidFill>
                <a:latin typeface="Palatino Linotype"/>
              </a:rPr>
              <a:t/>
            </a:r>
            <a:br>
              <a:rPr lang="ru-RU" sz="1400" b="1" dirty="0" smtClean="0">
                <a:solidFill>
                  <a:prstClr val="black"/>
                </a:solidFill>
                <a:latin typeface="Palatino Linotype"/>
              </a:rPr>
            </a:br>
            <a:r>
              <a:rPr lang="ru-RU" sz="1400" b="1" dirty="0" smtClean="0">
                <a:solidFill>
                  <a:prstClr val="black"/>
                </a:solidFill>
                <a:latin typeface="Palatino Linotype"/>
              </a:rPr>
              <a:t>Доля детей в возрасте 1 - 6 лет, получающих дошкольную образовательную услугу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1196752"/>
            <a:ext cx="4608512" cy="5544616"/>
          </a:xfrm>
          <a:noFill/>
        </p:spPr>
        <p:txBody>
          <a:bodyPr>
            <a:normAutofit fontScale="25000" lnSpcReduction="20000"/>
          </a:bodyPr>
          <a:lstStyle/>
          <a:p>
            <a:pPr marL="0" indent="19050" algn="just"/>
            <a:r>
              <a:rPr lang="ru-RU" sz="5600" dirty="0" smtClean="0">
                <a:solidFill>
                  <a:schemeClr val="tx1"/>
                </a:solidFill>
                <a:latin typeface="Palatino Linotype" pitchFamily="18" charset="0"/>
              </a:rPr>
              <a:t>В 2020 году в Смоленской области функционировала 271 образовательная организация, реализующая программы дошкольного образования. </a:t>
            </a:r>
          </a:p>
          <a:p>
            <a:pPr marL="0" indent="19050" algn="just"/>
            <a:r>
              <a:rPr lang="ru-RU" sz="5600" dirty="0" smtClean="0">
                <a:solidFill>
                  <a:schemeClr val="tx1"/>
                </a:solidFill>
                <a:latin typeface="Palatino Linotype" pitchFamily="18" charset="0"/>
              </a:rPr>
              <a:t>По состоянию на 01.01.2021 в Смоленской области получают дошкольное образование 39,8 тыс. человек, что на 4,3% меньше по сравнению с </a:t>
            </a:r>
            <a:br>
              <a:rPr lang="ru-RU" sz="5600" dirty="0" smtClean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ru-RU" sz="5600" dirty="0" smtClean="0">
                <a:solidFill>
                  <a:schemeClr val="tx1"/>
                </a:solidFill>
                <a:latin typeface="Palatino Linotype" pitchFamily="18" charset="0"/>
              </a:rPr>
              <a:t>2019 годом.</a:t>
            </a:r>
          </a:p>
          <a:p>
            <a:pPr marL="0" indent="19050" algn="just"/>
            <a:r>
              <a:rPr lang="ru-RU" sz="5600" dirty="0" smtClean="0">
                <a:solidFill>
                  <a:schemeClr val="tx1"/>
                </a:solidFill>
                <a:latin typeface="Palatino Linotype" pitchFamily="18" charset="0"/>
              </a:rPr>
              <a:t>В 2020 году в г. Смоленске приобретено здание детского сада на 150 мест в микрорайоне Парковый,</a:t>
            </a:r>
            <a:r>
              <a:rPr lang="ru-RU" sz="5600" dirty="0" smtClean="0">
                <a:solidFill>
                  <a:srgbClr val="FF0000"/>
                </a:solidFill>
                <a:latin typeface="Palatino Linotype" pitchFamily="18" charset="0"/>
              </a:rPr>
              <a:t> </a:t>
            </a:r>
            <a:r>
              <a:rPr lang="ru-RU" sz="5600" dirty="0" smtClean="0">
                <a:solidFill>
                  <a:schemeClr val="tx1"/>
                </a:solidFill>
                <a:latin typeface="Palatino Linotype" pitchFamily="18" charset="0"/>
              </a:rPr>
              <a:t>завершено строительство здания детского сада на 150 мест в микрорайоне Королевка г. Смоленска (введен в эксплуатацию в начале 2021 года). </a:t>
            </a:r>
          </a:p>
          <a:p>
            <a:pPr marL="0" indent="19050" algn="just"/>
            <a:r>
              <a:rPr lang="ru-RU" sz="5600" dirty="0" smtClean="0">
                <a:solidFill>
                  <a:schemeClr val="tx1"/>
                </a:solidFill>
                <a:latin typeface="Palatino Linotype" pitchFamily="18" charset="0"/>
              </a:rPr>
              <a:t>В 2020 году охват детей дошкольными образовательными организациями, в процентах от численности детей соответствующего возраста увеличился в 9</a:t>
            </a:r>
            <a:r>
              <a:rPr lang="en-US" sz="5600" dirty="0" smtClean="0">
                <a:solidFill>
                  <a:schemeClr val="tx1"/>
                </a:solidFill>
                <a:latin typeface="Palatino Linotype" pitchFamily="18" charset="0"/>
              </a:rPr>
              <a:t> </a:t>
            </a:r>
            <a:r>
              <a:rPr lang="ru-RU" sz="5600" dirty="0" smtClean="0">
                <a:solidFill>
                  <a:schemeClr val="tx1"/>
                </a:solidFill>
                <a:latin typeface="Palatino Linotype" pitchFamily="18" charset="0"/>
              </a:rPr>
              <a:t>муниципальных образованиях  области (в 2019 г. – в 21 районе). </a:t>
            </a:r>
          </a:p>
          <a:p>
            <a:pPr marL="0" indent="19050" algn="just"/>
            <a:r>
              <a:rPr lang="ru-RU" sz="5600" dirty="0" smtClean="0">
                <a:solidFill>
                  <a:schemeClr val="tx1"/>
                </a:solidFill>
                <a:latin typeface="Palatino Linotype" pitchFamily="18" charset="0"/>
              </a:rPr>
              <a:t>Наибольший рост отмечен в Шумячском (на </a:t>
            </a:r>
            <a:br>
              <a:rPr lang="ru-RU" sz="5600" dirty="0" smtClean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ru-RU" sz="5600" dirty="0" smtClean="0">
                <a:solidFill>
                  <a:schemeClr val="tx1"/>
                </a:solidFill>
                <a:latin typeface="Palatino Linotype" pitchFamily="18" charset="0"/>
              </a:rPr>
              <a:t>6 п.п.), </a:t>
            </a:r>
            <a:r>
              <a:rPr lang="ru-RU" sz="5600" dirty="0" err="1" smtClean="0">
                <a:solidFill>
                  <a:schemeClr val="tx1"/>
                </a:solidFill>
                <a:latin typeface="Palatino Linotype" pitchFamily="18" charset="0"/>
              </a:rPr>
              <a:t>Новодугинском</a:t>
            </a:r>
            <a:r>
              <a:rPr lang="ru-RU" sz="5600" dirty="0" smtClean="0">
                <a:solidFill>
                  <a:schemeClr val="tx1"/>
                </a:solidFill>
                <a:latin typeface="Palatino Linotype" pitchFamily="18" charset="0"/>
              </a:rPr>
              <a:t> (на 4,4 п.п.) районах, наибольшее снижение отмечено – в Монастырщинском районе (на 13,9 п.п.)</a:t>
            </a:r>
            <a:r>
              <a:rPr lang="en-US" sz="5600" dirty="0" smtClean="0">
                <a:solidFill>
                  <a:schemeClr val="tx1"/>
                </a:solidFill>
                <a:latin typeface="Palatino Linotype" pitchFamily="18" charset="0"/>
              </a:rPr>
              <a:t>.</a:t>
            </a:r>
            <a:endParaRPr lang="ru-RU" sz="5600" dirty="0" smtClean="0">
              <a:solidFill>
                <a:schemeClr val="tx1"/>
              </a:solidFill>
              <a:latin typeface="Palatino Linotype" pitchFamily="18" charset="0"/>
            </a:endParaRPr>
          </a:p>
          <a:p>
            <a:pPr marL="0" indent="19050" algn="just"/>
            <a:endParaRPr lang="ru-RU" sz="80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pic>
        <p:nvPicPr>
          <p:cNvPr id="10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4008" y="1728001"/>
            <a:ext cx="4391996" cy="4360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Группа 4"/>
          <p:cNvGrpSpPr/>
          <p:nvPr/>
        </p:nvGrpSpPr>
        <p:grpSpPr>
          <a:xfrm>
            <a:off x="7848000" y="5040000"/>
            <a:ext cx="1516293" cy="1044401"/>
            <a:chOff x="7880008" y="5073615"/>
            <a:chExt cx="1516293" cy="1044401"/>
          </a:xfrm>
          <a:noFill/>
        </p:grpSpPr>
        <p:sp>
          <p:nvSpPr>
            <p:cNvPr id="6" name="Прямоугольник 5"/>
            <p:cNvSpPr/>
            <p:nvPr/>
          </p:nvSpPr>
          <p:spPr>
            <a:xfrm>
              <a:off x="7880008" y="5073615"/>
              <a:ext cx="1169464" cy="261610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более 73,3%</a:t>
              </a:r>
              <a:endParaRPr lang="ru-RU" sz="1100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880008" y="5856406"/>
              <a:ext cx="1175059" cy="261610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Менее 46,7%</a:t>
              </a:r>
              <a:endParaRPr lang="ru-RU" sz="110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887427" y="5335225"/>
              <a:ext cx="1508874" cy="261610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от 56,3% </a:t>
              </a:r>
              <a:r>
                <a:rPr lang="ru-RU" sz="1100" dirty="0"/>
                <a:t>до </a:t>
              </a:r>
              <a:r>
                <a:rPr lang="ru-RU" sz="1100" dirty="0" smtClean="0"/>
                <a:t>72,9%</a:t>
              </a:r>
              <a:endParaRPr lang="ru-RU" sz="110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880008" y="5604297"/>
              <a:ext cx="1389000" cy="261610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от 49,9% до 55,5%</a:t>
              </a:r>
              <a:endParaRPr lang="ru-RU" sz="1100" dirty="0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effectLst>
                  <a:reflection blurRad="12700" stA="48000" endA="300" endPos="55000" dir="5400000" sy="-90000" algn="bl"/>
                </a:effectLst>
              </a:rPr>
              <a:t>Общая информация о городских округах и муниципальных районах СМОЛЕНСКОЙ ОБЛАСТИ</a:t>
            </a:r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243941648"/>
              </p:ext>
            </p:extLst>
          </p:nvPr>
        </p:nvGraphicFramePr>
        <p:xfrm>
          <a:off x="323528" y="1124744"/>
          <a:ext cx="8686800" cy="562935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171700"/>
                <a:gridCol w="2171700"/>
                <a:gridCol w="2171700"/>
                <a:gridCol w="2171700"/>
              </a:tblGrid>
              <a:tr h="648072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 dirty="0">
                          <a:latin typeface="+mn-lt"/>
                        </a:rPr>
                        <a:t>Наименование </a:t>
                      </a:r>
                      <a:endParaRPr lang="ru-RU" sz="1050" u="none" strike="noStrike" dirty="0" smtClean="0">
                        <a:latin typeface="+mn-lt"/>
                      </a:endParaRPr>
                    </a:p>
                    <a:p>
                      <a:pPr algn="ctr" rtl="0" fontAlgn="b"/>
                      <a:r>
                        <a:rPr lang="ru-RU" sz="1050" u="none" strike="noStrike" dirty="0" smtClean="0">
                          <a:latin typeface="+mn-lt"/>
                        </a:rPr>
                        <a:t>муниципального </a:t>
                      </a:r>
                      <a:r>
                        <a:rPr lang="ru-RU" sz="1050" u="none" strike="noStrike" dirty="0">
                          <a:latin typeface="+mn-lt"/>
                        </a:rPr>
                        <a:t>района</a:t>
                      </a:r>
                      <a:endParaRPr lang="ru-RU" sz="1050" b="0" i="0" u="none" strike="noStrike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 dirty="0">
                          <a:latin typeface="+mn-lt"/>
                        </a:rPr>
                        <a:t>Среднегодовая численность постоянного населения в отчетном году, тыс. чел.</a:t>
                      </a:r>
                      <a:endParaRPr lang="ru-RU" sz="1050" b="0" i="0" u="none" strike="noStrike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 dirty="0">
                          <a:latin typeface="+mn-lt"/>
                        </a:rPr>
                        <a:t>Административный центр муниципального района</a:t>
                      </a:r>
                      <a:endParaRPr lang="ru-RU" sz="1050" b="0" i="0" u="none" strike="noStrike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 dirty="0">
                          <a:latin typeface="+mn-lt"/>
                        </a:rPr>
                        <a:t>Информация о размещении доклада главы в сети «Интернет»  (адрес официального сайта муниципального образования)*</a:t>
                      </a:r>
                      <a:endParaRPr lang="ru-RU" sz="1050" b="0" i="0" u="none" strike="noStrike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43862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Велижский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/>
                        </a:rPr>
                        <a:t>10,145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г. Велиж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https://velizh.admin-smolensk.ru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43862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Вяземский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/>
                        </a:rPr>
                        <a:t>73,864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г. Вязьма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https://vyazma.ru/index.php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43862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Гагаринский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/>
                        </a:rPr>
                        <a:t>44,333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г. Гагарин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https://</a:t>
                      </a:r>
                      <a:r>
                        <a:rPr lang="ru-RU" sz="11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гагаринадмин67.рф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43862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Глинковский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/>
                        </a:rPr>
                        <a:t>4,001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с. Глинка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https://glinka.admin-smolensk.ru/deyatelnost/</a:t>
                      </a:r>
                      <a:endParaRPr lang="en-US" sz="11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43862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Демидовский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/>
                        </a:rPr>
                        <a:t>11,042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г. Демидов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11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demidov.admin-smolensk.ru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43862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Дорогобужский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/>
                        </a:rPr>
                        <a:t>24,780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г. Дорогобуж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11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dorogobyzh.admin-smolensk.ru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43862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Духовщинский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/>
                        </a:rPr>
                        <a:t>14,327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г. Духовщина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11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duhov.admin-smolensk.ru</a:t>
                      </a:r>
                      <a:endParaRPr lang="en-US" sz="11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43862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Ельнинский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/>
                        </a:rPr>
                        <a:t>12,172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г. Ельня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11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elnya-admin.admin-smolensk.ru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43862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Ершичский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/>
                        </a:rPr>
                        <a:t>5,641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с. Ершичи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11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ershichadm.admin-smolensk.ru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43862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Кардымовский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/>
                        </a:rPr>
                        <a:t>12,173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пгт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. Кардымово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11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econ.kardymovo.ru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43862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Краснинский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/>
                        </a:rPr>
                        <a:t>11,707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пгт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. Красный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11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krasniy.admin-smolensk.ru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43862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Монастырщинский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/>
                        </a:rPr>
                        <a:t>8,632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пгт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. Монастырщина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11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monast.admin-smolensk.ru</a:t>
                      </a:r>
                      <a:endParaRPr lang="en-US" sz="11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43862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Новодугинский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/>
                        </a:rPr>
                        <a:t>8,762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пгт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. Новодугино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11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novodugino.admin-smolensk.ru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43862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Починковский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/>
                        </a:rPr>
                        <a:t>28,875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г. Починок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https://pochinok.admin-smolensk.ru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776885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841248"/>
          </a:xfrm>
        </p:spPr>
        <p:txBody>
          <a:bodyPr>
            <a:normAutofit/>
          </a:bodyPr>
          <a:lstStyle/>
          <a:p>
            <a:r>
              <a:rPr lang="ru-RU" sz="1400" b="1" i="1" dirty="0" smtClean="0">
                <a:solidFill>
                  <a:prstClr val="black"/>
                </a:solidFill>
                <a:latin typeface="Palatino Linotype"/>
              </a:rPr>
              <a:t>Доля детей в возрасте от одного года до шести лет, состоящих на учете для определения в муниципальные дошкольные образовательные учреждения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504" y="1052736"/>
            <a:ext cx="4680520" cy="5472608"/>
          </a:xfrm>
        </p:spPr>
        <p:txBody>
          <a:bodyPr>
            <a:noAutofit/>
          </a:bodyPr>
          <a:lstStyle/>
          <a:p>
            <a:pPr marL="0" indent="432000" algn="just"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По состоянию на конец декабря 2020 года  в очереди на предоставление мест в дошкольные образовательные учреждения Смоленской области состоят 834 человека в возрасте от 0 до 7 лет, из них от 0 до 3 лет – 834 человека, от 3 до 7 лет – 0 человек.</a:t>
            </a:r>
          </a:p>
          <a:p>
            <a:pPr marL="0" indent="432000" algn="just"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Отсутствует очередь на устройство в детские сады в 12 районах области (Дорогобужском,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Сафоновском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, Демидовском,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Починковском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,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Сычевском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, Шумячском,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Новодугинском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,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Темкинском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, Угранском,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Глинковском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, Хиславичском и Холм-Жирковском). Наибольшая доля  детей в  возрасте  от 1 до 6 лет отмечена в г. Смоленске – 23,3% (в 2019 г. – 29,3%), </a:t>
            </a:r>
            <a:r>
              <a:rPr lang="ru-RU" sz="1400" dirty="0" err="1">
                <a:solidFill>
                  <a:schemeClr val="tx1"/>
                </a:solidFill>
                <a:latin typeface="Palatino Linotype" pitchFamily="18" charset="0"/>
              </a:rPr>
              <a:t>Велижском</a:t>
            </a:r>
            <a:r>
              <a:rPr lang="ru-RU" sz="1400" dirty="0">
                <a:solidFill>
                  <a:schemeClr val="tx1"/>
                </a:solidFill>
                <a:latin typeface="Palatino Linotype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– 14,6% (в 2019 г. – 17,8%) и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Духовщинском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 – 13% (в 2019 г. – 13%).</a:t>
            </a:r>
          </a:p>
          <a:p>
            <a:pPr marL="0" indent="432000" algn="just"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В  2020 году   снижение  показателя (положительная динамика) отмечено  в 10 муниципалитетах, наибольшее - в городе Смоленске (на 6 п.п.). Рост показателя наблюдался в 2 муниципальных районах: в Ярцевском (на 0,2 п.п.) и в городе Десногорске - на  1,1 п.п. В остальных муниципальных образованиях  показатели остались на уровне 2019 года.</a:t>
            </a:r>
          </a:p>
        </p:txBody>
      </p:sp>
      <p:pic>
        <p:nvPicPr>
          <p:cNvPr id="10" name="Содержимое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80000" y="1764000"/>
            <a:ext cx="4343397" cy="4311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Группа 4"/>
          <p:cNvGrpSpPr/>
          <p:nvPr/>
        </p:nvGrpSpPr>
        <p:grpSpPr>
          <a:xfrm>
            <a:off x="7848000" y="5040000"/>
            <a:ext cx="1516293" cy="792292"/>
            <a:chOff x="7880008" y="5073615"/>
            <a:chExt cx="1516293" cy="792292"/>
          </a:xfrm>
          <a:noFill/>
        </p:grpSpPr>
        <p:sp>
          <p:nvSpPr>
            <p:cNvPr id="6" name="Прямоугольник 5"/>
            <p:cNvSpPr/>
            <p:nvPr/>
          </p:nvSpPr>
          <p:spPr>
            <a:xfrm>
              <a:off x="7880008" y="5073615"/>
              <a:ext cx="1169464" cy="261610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более  7%</a:t>
              </a:r>
              <a:endParaRPr lang="ru-RU" sz="110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887427" y="5335225"/>
              <a:ext cx="1508874" cy="261610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от 1,6% до 6,72%</a:t>
              </a:r>
              <a:endParaRPr lang="ru-RU" sz="110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880008" y="5604297"/>
              <a:ext cx="1404520" cy="261610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 0%</a:t>
              </a:r>
              <a:endParaRPr lang="ru-RU" sz="1100" dirty="0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841248"/>
          </a:xfrm>
        </p:spPr>
        <p:txBody>
          <a:bodyPr>
            <a:normAutofit/>
          </a:bodyPr>
          <a:lstStyle/>
          <a:p>
            <a:r>
              <a:rPr lang="ru-RU" sz="1400" b="1" i="1" dirty="0" smtClean="0">
                <a:solidFill>
                  <a:prstClr val="black"/>
                </a:solidFill>
                <a:latin typeface="Palatino Linotype"/>
              </a:rPr>
              <a:t>Доля муниципальных дошкольных образовательных учреждений, здания которых находятся в аварийном состоянии или требуют капитального ремонта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504" y="1052736"/>
            <a:ext cx="4680520" cy="5544616"/>
          </a:xfrm>
        </p:spPr>
        <p:txBody>
          <a:bodyPr>
            <a:noAutofit/>
          </a:bodyPr>
          <a:lstStyle/>
          <a:p>
            <a:pPr marL="0" indent="19050" algn="just"/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В 25 муниципальных образованиях области муниципальные дошкольные учреждения, здания которых находятся в аварийном состоянии или требуют капитального ремонта, отсутствуют.</a:t>
            </a:r>
          </a:p>
          <a:p>
            <a:pPr marL="0" indent="19050" algn="just"/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Снижение </a:t>
            </a:r>
            <a:r>
              <a:rPr lang="ru-RU" sz="1600" dirty="0">
                <a:solidFill>
                  <a:schemeClr val="tx1"/>
                </a:solidFill>
                <a:latin typeface="Palatino Linotype" pitchFamily="18" charset="0"/>
              </a:rPr>
              <a:t>показателя, характеризующее эффективность деятельности ОМСУ, отмечено в 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городе Смоленске (</a:t>
            </a:r>
            <a:r>
              <a:rPr lang="ru-RU" sz="1600" dirty="0">
                <a:solidFill>
                  <a:schemeClr val="tx1"/>
                </a:solidFill>
                <a:latin typeface="Palatino Linotype" pitchFamily="18" charset="0"/>
              </a:rPr>
              <a:t>с 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3,8% </a:t>
            </a:r>
            <a:r>
              <a:rPr lang="ru-RU" sz="1600" dirty="0">
                <a:solidFill>
                  <a:schemeClr val="tx1"/>
                </a:solidFill>
                <a:latin typeface="Palatino Linotype" pitchFamily="18" charset="0"/>
              </a:rPr>
              <a:t>до 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3,7%). В Шумячском районе показатель остался на уровне 2019 года – 25%. </a:t>
            </a:r>
            <a:endParaRPr lang="ru-RU" sz="1600" dirty="0">
              <a:solidFill>
                <a:schemeClr val="tx1"/>
              </a:solidFill>
              <a:latin typeface="Palatino Linotype" pitchFamily="18" charset="0"/>
            </a:endParaRPr>
          </a:p>
          <a:p>
            <a:pPr marL="0" indent="19050" algn="just"/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Следует отметить, что ежегодно в рамках подготовки образовательных учреждений к новому учебному году происходит выполнение мероприятий по ремонту и реконструкции зданий дошкольных образовательных учреждений, что влечет за собой снижение данного показателя.</a:t>
            </a:r>
          </a:p>
        </p:txBody>
      </p:sp>
      <p:pic>
        <p:nvPicPr>
          <p:cNvPr id="10" name="Содержимое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80000" y="1764000"/>
            <a:ext cx="4343397" cy="4311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Группа 4"/>
          <p:cNvGrpSpPr/>
          <p:nvPr/>
        </p:nvGrpSpPr>
        <p:grpSpPr>
          <a:xfrm>
            <a:off x="7848000" y="5013176"/>
            <a:ext cx="1516293" cy="550044"/>
            <a:chOff x="7880008" y="5046791"/>
            <a:chExt cx="1516293" cy="550044"/>
          </a:xfrm>
          <a:noFill/>
        </p:grpSpPr>
        <p:sp>
          <p:nvSpPr>
            <p:cNvPr id="6" name="Прямоугольник 5"/>
            <p:cNvSpPr/>
            <p:nvPr/>
          </p:nvSpPr>
          <p:spPr>
            <a:xfrm>
              <a:off x="7880008" y="5073615"/>
              <a:ext cx="1169464" cy="261610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endParaRPr lang="ru-RU" sz="1100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8060392" y="5334823"/>
              <a:ext cx="1296000" cy="261610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0%</a:t>
              </a:r>
              <a:endParaRPr lang="ru-RU" sz="110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887427" y="5335225"/>
              <a:ext cx="1508874" cy="261610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endParaRPr lang="ru-RU" sz="110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988384" y="5046791"/>
              <a:ext cx="1404520" cy="261610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от 3,7% до 25%</a:t>
              </a:r>
              <a:endParaRPr lang="ru-RU" sz="1100" dirty="0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Palatino Linotype"/>
              </a:rPr>
              <a:t>3) общее и дополнительное образование </a:t>
            </a:r>
            <a:br>
              <a:rPr lang="ru-RU" sz="1400" b="1" dirty="0" smtClean="0">
                <a:solidFill>
                  <a:prstClr val="black"/>
                </a:solidFill>
                <a:latin typeface="Palatino Linotype"/>
              </a:rPr>
            </a:br>
            <a:r>
              <a:rPr lang="ru-RU" sz="1400" b="1" dirty="0" smtClean="0">
                <a:solidFill>
                  <a:prstClr val="black"/>
                </a:solidFill>
                <a:latin typeface="Palatino Linotype"/>
              </a:rPr>
              <a:t/>
            </a:r>
            <a:br>
              <a:rPr lang="ru-RU" sz="1400" b="1" dirty="0" smtClean="0">
                <a:solidFill>
                  <a:prstClr val="black"/>
                </a:solidFill>
                <a:latin typeface="Palatino Linotype"/>
              </a:rPr>
            </a:br>
            <a:r>
              <a:rPr lang="ru-RU" sz="1400" b="1" i="1" dirty="0" smtClean="0">
                <a:solidFill>
                  <a:prstClr val="black"/>
                </a:solidFill>
                <a:latin typeface="Palatino Linotype"/>
              </a:rPr>
              <a:t>Доля выпускников муниципальных общеобразовательных учреждений, не получивших аттестат о среднем образовании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412776"/>
            <a:ext cx="4392488" cy="5256584"/>
          </a:xfrm>
          <a:noFill/>
        </p:spPr>
        <p:txBody>
          <a:bodyPr>
            <a:normAutofit/>
          </a:bodyPr>
          <a:lstStyle/>
          <a:p>
            <a:pPr marL="0" indent="19050" algn="just"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В 2020 году все выпускники муниципальных общеобразовательных          учреждений </a:t>
            </a:r>
          </a:p>
          <a:p>
            <a:pPr marL="0" indent="19050" algn="just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в 26 районах области получили аттестат о среднем образовании (в 2019 году в </a:t>
            </a:r>
            <a:b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18 районах).</a:t>
            </a:r>
          </a:p>
          <a:p>
            <a:pPr marL="0" indent="19050" algn="just"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Доля выпускников, не получивших аттестат о среднем образовании, отмечена в городе Смоленске. По сравнению с 2019 годом этот показатель  снизился на 2,1 п.п. и составил 0,26% (положительная динамика).</a:t>
            </a:r>
          </a:p>
          <a:p>
            <a:pPr marL="0" indent="19050" algn="just"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В  2020 году   снижение доли выпускников, не получивших аттестат, отмечено в 9 муниципалитетах</a:t>
            </a:r>
            <a:r>
              <a:rPr lang="ru-RU" sz="1600" dirty="0">
                <a:solidFill>
                  <a:schemeClr val="tx1"/>
                </a:solidFill>
                <a:latin typeface="Palatino Linotype" pitchFamily="18" charset="0"/>
              </a:rPr>
              <a:t>.</a:t>
            </a:r>
            <a:endParaRPr lang="ru-RU" sz="1600" dirty="0" smtClean="0">
              <a:solidFill>
                <a:schemeClr val="tx1"/>
              </a:solidFill>
              <a:latin typeface="Palatino Linotype" pitchFamily="18" charset="0"/>
            </a:endParaRPr>
          </a:p>
        </p:txBody>
      </p:sp>
      <p:pic>
        <p:nvPicPr>
          <p:cNvPr id="11" name="Содержимое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1806494"/>
            <a:ext cx="4343397" cy="4311809"/>
          </a:xfrm>
        </p:spPr>
      </p:pic>
      <p:grpSp>
        <p:nvGrpSpPr>
          <p:cNvPr id="4" name="Группа 5"/>
          <p:cNvGrpSpPr/>
          <p:nvPr/>
        </p:nvGrpSpPr>
        <p:grpSpPr>
          <a:xfrm>
            <a:off x="7856510" y="5048481"/>
            <a:ext cx="1516293" cy="523220"/>
            <a:chOff x="7856510" y="5048481"/>
            <a:chExt cx="1516293" cy="523220"/>
          </a:xfrm>
          <a:noFill/>
        </p:grpSpPr>
        <p:sp>
          <p:nvSpPr>
            <p:cNvPr id="7" name="Прямоугольник 6"/>
            <p:cNvSpPr/>
            <p:nvPr/>
          </p:nvSpPr>
          <p:spPr>
            <a:xfrm>
              <a:off x="7856510" y="5048481"/>
              <a:ext cx="1169464" cy="261610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0,26%</a:t>
              </a:r>
              <a:endParaRPr lang="ru-RU" sz="110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863929" y="5310091"/>
              <a:ext cx="1508874" cy="261610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0% </a:t>
              </a:r>
              <a:endParaRPr lang="ru-RU" sz="1100" dirty="0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1340768"/>
            <a:ext cx="4860032" cy="4464496"/>
          </a:xfrm>
          <a:noFill/>
        </p:spPr>
        <p:txBody>
          <a:bodyPr anchor="t">
            <a:normAutofit/>
          </a:bodyPr>
          <a:lstStyle/>
          <a:p>
            <a:pPr lvl="0" algn="just" defTabSz="360000">
              <a:spcBef>
                <a:spcPts val="0"/>
              </a:spcBef>
            </a:pPr>
            <a:r>
              <a:rPr lang="ru-RU" sz="1200" cap="none" dirty="0" smtClean="0">
                <a:solidFill>
                  <a:schemeClr val="tx1"/>
                </a:solidFill>
                <a:effectLst/>
                <a:latin typeface="Palatino Linotype" pitchFamily="18" charset="0"/>
                <a:ea typeface="+mn-ea"/>
                <a:cs typeface="+mn-cs"/>
              </a:rPr>
              <a:t>	</a:t>
            </a:r>
            <a:r>
              <a:rPr lang="ru-RU" sz="1500" cap="none" dirty="0" smtClean="0">
                <a:solidFill>
                  <a:schemeClr val="tx1"/>
                </a:solidFill>
                <a:effectLst/>
                <a:latin typeface="Palatino Linotype" pitchFamily="18" charset="0"/>
              </a:rPr>
              <a:t> </a:t>
            </a:r>
            <a:r>
              <a:rPr lang="ru-RU" sz="1500" cap="none" dirty="0">
                <a:solidFill>
                  <a:schemeClr val="tx1"/>
                </a:solidFill>
                <a:effectLst/>
                <a:latin typeface="Palatino Linotype" pitchFamily="18" charset="0"/>
              </a:rPr>
              <a:t>В </a:t>
            </a:r>
            <a:r>
              <a:rPr lang="ru-RU" sz="1500" cap="none" dirty="0" smtClean="0">
                <a:solidFill>
                  <a:schemeClr val="tx1"/>
                </a:solidFill>
                <a:effectLst/>
                <a:latin typeface="Palatino Linotype" pitchFamily="18" charset="0"/>
              </a:rPr>
              <a:t>16 </a:t>
            </a:r>
            <a:r>
              <a:rPr lang="ru-RU" sz="1500" cap="none" dirty="0">
                <a:solidFill>
                  <a:schemeClr val="tx1"/>
                </a:solidFill>
                <a:effectLst/>
                <a:latin typeface="Palatino Linotype" pitchFamily="18" charset="0"/>
              </a:rPr>
              <a:t>районах области </a:t>
            </a:r>
            <a:r>
              <a:rPr lang="ru-RU" sz="1500" cap="none" dirty="0" smtClean="0">
                <a:solidFill>
                  <a:schemeClr val="tx1"/>
                </a:solidFill>
                <a:effectLst/>
                <a:latin typeface="Palatino Linotype" pitchFamily="18" charset="0"/>
              </a:rPr>
              <a:t>(</a:t>
            </a:r>
            <a:r>
              <a:rPr lang="ru-RU" sz="1500" cap="none" dirty="0" err="1" smtClean="0">
                <a:solidFill>
                  <a:schemeClr val="tx1"/>
                </a:solidFill>
                <a:effectLst/>
                <a:latin typeface="Palatino Linotype" pitchFamily="18" charset="0"/>
              </a:rPr>
              <a:t>Велижском</a:t>
            </a:r>
            <a:r>
              <a:rPr lang="ru-RU" sz="1500" cap="none" dirty="0" smtClean="0">
                <a:solidFill>
                  <a:schemeClr val="tx1"/>
                </a:solidFill>
                <a:effectLst/>
                <a:latin typeface="Palatino Linotype" pitchFamily="18" charset="0"/>
              </a:rPr>
              <a:t>, Гагаринском</a:t>
            </a:r>
            <a:r>
              <a:rPr lang="ru-RU" sz="1500" cap="none" dirty="0">
                <a:solidFill>
                  <a:schemeClr val="tx1"/>
                </a:solidFill>
                <a:effectLst/>
                <a:latin typeface="Palatino Linotype" pitchFamily="18" charset="0"/>
              </a:rPr>
              <a:t>, </a:t>
            </a:r>
            <a:r>
              <a:rPr lang="ru-RU" sz="1500" cap="none" dirty="0" err="1">
                <a:solidFill>
                  <a:schemeClr val="tx1"/>
                </a:solidFill>
                <a:effectLst/>
                <a:latin typeface="Palatino Linotype" pitchFamily="18" charset="0"/>
              </a:rPr>
              <a:t>Рославльском</a:t>
            </a:r>
            <a:r>
              <a:rPr lang="ru-RU" sz="1500" cap="none" dirty="0">
                <a:solidFill>
                  <a:schemeClr val="tx1"/>
                </a:solidFill>
                <a:effectLst/>
                <a:latin typeface="Palatino Linotype" pitchFamily="18" charset="0"/>
              </a:rPr>
              <a:t>, </a:t>
            </a:r>
            <a:r>
              <a:rPr lang="ru-RU" sz="1500" cap="none" dirty="0" err="1">
                <a:solidFill>
                  <a:schemeClr val="tx1"/>
                </a:solidFill>
                <a:effectLst/>
                <a:latin typeface="Palatino Linotype" pitchFamily="18" charset="0"/>
              </a:rPr>
              <a:t>Сафоновском</a:t>
            </a:r>
            <a:r>
              <a:rPr lang="ru-RU" sz="1500" cap="none" dirty="0">
                <a:solidFill>
                  <a:schemeClr val="tx1"/>
                </a:solidFill>
                <a:effectLst/>
                <a:latin typeface="Palatino Linotype" pitchFamily="18" charset="0"/>
              </a:rPr>
              <a:t>, Смоленском, Ярцевском, </a:t>
            </a:r>
            <a:r>
              <a:rPr lang="ru-RU" sz="1500" cap="none" dirty="0" err="1">
                <a:solidFill>
                  <a:schemeClr val="tx1"/>
                </a:solidFill>
                <a:effectLst/>
                <a:latin typeface="Palatino Linotype" pitchFamily="18" charset="0"/>
              </a:rPr>
              <a:t>Духовщинском</a:t>
            </a:r>
            <a:r>
              <a:rPr lang="ru-RU" sz="1500" cap="none" dirty="0">
                <a:solidFill>
                  <a:schemeClr val="tx1"/>
                </a:solidFill>
                <a:effectLst/>
                <a:latin typeface="Palatino Linotype" pitchFamily="18" charset="0"/>
              </a:rPr>
              <a:t>, </a:t>
            </a:r>
            <a:r>
              <a:rPr lang="ru-RU" sz="1500" cap="none" dirty="0" err="1">
                <a:solidFill>
                  <a:schemeClr val="tx1"/>
                </a:solidFill>
                <a:effectLst/>
                <a:latin typeface="Palatino Linotype" pitchFamily="18" charset="0"/>
              </a:rPr>
              <a:t>Кардымовском</a:t>
            </a:r>
            <a:r>
              <a:rPr lang="ru-RU" sz="1500" cap="none" dirty="0">
                <a:solidFill>
                  <a:schemeClr val="tx1"/>
                </a:solidFill>
                <a:effectLst/>
                <a:latin typeface="Palatino Linotype" pitchFamily="18" charset="0"/>
              </a:rPr>
              <a:t>, </a:t>
            </a:r>
            <a:r>
              <a:rPr lang="ru-RU" sz="1500" cap="none" dirty="0" err="1">
                <a:solidFill>
                  <a:schemeClr val="tx1"/>
                </a:solidFill>
                <a:effectLst/>
                <a:latin typeface="Palatino Linotype" pitchFamily="18" charset="0"/>
              </a:rPr>
              <a:t>Починковском</a:t>
            </a:r>
            <a:r>
              <a:rPr lang="ru-RU" sz="1500" cap="none" dirty="0">
                <a:solidFill>
                  <a:schemeClr val="tx1"/>
                </a:solidFill>
                <a:effectLst/>
                <a:latin typeface="Palatino Linotype" pitchFamily="18" charset="0"/>
              </a:rPr>
              <a:t>, </a:t>
            </a:r>
            <a:r>
              <a:rPr lang="ru-RU" sz="1500" cap="none" dirty="0" err="1">
                <a:solidFill>
                  <a:schemeClr val="tx1"/>
                </a:solidFill>
                <a:effectLst/>
                <a:latin typeface="Palatino Linotype" pitchFamily="18" charset="0"/>
              </a:rPr>
              <a:t>Сычевском</a:t>
            </a:r>
            <a:r>
              <a:rPr lang="ru-RU" sz="1500" cap="none" dirty="0">
                <a:solidFill>
                  <a:schemeClr val="tx1"/>
                </a:solidFill>
                <a:effectLst/>
                <a:latin typeface="Palatino Linotype" pitchFamily="18" charset="0"/>
              </a:rPr>
              <a:t>, Ельнинском, Монастырщинском, </a:t>
            </a:r>
            <a:r>
              <a:rPr lang="ru-RU" sz="1500" cap="none" dirty="0" err="1">
                <a:solidFill>
                  <a:schemeClr val="tx1"/>
                </a:solidFill>
                <a:effectLst/>
                <a:latin typeface="Palatino Linotype" pitchFamily="18" charset="0"/>
              </a:rPr>
              <a:t>Темкинском</a:t>
            </a:r>
            <a:r>
              <a:rPr lang="ru-RU" sz="1500" cap="none" dirty="0">
                <a:solidFill>
                  <a:schemeClr val="tx1"/>
                </a:solidFill>
                <a:effectLst/>
                <a:latin typeface="Palatino Linotype" pitchFamily="18" charset="0"/>
              </a:rPr>
              <a:t>, Угранском, </a:t>
            </a:r>
            <a:r>
              <a:rPr lang="ru-RU" sz="1500" cap="none" dirty="0" smtClean="0">
                <a:solidFill>
                  <a:schemeClr val="tx1"/>
                </a:solidFill>
                <a:effectLst/>
                <a:latin typeface="Palatino Linotype" pitchFamily="18" charset="0"/>
              </a:rPr>
              <a:t>Хиславичском и городе Десногорске) </a:t>
            </a:r>
            <a:r>
              <a:rPr lang="ru-RU" sz="1500" cap="none" dirty="0">
                <a:solidFill>
                  <a:schemeClr val="tx1"/>
                </a:solidFill>
                <a:effectLst/>
                <a:latin typeface="Palatino Linotype" pitchFamily="18" charset="0"/>
              </a:rPr>
              <a:t>все общеобразовательные учреждения соответствуют </a:t>
            </a:r>
            <a:r>
              <a:rPr lang="ru-RU" sz="1500" cap="none" dirty="0" smtClean="0">
                <a:solidFill>
                  <a:schemeClr val="tx1"/>
                </a:solidFill>
                <a:effectLst/>
                <a:latin typeface="Palatino Linotype" pitchFamily="18" charset="0"/>
              </a:rPr>
              <a:t>современным требованиям.</a:t>
            </a:r>
            <a:br>
              <a:rPr lang="ru-RU" sz="1500" cap="none" dirty="0" smtClean="0">
                <a:solidFill>
                  <a:schemeClr val="tx1"/>
                </a:solidFill>
                <a:effectLst/>
                <a:latin typeface="Palatino Linotype" pitchFamily="18" charset="0"/>
              </a:rPr>
            </a:br>
            <a:r>
              <a:rPr lang="ru-RU" sz="1500" cap="none" dirty="0" smtClean="0">
                <a:solidFill>
                  <a:schemeClr val="tx1"/>
                </a:solidFill>
                <a:effectLst/>
                <a:latin typeface="Palatino Linotype" pitchFamily="18" charset="0"/>
              </a:rPr>
              <a:t>	В 2020 году увеличение данного показателя наблюдалось в 3 муниципальных районах. На уровне предшествующего года значение показателя сохранилось в 21 районе и 2 городских округах. Снижение показателя в 2020 году зафиксировано в Ершичском районе на 0,4 п.п.</a:t>
            </a:r>
            <a:endParaRPr lang="ru-RU" sz="150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23528" y="548680"/>
            <a:ext cx="8496944" cy="639762"/>
          </a:xfrm>
        </p:spPr>
        <p:txBody>
          <a:bodyPr>
            <a:normAutofit/>
          </a:bodyPr>
          <a:lstStyle/>
          <a:p>
            <a:r>
              <a:rPr lang="ru-RU" sz="1300" b="1" i="1" dirty="0" smtClean="0">
                <a:solidFill>
                  <a:schemeClr val="tx1"/>
                </a:solidFill>
                <a:latin typeface="Palatino Linotype" pitchFamily="18" charset="0"/>
              </a:rPr>
              <a:t>ДОЛЯ МОУ, СООТВЕТСТВУЮЩИХ СОВРЕМЕННЫМ ТРЕБОВАНИЯМ ОБУЧЕНИЯ</a:t>
            </a:r>
            <a:endParaRPr lang="ru-RU" sz="1300" b="1" dirty="0" smtClean="0">
              <a:solidFill>
                <a:schemeClr val="tx1"/>
              </a:solidFill>
              <a:latin typeface="Palatino Linotype" pitchFamily="18" charset="0"/>
            </a:endParaRPr>
          </a:p>
        </p:txBody>
      </p:sp>
      <p:pic>
        <p:nvPicPr>
          <p:cNvPr id="22" name="Содержимое 21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29927" y="2023345"/>
            <a:ext cx="3453887" cy="3428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Группа 9"/>
          <p:cNvGrpSpPr/>
          <p:nvPr/>
        </p:nvGrpSpPr>
        <p:grpSpPr>
          <a:xfrm>
            <a:off x="7548039" y="4587289"/>
            <a:ext cx="1215616" cy="894221"/>
            <a:chOff x="3240000" y="5940000"/>
            <a:chExt cx="1215616" cy="894221"/>
          </a:xfrm>
          <a:noFill/>
        </p:grpSpPr>
        <p:sp>
          <p:nvSpPr>
            <p:cNvPr id="11" name="Прямоугольник 10"/>
            <p:cNvSpPr/>
            <p:nvPr/>
          </p:nvSpPr>
          <p:spPr>
            <a:xfrm>
              <a:off x="3240000" y="5940000"/>
              <a:ext cx="990983" cy="216000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100%</a:t>
              </a:r>
              <a:endParaRPr lang="ru-RU" sz="1000" dirty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248520" y="6588000"/>
              <a:ext cx="990982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50%</a:t>
              </a:r>
              <a:endParaRPr lang="ru-RU" sz="1000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248520" y="6156000"/>
              <a:ext cx="1157761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/>
                <a:t>от </a:t>
              </a:r>
              <a:r>
                <a:rPr lang="ru-RU" sz="1000" dirty="0" smtClean="0"/>
                <a:t>80% </a:t>
              </a:r>
              <a:r>
                <a:rPr lang="ru-RU" sz="1000" dirty="0"/>
                <a:t>до </a:t>
              </a:r>
              <a:r>
                <a:rPr lang="ru-RU" sz="1000" dirty="0" smtClean="0"/>
                <a:t>96%</a:t>
              </a:r>
              <a:endParaRPr lang="ru-RU" sz="1000" dirty="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248520" y="6372000"/>
              <a:ext cx="1207096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от 60% до 70%</a:t>
              </a:r>
              <a:endParaRPr lang="ru-RU" sz="1000" dirty="0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8683044" cy="639762"/>
          </a:xfrm>
        </p:spPr>
        <p:txBody>
          <a:bodyPr>
            <a:normAutofit/>
          </a:bodyPr>
          <a:lstStyle/>
          <a:p>
            <a:r>
              <a:rPr lang="ru-RU" sz="1300" b="1" i="1" dirty="0" smtClean="0">
                <a:solidFill>
                  <a:prstClr val="black"/>
                </a:solidFill>
                <a:effectLst>
                  <a:reflection blurRad="12700" stA="48000" endA="300" endPos="55000" dir="5400000" sy="-90000" algn="bl" rotWithShape="0"/>
                </a:effectLst>
                <a:latin typeface="Palatino Linotype"/>
              </a:rPr>
              <a:t>Доля МОУ, здания которых находятся в аварийном состоянии или требуют капитального ремонта</a:t>
            </a:r>
          </a:p>
          <a:p>
            <a:endParaRPr lang="ru-RU" dirty="0"/>
          </a:p>
        </p:txBody>
      </p:sp>
      <p:sp>
        <p:nvSpPr>
          <p:cNvPr id="7" name="Объект 3"/>
          <p:cNvSpPr txBox="1">
            <a:spLocks noGrp="1"/>
          </p:cNvSpPr>
          <p:nvPr>
            <p:ph sz="quarter" idx="2"/>
          </p:nvPr>
        </p:nvSpPr>
        <p:spPr>
          <a:xfrm>
            <a:off x="323528" y="1412777"/>
            <a:ext cx="4290556" cy="504056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9050" algn="just"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  <a:latin typeface="Palatino Linotype" pitchFamily="18" charset="0"/>
              </a:rPr>
              <a:t>В 25 муниципальных районах области и </a:t>
            </a:r>
            <a:br>
              <a:rPr lang="ru-RU" sz="1800" dirty="0" smtClean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Palatino Linotype" pitchFamily="18" charset="0"/>
              </a:rPr>
              <a:t>городе Десногорске муниципальные</a:t>
            </a:r>
            <a:br>
              <a:rPr lang="ru-RU" sz="1800" dirty="0" smtClean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Palatino Linotype" pitchFamily="18" charset="0"/>
              </a:rPr>
              <a:t>общеобразовательные</a:t>
            </a:r>
            <a:r>
              <a:rPr lang="ru-RU" sz="1800" b="1" i="1" dirty="0" smtClean="0">
                <a:solidFill>
                  <a:schemeClr val="tx1"/>
                </a:solidFill>
                <a:latin typeface="Palatino Linotype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Palatino Linotype" pitchFamily="18" charset="0"/>
              </a:rPr>
              <a:t>учреждения, здания которых находятся в аварийном состоянии или требуют капитального ремонта, отсутствуют. </a:t>
            </a:r>
          </a:p>
          <a:p>
            <a:pPr marL="0" indent="19050" algn="just"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  <a:latin typeface="Palatino Linotype" pitchFamily="18" charset="0"/>
              </a:rPr>
              <a:t>В г. Смоленске показатель находится на уровне 2019 года.</a:t>
            </a:r>
          </a:p>
          <a:p>
            <a:pPr marL="0" indent="19050" algn="just"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  <a:latin typeface="Palatino Linotype" pitchFamily="18" charset="0"/>
              </a:rPr>
              <a:t>Изменений показателя в 2020 году не зафиксировано.</a:t>
            </a:r>
            <a:endParaRPr lang="ru-RU" sz="180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pic>
        <p:nvPicPr>
          <p:cNvPr id="8" name="Содержимое 2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52" y1="84615" x2="71152" y2="84615"/>
                        <a14:foregroundMark x1="70182" y1="91453" x2="70182" y2="91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99407"/>
            <a:ext cx="3958414" cy="3929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Группа 8"/>
          <p:cNvGrpSpPr/>
          <p:nvPr/>
        </p:nvGrpSpPr>
        <p:grpSpPr>
          <a:xfrm>
            <a:off x="7640352" y="4581128"/>
            <a:ext cx="1324136" cy="1016034"/>
            <a:chOff x="3240000" y="5888889"/>
            <a:chExt cx="1503648" cy="1016034"/>
          </a:xfrm>
          <a:noFill/>
        </p:grpSpPr>
        <p:sp>
          <p:nvSpPr>
            <p:cNvPr id="10" name="Прямоугольник 9"/>
            <p:cNvSpPr/>
            <p:nvPr/>
          </p:nvSpPr>
          <p:spPr>
            <a:xfrm>
              <a:off x="3240000" y="5888889"/>
              <a:ext cx="1359632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endParaRPr lang="ru-RU" sz="1000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248520" y="6658702"/>
              <a:ext cx="1351112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endParaRPr lang="ru-RU" sz="1000" dirty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250576" y="6140567"/>
              <a:ext cx="1351112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7%</a:t>
              </a:r>
              <a:endParaRPr lang="ru-RU" sz="1000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248520" y="6406702"/>
              <a:ext cx="1495128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0%</a:t>
              </a:r>
              <a:endParaRPr lang="ru-RU" sz="1000" dirty="0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95536" y="188640"/>
            <a:ext cx="4290556" cy="639762"/>
          </a:xfrm>
        </p:spPr>
        <p:txBody>
          <a:bodyPr>
            <a:normAutofit fontScale="62500" lnSpcReduction="20000"/>
          </a:bodyPr>
          <a:lstStyle/>
          <a:p>
            <a:r>
              <a:rPr lang="ru-RU" b="1" i="1" dirty="0" smtClean="0">
                <a:solidFill>
                  <a:schemeClr val="tx1"/>
                </a:solidFill>
              </a:rPr>
              <a:t>ДОЛЯ ДЕТЕЙ ПЕРВОЙ И ВТОРОЙ  ГРУПП ЗДОРОВЬЯ В ОБЩЕЙ ЧИСЛЕННОСТИ ОБУЧАЮЩИХСЯ В МУНИЦИПАЛЬНЫХ ОБЩЕОБРАЗОВАТЕЛЬНЫХ УЧРЕЖДЕНИЯХ</a:t>
            </a:r>
            <a:endParaRPr lang="ru-RU" b="1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>
          <a:xfrm>
            <a:off x="4572000" y="188640"/>
            <a:ext cx="4292241" cy="639762"/>
          </a:xfrm>
        </p:spPr>
        <p:txBody>
          <a:bodyPr>
            <a:normAutofit fontScale="62500" lnSpcReduction="20000"/>
          </a:bodyPr>
          <a:lstStyle/>
          <a:p>
            <a:r>
              <a:rPr lang="ru-RU" b="1" i="1" dirty="0" smtClean="0">
                <a:solidFill>
                  <a:schemeClr val="tx1"/>
                </a:solidFill>
              </a:rPr>
              <a:t>ДОЛЯ ОБУЧАЮЩИХСЯ В МУНИЦИПАЛЬНЫХ ОБЩЕОБРАЗОВАТЕЛЬНЫХ УЧРЕЖДЕНИЯХ, ЗАНИМАЮЩИХСЯ ВО ВТОРУЮ (ТРЕТЬЮ) СМЕНУ</a:t>
            </a:r>
            <a:endParaRPr lang="ru-RU" b="1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22" name="Содержимое 21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014" y="3212976"/>
            <a:ext cx="3598958" cy="3572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Содержимое 2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75061" y="2808000"/>
            <a:ext cx="3970639" cy="3941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Группа 14"/>
          <p:cNvGrpSpPr/>
          <p:nvPr/>
        </p:nvGrpSpPr>
        <p:grpSpPr>
          <a:xfrm>
            <a:off x="7812360" y="5796000"/>
            <a:ext cx="1331640" cy="930221"/>
            <a:chOff x="3240000" y="5934411"/>
            <a:chExt cx="1331640" cy="930221"/>
          </a:xfrm>
          <a:noFill/>
        </p:grpSpPr>
        <p:sp>
          <p:nvSpPr>
            <p:cNvPr id="16" name="Прямоугольник 15"/>
            <p:cNvSpPr/>
            <p:nvPr/>
          </p:nvSpPr>
          <p:spPr>
            <a:xfrm>
              <a:off x="3240000" y="5934411"/>
              <a:ext cx="1224136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От 14% до 24% </a:t>
              </a:r>
              <a:endParaRPr lang="ru-RU" sz="1000" dirty="0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248520" y="6618411"/>
              <a:ext cx="990982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0%</a:t>
              </a:r>
              <a:endParaRPr lang="ru-RU" sz="1000" dirty="0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248520" y="6150411"/>
              <a:ext cx="1157761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от 5,5% до 11,8%</a:t>
              </a:r>
              <a:endParaRPr lang="ru-RU" sz="1000" dirty="0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248520" y="6402411"/>
              <a:ext cx="1323120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менее 1%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3356384" y="5868323"/>
            <a:ext cx="1166281" cy="909331"/>
            <a:chOff x="3240000" y="5924890"/>
            <a:chExt cx="1166281" cy="909331"/>
          </a:xfrm>
          <a:noFill/>
        </p:grpSpPr>
        <p:sp>
          <p:nvSpPr>
            <p:cNvPr id="11" name="Прямоугольник 10"/>
            <p:cNvSpPr/>
            <p:nvPr/>
          </p:nvSpPr>
          <p:spPr>
            <a:xfrm>
              <a:off x="3240000" y="5924890"/>
              <a:ext cx="990983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более 88%</a:t>
              </a:r>
              <a:endParaRPr lang="ru-RU" sz="1000" dirty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248520" y="6588000"/>
              <a:ext cx="990982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менее 69,5%</a:t>
              </a:r>
              <a:endParaRPr lang="ru-RU" sz="1000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248520" y="6156000"/>
              <a:ext cx="1157761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/>
                <a:t>от </a:t>
              </a:r>
              <a:r>
                <a:rPr lang="ru-RU" sz="1000" dirty="0" smtClean="0"/>
                <a:t>84% </a:t>
              </a:r>
              <a:r>
                <a:rPr lang="ru-RU" sz="1000" dirty="0"/>
                <a:t>до </a:t>
              </a:r>
              <a:r>
                <a:rPr lang="ru-RU" sz="1000" dirty="0" smtClean="0"/>
                <a:t>85,8%</a:t>
              </a:r>
              <a:endParaRPr lang="ru-RU" sz="1000" dirty="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248520" y="6372000"/>
              <a:ext cx="1135088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от 70,4% до 81%</a:t>
              </a:r>
              <a:endParaRPr lang="ru-RU" sz="1000" dirty="0"/>
            </a:p>
          </p:txBody>
        </p:sp>
      </p:grpSp>
      <p:sp>
        <p:nvSpPr>
          <p:cNvPr id="23" name="Содержимое 6"/>
          <p:cNvSpPr txBox="1">
            <a:spLocks/>
          </p:cNvSpPr>
          <p:nvPr/>
        </p:nvSpPr>
        <p:spPr>
          <a:xfrm>
            <a:off x="251520" y="620688"/>
            <a:ext cx="4362564" cy="3409107"/>
          </a:xfrm>
          <a:prstGeom prst="rect">
            <a:avLst/>
          </a:prstGeom>
          <a:noFill/>
        </p:spPr>
        <p:txBody>
          <a:bodyPr vert="horz">
            <a:normAutofit/>
          </a:bodyPr>
          <a:lstStyle/>
          <a:p>
            <a:pPr lvl="0" indent="19050" algn="just">
              <a:lnSpc>
                <a:spcPct val="120000"/>
              </a:lnSpc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ru-RU" sz="1200" dirty="0" smtClean="0">
                <a:latin typeface="Palatino Linotype" pitchFamily="18" charset="0"/>
              </a:rPr>
              <a:t>Наибольшая доля детей </a:t>
            </a:r>
            <a:r>
              <a:rPr lang="en-US" sz="1200" dirty="0" smtClean="0">
                <a:latin typeface="Palatino Linotype" pitchFamily="18" charset="0"/>
              </a:rPr>
              <a:t>I </a:t>
            </a:r>
            <a:r>
              <a:rPr lang="ru-RU" sz="1200" dirty="0" smtClean="0">
                <a:latin typeface="Palatino Linotype" pitchFamily="18" charset="0"/>
              </a:rPr>
              <a:t>и </a:t>
            </a:r>
            <a:r>
              <a:rPr lang="en-US" sz="1200" dirty="0" smtClean="0">
                <a:latin typeface="Palatino Linotype" pitchFamily="18" charset="0"/>
              </a:rPr>
              <a:t>II</a:t>
            </a:r>
            <a:r>
              <a:rPr lang="ru-RU" sz="1200" dirty="0" smtClean="0">
                <a:latin typeface="Palatino Linotype" pitchFamily="18" charset="0"/>
              </a:rPr>
              <a:t> групп здоровья - в Шумячском (98%), </a:t>
            </a:r>
            <a:r>
              <a:rPr lang="ru-RU" sz="1200" spc="-70" dirty="0" smtClean="0">
                <a:latin typeface="Palatino Linotype" pitchFamily="18" charset="0"/>
              </a:rPr>
              <a:t>Хиславичском (94,7%), </a:t>
            </a:r>
            <a:r>
              <a:rPr lang="ru-RU" sz="1200" spc="-70" dirty="0" err="1" smtClean="0">
                <a:latin typeface="Palatino Linotype" pitchFamily="18" charset="0"/>
              </a:rPr>
              <a:t>Темкинском</a:t>
            </a:r>
            <a:r>
              <a:rPr lang="ru-RU" sz="1200" spc="-70" dirty="0" smtClean="0">
                <a:latin typeface="Palatino Linotype" pitchFamily="18" charset="0"/>
              </a:rPr>
              <a:t> (90%), </a:t>
            </a:r>
            <a:r>
              <a:rPr lang="ru-RU" sz="1200" spc="-70" dirty="0" err="1" smtClean="0">
                <a:latin typeface="Palatino Linotype" pitchFamily="18" charset="0"/>
              </a:rPr>
              <a:t>Краснинском</a:t>
            </a:r>
            <a:r>
              <a:rPr lang="ru-RU" sz="1200" spc="-70" dirty="0" smtClean="0">
                <a:latin typeface="Palatino Linotype" pitchFamily="18" charset="0"/>
              </a:rPr>
              <a:t> (90%), </a:t>
            </a:r>
            <a:r>
              <a:rPr lang="ru-RU" sz="1200" spc="-70" dirty="0" err="1" smtClean="0">
                <a:latin typeface="Palatino Linotype" pitchFamily="18" charset="0"/>
              </a:rPr>
              <a:t>Рославльском</a:t>
            </a:r>
            <a:r>
              <a:rPr lang="ru-RU" sz="1200" spc="-70" dirty="0" smtClean="0">
                <a:latin typeface="Palatino Linotype" pitchFamily="18" charset="0"/>
              </a:rPr>
              <a:t> (89,9%), Дорогобужском (88,9%) и Смоленском (88%) районах. </a:t>
            </a:r>
          </a:p>
          <a:p>
            <a:pPr lvl="0" indent="19050" algn="just">
              <a:lnSpc>
                <a:spcPct val="120000"/>
              </a:lnSpc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ru-RU" sz="1200" spc="-70" dirty="0" smtClean="0">
                <a:latin typeface="Palatino Linotype" pitchFamily="18" charset="0"/>
              </a:rPr>
              <a:t>Наименьшая доля приходится на Вяземский район (59,3%), </a:t>
            </a:r>
            <a:r>
              <a:rPr lang="ru-RU" sz="1200" spc="-70" dirty="0" err="1" smtClean="0">
                <a:latin typeface="Palatino Linotype" pitchFamily="18" charset="0"/>
              </a:rPr>
              <a:t>Монастырщинский</a:t>
            </a:r>
            <a:r>
              <a:rPr lang="ru-RU" sz="1200" spc="-70" dirty="0" smtClean="0">
                <a:latin typeface="Palatino Linotype" pitchFamily="18" charset="0"/>
              </a:rPr>
              <a:t> район (60%), </a:t>
            </a:r>
            <a:r>
              <a:rPr lang="ru-RU" sz="1200" spc="-70" dirty="0" err="1" smtClean="0">
                <a:latin typeface="Palatino Linotype" pitchFamily="18" charset="0"/>
              </a:rPr>
              <a:t>Сафоновский</a:t>
            </a:r>
            <a:r>
              <a:rPr lang="ru-RU" sz="1200" spc="-70" dirty="0" smtClean="0">
                <a:latin typeface="Palatino Linotype" pitchFamily="18" charset="0"/>
              </a:rPr>
              <a:t> район (65%), </a:t>
            </a:r>
            <a:r>
              <a:rPr lang="ru-RU" sz="1200" spc="-70" dirty="0" err="1" smtClean="0">
                <a:latin typeface="Palatino Linotype" pitchFamily="18" charset="0"/>
              </a:rPr>
              <a:t>Сычевский</a:t>
            </a:r>
            <a:r>
              <a:rPr lang="ru-RU" sz="1200" spc="-70" dirty="0" smtClean="0">
                <a:latin typeface="Palatino Linotype" pitchFamily="18" charset="0"/>
              </a:rPr>
              <a:t> район (68,8%), </a:t>
            </a:r>
            <a:r>
              <a:rPr lang="ru-RU" sz="1200" spc="-70" dirty="0" err="1" smtClean="0">
                <a:latin typeface="Palatino Linotype" pitchFamily="18" charset="0"/>
              </a:rPr>
              <a:t>Новодугинский</a:t>
            </a:r>
            <a:r>
              <a:rPr lang="ru-RU" sz="1200" spc="-70" dirty="0" smtClean="0">
                <a:latin typeface="Palatino Linotype" pitchFamily="18" charset="0"/>
              </a:rPr>
              <a:t> район (69,5%) и  город </a:t>
            </a:r>
            <a:r>
              <a:rPr lang="ru-RU" sz="1200" spc="-70" dirty="0">
                <a:latin typeface="Palatino Linotype" pitchFamily="18" charset="0"/>
              </a:rPr>
              <a:t>Смоленск </a:t>
            </a:r>
            <a:r>
              <a:rPr lang="ru-RU" sz="1200" spc="-70" dirty="0" smtClean="0">
                <a:latin typeface="Palatino Linotype" pitchFamily="18" charset="0"/>
              </a:rPr>
              <a:t>(58,4%). </a:t>
            </a:r>
          </a:p>
          <a:p>
            <a:pPr lvl="0" indent="19050" algn="just">
              <a:lnSpc>
                <a:spcPct val="120000"/>
              </a:lnSpc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ru-RU" sz="1200" spc="-70" dirty="0" smtClean="0">
                <a:latin typeface="Palatino Linotype" pitchFamily="18" charset="0"/>
              </a:rPr>
              <a:t>В 2020 году увеличение доли детей первой и второй  групп здоровья  наблюдалось в 13 муниципальных районах.</a:t>
            </a:r>
          </a:p>
          <a:p>
            <a:pPr lvl="0" indent="19050" algn="just">
              <a:lnSpc>
                <a:spcPct val="120000"/>
              </a:lnSpc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ru-RU" sz="1200" spc="-70" dirty="0" smtClean="0">
                <a:latin typeface="Palatino Linotype" pitchFamily="18" charset="0"/>
              </a:rPr>
              <a:t>Снижение показателя отмечено в </a:t>
            </a:r>
            <a:r>
              <a:rPr lang="ru-RU" sz="1200" spc="-70" dirty="0" err="1" smtClean="0">
                <a:latin typeface="Palatino Linotype" pitchFamily="18" charset="0"/>
              </a:rPr>
              <a:t>Починковском</a:t>
            </a:r>
            <a:r>
              <a:rPr lang="ru-RU" sz="1200" spc="-70" dirty="0" smtClean="0">
                <a:latin typeface="Palatino Linotype" pitchFamily="18" charset="0"/>
              </a:rPr>
              <a:t> районе – на 1,1 п.п., максимальное – в  городе Смоленске на 1,6</a:t>
            </a:r>
            <a:r>
              <a:rPr lang="ru-RU" sz="1200" dirty="0" smtClean="0">
                <a:latin typeface="Palatino Linotype" pitchFamily="18" charset="0"/>
              </a:rPr>
              <a:t> п.п. </a:t>
            </a:r>
            <a:endParaRPr lang="ru-RU" sz="1200" dirty="0">
              <a:latin typeface="Palatino Linotype" pitchFamily="18" charset="0"/>
            </a:endParaRPr>
          </a:p>
        </p:txBody>
      </p:sp>
      <p:sp>
        <p:nvSpPr>
          <p:cNvPr id="25" name="Объект 3"/>
          <p:cNvSpPr txBox="1">
            <a:spLocks/>
          </p:cNvSpPr>
          <p:nvPr/>
        </p:nvSpPr>
        <p:spPr>
          <a:xfrm>
            <a:off x="4645025" y="692696"/>
            <a:ext cx="4343400" cy="2880320"/>
          </a:xfrm>
          <a:prstGeom prst="rect">
            <a:avLst/>
          </a:prstGeom>
          <a:noFill/>
        </p:spPr>
        <p:txBody>
          <a:bodyPr vert="horz">
            <a:normAutofit/>
          </a:bodyPr>
          <a:lstStyle/>
          <a:p>
            <a:pPr lvl="0" indent="19050" algn="just"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ru-RU" sz="1200" dirty="0" smtClean="0">
                <a:latin typeface="Palatino Linotype" pitchFamily="18" charset="0"/>
              </a:rPr>
              <a:t>В 19 районах области и городе Десногорске все обучающиеся в муниципальных общеобразовательных</a:t>
            </a:r>
            <a:r>
              <a:rPr lang="ru-RU" sz="1200" b="1" i="1" dirty="0" smtClean="0">
                <a:latin typeface="Palatino Linotype" pitchFamily="18" charset="0"/>
              </a:rPr>
              <a:t> </a:t>
            </a:r>
            <a:r>
              <a:rPr lang="ru-RU" sz="1200" dirty="0" smtClean="0">
                <a:latin typeface="Palatino Linotype" pitchFamily="18" charset="0"/>
              </a:rPr>
              <a:t>учреждениях, занимаются в первую смену.</a:t>
            </a:r>
          </a:p>
          <a:p>
            <a:pPr lvl="0" indent="19050" algn="just"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ru-RU" sz="1200" dirty="0" smtClean="0">
                <a:latin typeface="Palatino Linotype" pitchFamily="18" charset="0"/>
              </a:rPr>
              <a:t>Наибольшая доля занимающихся во </a:t>
            </a:r>
            <a:r>
              <a:rPr lang="en-US" sz="1200" dirty="0" smtClean="0">
                <a:latin typeface="Palatino Linotype" pitchFamily="18" charset="0"/>
              </a:rPr>
              <a:t>II (III) </a:t>
            </a:r>
            <a:r>
              <a:rPr lang="ru-RU" sz="1200" dirty="0" smtClean="0">
                <a:latin typeface="Palatino Linotype" pitchFamily="18" charset="0"/>
              </a:rPr>
              <a:t>смену в               г. Смоленске (24%).</a:t>
            </a:r>
          </a:p>
          <a:p>
            <a:pPr lvl="0" indent="19050" algn="just"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ru-RU" sz="1200" dirty="0" smtClean="0">
                <a:latin typeface="Palatino Linotype" pitchFamily="18" charset="0"/>
              </a:rPr>
              <a:t>Увеличение доли обучающихся в МОУ, занимающихся во вторую (третью) смену, отмечено в 5 муниципальных районах и городе Смоленске. Наибольшее увеличение показателя отмечено в Смоленском и </a:t>
            </a:r>
            <a:r>
              <a:rPr lang="ru-RU" sz="1200" dirty="0" err="1" smtClean="0">
                <a:latin typeface="Palatino Linotype" pitchFamily="18" charset="0"/>
              </a:rPr>
              <a:t>Сафоновском</a:t>
            </a:r>
            <a:r>
              <a:rPr lang="ru-RU" sz="1200" dirty="0" smtClean="0">
                <a:latin typeface="Palatino Linotype" pitchFamily="18" charset="0"/>
              </a:rPr>
              <a:t> районах на 6,4 п.п. и 4,7 п.п. соответственно.</a:t>
            </a:r>
          </a:p>
          <a:p>
            <a:pPr lvl="0" indent="19050" algn="just">
              <a:spcBef>
                <a:spcPts val="600"/>
              </a:spcBef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ru-RU" sz="1200" dirty="0" smtClean="0">
                <a:latin typeface="Palatino Linotype" pitchFamily="18" charset="0"/>
              </a:rPr>
              <a:t>В 21 муниципальном образовании показатель находится на уровне 2019 года.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b="1" i="1" dirty="0" smtClean="0">
                <a:solidFill>
                  <a:prstClr val="black"/>
                </a:solidFill>
                <a:latin typeface="Palatino Linotype"/>
              </a:rPr>
              <a:t>Расходы бюджета муниципального образования на общее образование в расчете на 1 обучающегося в МОУ</a:t>
            </a:r>
            <a:endParaRPr lang="ru-RU" dirty="0"/>
          </a:p>
        </p:txBody>
      </p:sp>
      <p:pic>
        <p:nvPicPr>
          <p:cNvPr id="10" name="Содержимое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1806494"/>
            <a:ext cx="4343397" cy="4311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Группа 4"/>
          <p:cNvGrpSpPr/>
          <p:nvPr/>
        </p:nvGrpSpPr>
        <p:grpSpPr>
          <a:xfrm>
            <a:off x="7740000" y="5039643"/>
            <a:ext cx="1791680" cy="1101755"/>
            <a:chOff x="3356384" y="5895644"/>
            <a:chExt cx="1791680" cy="854366"/>
          </a:xfrm>
          <a:noFill/>
        </p:grpSpPr>
        <p:sp>
          <p:nvSpPr>
            <p:cNvPr id="6" name="Прямоугольник 5"/>
            <p:cNvSpPr/>
            <p:nvPr/>
          </p:nvSpPr>
          <p:spPr>
            <a:xfrm>
              <a:off x="3356384" y="5895644"/>
              <a:ext cx="1359632" cy="190934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более 33,5 т. рублей</a:t>
              </a:r>
              <a:endParaRPr lang="ru-RU" sz="1000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364904" y="6559076"/>
              <a:ext cx="1783160" cy="190934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Менее 13,4 т. рублей</a:t>
              </a:r>
              <a:endParaRPr lang="ru-RU" sz="100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364904" y="6127077"/>
              <a:ext cx="1639144" cy="190934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/>
                <a:t>от </a:t>
              </a:r>
              <a:r>
                <a:rPr lang="ru-RU" sz="1000" dirty="0" smtClean="0"/>
                <a:t>22,3 </a:t>
              </a:r>
              <a:r>
                <a:rPr lang="ru-RU" sz="1000" dirty="0"/>
                <a:t>до </a:t>
              </a:r>
              <a:r>
                <a:rPr lang="ru-RU" sz="1000" dirty="0" smtClean="0"/>
                <a:t>32,9 т. рублей</a:t>
              </a:r>
              <a:endParaRPr lang="ru-RU" sz="100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364904" y="6343076"/>
              <a:ext cx="1783160" cy="190934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от 14,7 до 20,6 т. рублей</a:t>
              </a:r>
              <a:endParaRPr lang="ru-RU" sz="1000" dirty="0"/>
            </a:p>
          </p:txBody>
        </p:sp>
      </p:grp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268760"/>
            <a:ext cx="4392488" cy="5184576"/>
          </a:xfrm>
          <a:noFill/>
        </p:spPr>
        <p:txBody>
          <a:bodyPr>
            <a:normAutofit fontScale="5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Наибольшие расходы на общее образование в расчете на 1 обучающегося в </a:t>
            </a:r>
            <a:r>
              <a:rPr lang="ru-RU" dirty="0" err="1">
                <a:solidFill>
                  <a:schemeClr val="tx1"/>
                </a:solidFill>
                <a:latin typeface="Palatino Linotype" pitchFamily="18" charset="0"/>
              </a:rPr>
              <a:t>Темкинском</a:t>
            </a:r>
            <a:r>
              <a:rPr lang="ru-RU" dirty="0">
                <a:solidFill>
                  <a:schemeClr val="tx1"/>
                </a:solidFill>
                <a:latin typeface="Palatino Linotype" pitchFamily="18" charset="0"/>
              </a:rPr>
              <a:t> (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49,5 тыс</a:t>
            </a:r>
            <a:r>
              <a:rPr lang="ru-RU" dirty="0">
                <a:solidFill>
                  <a:schemeClr val="tx1"/>
                </a:solidFill>
                <a:latin typeface="Palatino Linotype" pitchFamily="18" charset="0"/>
              </a:rPr>
              <a:t>. рублей) 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и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Новодугинском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(46,1 тыс. рублей) районах. Наименьшие – в </a:t>
            </a:r>
            <a:b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г. Десногорске (8,5 тыс. рублей) и </a:t>
            </a:r>
            <a:b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г. Смоленске (7,01 тыс. рублей).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В 2020 году уровень расходов местных бюджетов на общее образование в расчете на 1 обучающегося увеличился  по сравнению с 2019  годом в 14 муниципальных образованиях области и Десногорском городском округе. Наибольший рост сложился в Гагаринском (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в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1,3 раза) и Шумячском районах (в 1,3 раза). Наибольшее снижение расходов бюджета на 1 обучающегося отмечено в городе Смоленске (в  1,5 раза).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Величина расходов на 1 обучающегося в большей степени обусловлена наличием и долей в муниципальном образовании малокомплектных  школ. </a:t>
            </a:r>
            <a:endParaRPr lang="ru-RU" dirty="0">
              <a:solidFill>
                <a:schemeClr val="tx1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b="1" i="1" dirty="0" smtClean="0">
                <a:solidFill>
                  <a:prstClr val="black"/>
                </a:solidFill>
                <a:latin typeface="Palatino Linotype"/>
              </a:rPr>
              <a:t>Доля детей в возрасте 5 -18 лет, получающих услуги по дополнительному образованию</a:t>
            </a:r>
            <a:endParaRPr lang="ru-RU" dirty="0"/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179512" y="1052736"/>
            <a:ext cx="8784976" cy="5472608"/>
          </a:xfrm>
          <a:prstGeom prst="rect">
            <a:avLst/>
          </a:prstGeom>
          <a:noFill/>
        </p:spPr>
        <p:txBody>
          <a:bodyPr vert="horz">
            <a:noAutofit/>
          </a:bodyPr>
          <a:lstStyle/>
          <a:p>
            <a:pPr algn="just"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ru-RU" dirty="0" smtClean="0"/>
              <a:t>В Смоленской </a:t>
            </a:r>
            <a:r>
              <a:rPr lang="ru-RU" smtClean="0"/>
              <a:t>области </a:t>
            </a:r>
            <a:r>
              <a:rPr lang="ru-RU" smtClean="0"/>
              <a:t>функционирует 98 </a:t>
            </a:r>
            <a:r>
              <a:rPr lang="ru-RU" dirty="0" smtClean="0"/>
              <a:t>организаций дополнительного образования детей, из них 45 – в сфере образования; 8 – в сфере физической культуры и спорта, 45 – в сфере культуры. По дополнительным общеобразовательным программам и программам спортивной подготовки занимаются 88 935 детей, что составляет 75,7 % от общей численности детей и молодежи от 5 до 18 лет. </a:t>
            </a:r>
          </a:p>
          <a:p>
            <a:pPr lvl="0" algn="just"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ru-RU" spc="-70" dirty="0" smtClean="0">
                <a:latin typeface="Palatino Linotype" pitchFamily="18" charset="0"/>
              </a:rPr>
              <a:t>С 2020 года в рамках реализации федерального проекта «Успех каждого ребенка» национального проекта «Образование» на территории Смоленской области внедряется целевая модель развития региональной системы дополнительного образования. В текущем году проводилась плановая работа по введению регионального информационного ресурса «Навигатор дополнительного образования», который содержит полную информацию об образовательных услугах, предоставляемых организациями дополнительного образования Смоленской области.</a:t>
            </a:r>
          </a:p>
          <a:p>
            <a:pPr lvl="0" algn="just"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ru-RU" spc="-70" dirty="0" smtClean="0">
                <a:latin typeface="Palatino Linotype" pitchFamily="18" charset="0"/>
              </a:rPr>
              <a:t>В связи с введением новой системы расчета показателей в 2020 году во всех муниципальных образованиях доля детей, охваченных дополнительным образованием в организациях различной организационно-правовой формы и формы собственности, составила 75,7% от общей численности детей муниципального образования в возрасте от 5 до 18 лет.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41248"/>
          </a:xfrm>
        </p:spPr>
        <p:txBody>
          <a:bodyPr>
            <a:normAutofit fontScale="90000"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Palatino Linotype"/>
              </a:rPr>
              <a:t>4) культура</a:t>
            </a:r>
            <a:r>
              <a:rPr lang="ru-RU" sz="1400" dirty="0" smtClean="0">
                <a:solidFill>
                  <a:prstClr val="black"/>
                </a:solidFill>
                <a:latin typeface="Palatino Linotype"/>
              </a:rPr>
              <a:t/>
            </a:r>
            <a:br>
              <a:rPr lang="ru-RU" sz="1400" dirty="0" smtClean="0">
                <a:solidFill>
                  <a:prstClr val="black"/>
                </a:solidFill>
                <a:latin typeface="Palatino Linotype"/>
              </a:rPr>
            </a:br>
            <a:r>
              <a:rPr lang="ru-RU" sz="1200" b="1" i="1" dirty="0" smtClean="0">
                <a:solidFill>
                  <a:prstClr val="black"/>
                </a:solidFill>
                <a:latin typeface="Palatino Linotype"/>
              </a:rPr>
              <a:t>Уровень фактической обеспеченности учреждениями культуры от нормативной потребности: клубами и учреждениями клубного типа; библиотеками; парками культуры и отдыха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4800" y="1052736"/>
            <a:ext cx="8443664" cy="3168352"/>
          </a:xfrm>
          <a:noFill/>
        </p:spPr>
        <p:txBody>
          <a:bodyPr>
            <a:noAutofit/>
          </a:bodyPr>
          <a:lstStyle/>
          <a:p>
            <a:pPr marL="0" indent="19050" algn="just"/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Наибольший уровень обеспеченности населения клубами и учреждениями клубного типа в 20</a:t>
            </a:r>
            <a:r>
              <a:rPr lang="en-US" sz="1400" dirty="0" smtClean="0">
                <a:solidFill>
                  <a:schemeClr val="tx1"/>
                </a:solidFill>
                <a:latin typeface="Palatino Linotype" pitchFamily="18" charset="0"/>
              </a:rPr>
              <a:t>20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 году отмечен в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Сычевском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 (16</a:t>
            </a:r>
            <a:r>
              <a:rPr lang="en-US" sz="1400" dirty="0" smtClean="0">
                <a:solidFill>
                  <a:schemeClr val="tx1"/>
                </a:solidFill>
                <a:latin typeface="Palatino Linotype" pitchFamily="18" charset="0"/>
              </a:rPr>
              <a:t>2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%) районе, наименьший – в Смоленском районе (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66,5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%).</a:t>
            </a:r>
          </a:p>
          <a:p>
            <a:pPr marL="0" indent="19050" algn="just"/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За  20</a:t>
            </a:r>
            <a:r>
              <a:rPr lang="en-US" sz="1400" dirty="0" smtClean="0">
                <a:solidFill>
                  <a:schemeClr val="tx1"/>
                </a:solidFill>
                <a:latin typeface="Palatino Linotype" pitchFamily="18" charset="0"/>
              </a:rPr>
              <a:t>20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 год обеспеченность клубами и учреждениями клубного типа в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Сычевском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 районе увеличилась со 1</a:t>
            </a:r>
            <a:r>
              <a:rPr lang="en-US" sz="1400" dirty="0" smtClean="0">
                <a:solidFill>
                  <a:schemeClr val="tx1"/>
                </a:solidFill>
                <a:latin typeface="Palatino Linotype" pitchFamily="18" charset="0"/>
              </a:rPr>
              <a:t>60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% до 162% (на 2 п.п.), в городе Смоленске с 86,6% до 88% (на 1,4 п.п.) в 25 муниципальных образованиях показатель остался на уровне 2019 года.  </a:t>
            </a:r>
          </a:p>
          <a:p>
            <a:pPr marL="0" indent="19050" algn="just"/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Как и в предыдущие годы, показатель социальной обеспеченности населения библиотеками остается достаточно стабильным. В 23 муниципальных образованиях уровень обеспеченности соответствует социальным нормам. Наименьший уровень обеспеченности населения библиотеками отмечен в Смоленском (57%) и Дорогобужском (84,2%) районах, в городе Смоленске (65%).</a:t>
            </a:r>
          </a:p>
          <a:p>
            <a:pPr marL="0" indent="19050" algn="just"/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Население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Рославльского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, Холм-Жирковского и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Ярцевского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 районов обеспечено парками культуры и отдыха согласно нормативной потребности. Уровень обеспеченности городского округа Смоленск увеличился с 30,3% до 62,5% (в 2,1 раза); городского округа  Десногорск  остался на уровне 2019 года равным 0%. </a:t>
            </a:r>
          </a:p>
          <a:p>
            <a:endParaRPr lang="ru-RU" sz="1400" dirty="0" smtClean="0">
              <a:solidFill>
                <a:srgbClr val="FF0000"/>
              </a:solidFill>
              <a:latin typeface="Palatino Linotype" pitchFamily="18" charset="0"/>
            </a:endParaRPr>
          </a:p>
          <a:p>
            <a:endParaRPr lang="ru-RU" sz="1400" dirty="0">
              <a:solidFill>
                <a:srgbClr val="FF0000"/>
              </a:solidFill>
              <a:latin typeface="Palatino Linotype" pitchFamily="18" charset="0"/>
            </a:endParaRPr>
          </a:p>
        </p:txBody>
      </p:sp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988650588"/>
              </p:ext>
            </p:extLst>
          </p:nvPr>
        </p:nvGraphicFramePr>
        <p:xfrm>
          <a:off x="0" y="4221088"/>
          <a:ext cx="9036496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51520" y="116632"/>
            <a:ext cx="4290556" cy="639762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b="1" i="1" dirty="0" smtClean="0">
                <a:solidFill>
                  <a:schemeClr val="tx1"/>
                </a:solidFill>
              </a:rPr>
              <a:t>Доля муниципальных учреждений культуры, здания которых находятся в аварийном состоянии или требуют капитального ремонта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>
          <a:xfrm>
            <a:off x="4644008" y="332656"/>
            <a:ext cx="4292241" cy="639762"/>
          </a:xfrm>
        </p:spPr>
        <p:txBody>
          <a:bodyPr>
            <a:normAutofit fontScale="62500" lnSpcReduction="20000"/>
          </a:bodyPr>
          <a:lstStyle/>
          <a:p>
            <a:r>
              <a:rPr lang="ru-RU" b="1" i="1" dirty="0" smtClean="0">
                <a:solidFill>
                  <a:schemeClr val="tx1"/>
                </a:solidFill>
              </a:rPr>
              <a:t>Доля объектов культурного наследия, находящихся в муниципальной собственности и требующих консервации или реставрации</a:t>
            </a:r>
          </a:p>
          <a:p>
            <a:endParaRPr lang="ru-RU" dirty="0"/>
          </a:p>
        </p:txBody>
      </p:sp>
      <p:pic>
        <p:nvPicPr>
          <p:cNvPr id="21" name="Содержимое 20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2001" y="3042400"/>
            <a:ext cx="3770783" cy="3743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Содержимое 2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96000" y="2844000"/>
            <a:ext cx="3970638" cy="3941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Группа 9"/>
          <p:cNvGrpSpPr/>
          <p:nvPr/>
        </p:nvGrpSpPr>
        <p:grpSpPr>
          <a:xfrm>
            <a:off x="3373424" y="5818187"/>
            <a:ext cx="1503648" cy="945332"/>
            <a:chOff x="3240000" y="5888889"/>
            <a:chExt cx="1503648" cy="945332"/>
          </a:xfrm>
          <a:noFill/>
        </p:grpSpPr>
        <p:sp>
          <p:nvSpPr>
            <p:cNvPr id="11" name="Прямоугольник 10"/>
            <p:cNvSpPr/>
            <p:nvPr/>
          </p:nvSpPr>
          <p:spPr>
            <a:xfrm>
              <a:off x="3240000" y="5888889"/>
              <a:ext cx="1359632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более 21,4%</a:t>
              </a:r>
              <a:endParaRPr lang="ru-RU" sz="1000" dirty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248520" y="6588000"/>
              <a:ext cx="1351112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0%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250576" y="6140567"/>
              <a:ext cx="1351112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От 9% до 19,4%</a:t>
              </a:r>
              <a:endParaRPr lang="ru-RU" sz="1000" dirty="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248520" y="6372000"/>
              <a:ext cx="1495128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/>
                <a:t>менее  </a:t>
              </a:r>
              <a:r>
                <a:rPr lang="ru-RU" sz="1000" dirty="0" smtClean="0"/>
                <a:t>6,5%</a:t>
              </a:r>
              <a:endParaRPr lang="ru-RU" sz="1000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7812360" y="5832000"/>
            <a:ext cx="1331640" cy="966221"/>
            <a:chOff x="3240000" y="5934411"/>
            <a:chExt cx="1331640" cy="966221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3240000" y="5934411"/>
              <a:ext cx="990983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Более  25%</a:t>
              </a:r>
              <a:endParaRPr lang="ru-RU" sz="1000" dirty="0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248520" y="6654411"/>
              <a:ext cx="990982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0%</a:t>
              </a:r>
              <a:endParaRPr lang="ru-RU" sz="1000" dirty="0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248520" y="6186411"/>
              <a:ext cx="1323120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00" dirty="0"/>
                <a:t>от </a:t>
              </a:r>
              <a:r>
                <a:rPr lang="ru-RU" sz="1000" dirty="0" smtClean="0"/>
                <a:t>11% </a:t>
              </a:r>
              <a:r>
                <a:rPr lang="ru-RU" sz="1000" dirty="0"/>
                <a:t>до </a:t>
              </a:r>
              <a:r>
                <a:rPr lang="ru-RU" sz="1000" dirty="0" smtClean="0"/>
                <a:t>18,2%</a:t>
              </a:r>
              <a:endParaRPr lang="ru-RU" sz="1000" dirty="0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248520" y="6402411"/>
              <a:ext cx="1323120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от 2,5% до 8,3%</a:t>
              </a:r>
              <a:endParaRPr lang="ru-RU" sz="1000" dirty="0"/>
            </a:p>
          </p:txBody>
        </p:sp>
      </p:grpSp>
      <p:sp>
        <p:nvSpPr>
          <p:cNvPr id="23" name="Объект 4"/>
          <p:cNvSpPr txBox="1">
            <a:spLocks/>
          </p:cNvSpPr>
          <p:nvPr/>
        </p:nvSpPr>
        <p:spPr>
          <a:xfrm>
            <a:off x="323528" y="620688"/>
            <a:ext cx="4320480" cy="2736304"/>
          </a:xfrm>
          <a:prstGeom prst="rect">
            <a:avLst/>
          </a:prstGeom>
          <a:noFill/>
        </p:spPr>
        <p:txBody>
          <a:bodyPr vert="horz">
            <a:noAutofit/>
          </a:bodyPr>
          <a:lstStyle/>
          <a:p>
            <a:pPr indent="19050" algn="just">
              <a:lnSpc>
                <a:spcPct val="120000"/>
              </a:lnSpc>
              <a:defRPr/>
            </a:pPr>
            <a:r>
              <a:rPr lang="ru-RU" sz="1050" dirty="0" smtClean="0">
                <a:latin typeface="Palatino Linotype" pitchFamily="18" charset="0"/>
              </a:rPr>
              <a:t>В 2020 году доля муниципальных учреждений культуры, здания которых находятся в аварийном состоянии или требуют капитального ремонта, колеблется от 2,7% в Холм-Жирковском районе до 94% в Ельнинском. В городском округе  Смоленск   муниципальные учреждения культуры в аварийном состоянии отсутствуют.</a:t>
            </a:r>
          </a:p>
          <a:p>
            <a:pPr indent="19050" algn="just">
              <a:lnSpc>
                <a:spcPct val="120000"/>
              </a:lnSpc>
              <a:defRPr/>
            </a:pPr>
            <a:r>
              <a:rPr lang="ru-RU" sz="1050" dirty="0" smtClean="0">
                <a:latin typeface="Palatino Linotype" pitchFamily="18" charset="0"/>
              </a:rPr>
              <a:t>Снижение доли учреждений культуры, здания которых находятся в аварийном состоянии, отмечено в</a:t>
            </a:r>
            <a:br>
              <a:rPr lang="ru-RU" sz="1050" dirty="0" smtClean="0">
                <a:latin typeface="Palatino Linotype" pitchFamily="18" charset="0"/>
              </a:rPr>
            </a:br>
            <a:r>
              <a:rPr lang="ru-RU" sz="1050" dirty="0" smtClean="0">
                <a:latin typeface="Palatino Linotype" pitchFamily="18" charset="0"/>
              </a:rPr>
              <a:t>11 муниципалитетах (наибольшее - в </a:t>
            </a:r>
            <a:r>
              <a:rPr lang="ru-RU" sz="1050" dirty="0" err="1" smtClean="0">
                <a:latin typeface="Palatino Linotype" pitchFamily="18" charset="0"/>
              </a:rPr>
              <a:t>Краснинском</a:t>
            </a:r>
            <a:r>
              <a:rPr lang="ru-RU" sz="1050" dirty="0" smtClean="0">
                <a:latin typeface="Palatino Linotype" pitchFamily="18" charset="0"/>
              </a:rPr>
              <a:t> районе на </a:t>
            </a:r>
            <a:br>
              <a:rPr lang="ru-RU" sz="1050" dirty="0" smtClean="0">
                <a:latin typeface="Palatino Linotype" pitchFamily="18" charset="0"/>
              </a:rPr>
            </a:br>
            <a:r>
              <a:rPr lang="ru-RU" sz="1050" dirty="0" smtClean="0">
                <a:latin typeface="Palatino Linotype" pitchFamily="18" charset="0"/>
              </a:rPr>
              <a:t>8 п.п.). По сравнению с 2019 годом доля муниципальных учреждений культуры в аварийном состоянии увеличилась в </a:t>
            </a:r>
            <a:br>
              <a:rPr lang="ru-RU" sz="1050" dirty="0" smtClean="0">
                <a:latin typeface="Palatino Linotype" pitchFamily="18" charset="0"/>
              </a:rPr>
            </a:br>
            <a:r>
              <a:rPr lang="ru-RU" sz="1050" dirty="0" smtClean="0">
                <a:latin typeface="Palatino Linotype" pitchFamily="18" charset="0"/>
              </a:rPr>
              <a:t>4 районах области (максимальный рост - в Ельнинском районе, на 23 п.п.). В 12 муниципалитетах показатель находится на уровне 2019 года.</a:t>
            </a:r>
            <a:endParaRPr lang="ru-RU" sz="1050" dirty="0">
              <a:latin typeface="Palatino Linotype" pitchFamily="18" charset="0"/>
            </a:endParaRPr>
          </a:p>
        </p:txBody>
      </p:sp>
      <p:sp>
        <p:nvSpPr>
          <p:cNvPr id="24" name="Объект 5"/>
          <p:cNvSpPr txBox="1">
            <a:spLocks/>
          </p:cNvSpPr>
          <p:nvPr/>
        </p:nvSpPr>
        <p:spPr>
          <a:xfrm>
            <a:off x="4572000" y="764704"/>
            <a:ext cx="4365266" cy="2348968"/>
          </a:xfrm>
          <a:prstGeom prst="rect">
            <a:avLst/>
          </a:prstGeom>
          <a:noFill/>
        </p:spPr>
        <p:txBody>
          <a:bodyPr vert="horz">
            <a:noAutofit/>
          </a:bodyPr>
          <a:lstStyle/>
          <a:p>
            <a:pPr lvl="0" indent="19050" algn="just">
              <a:lnSpc>
                <a:spcPct val="120000"/>
              </a:lnSpc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ru-RU" sz="1200" dirty="0" smtClean="0">
                <a:latin typeface="Palatino Linotype" pitchFamily="18" charset="0"/>
              </a:rPr>
              <a:t>В 14 районах области и городе Десногорске объекты культурного наследия, требующие консервации или реставрации, отсутствуют.</a:t>
            </a:r>
          </a:p>
          <a:p>
            <a:pPr lvl="0" indent="19050" algn="just">
              <a:lnSpc>
                <a:spcPct val="120000"/>
              </a:lnSpc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ru-RU" sz="1200" dirty="0" smtClean="0">
                <a:latin typeface="Palatino Linotype" pitchFamily="18" charset="0"/>
              </a:rPr>
              <a:t>В 20 муниципалитетах показатель находится на уровне 2019 года. Снижение доли объектов, требующих реставрации или консервации в 2020 году, отмечено в </a:t>
            </a:r>
            <a:br>
              <a:rPr lang="ru-RU" sz="1200" dirty="0" smtClean="0">
                <a:latin typeface="Palatino Linotype" pitchFamily="18" charset="0"/>
              </a:rPr>
            </a:br>
            <a:r>
              <a:rPr lang="ru-RU" sz="1200" dirty="0" smtClean="0">
                <a:latin typeface="Palatino Linotype" pitchFamily="18" charset="0"/>
              </a:rPr>
              <a:t>5 районах, наибольшее - в Дорогобужском районе (на </a:t>
            </a:r>
            <a:br>
              <a:rPr lang="ru-RU" sz="1200" dirty="0" smtClean="0">
                <a:latin typeface="Palatino Linotype" pitchFamily="18" charset="0"/>
              </a:rPr>
            </a:br>
            <a:r>
              <a:rPr lang="ru-RU" sz="1200" dirty="0" smtClean="0">
                <a:latin typeface="Palatino Linotype" pitchFamily="18" charset="0"/>
              </a:rPr>
              <a:t>39,7 п.п.); увеличение – в 2 районах (</a:t>
            </a:r>
            <a:r>
              <a:rPr lang="ru-RU" sz="1200" dirty="0" err="1" smtClean="0">
                <a:latin typeface="Palatino Linotype" pitchFamily="18" charset="0"/>
              </a:rPr>
              <a:t>Духовщинском</a:t>
            </a:r>
            <a:r>
              <a:rPr lang="ru-RU" sz="1200" dirty="0" smtClean="0">
                <a:latin typeface="Palatino Linotype" pitchFamily="18" charset="0"/>
              </a:rPr>
              <a:t> на </a:t>
            </a:r>
            <a:br>
              <a:rPr lang="ru-RU" sz="1200" dirty="0" smtClean="0">
                <a:latin typeface="Palatino Linotype" pitchFamily="18" charset="0"/>
              </a:rPr>
            </a:br>
            <a:r>
              <a:rPr lang="ru-RU" sz="1200" dirty="0" smtClean="0">
                <a:latin typeface="Palatino Linotype" pitchFamily="18" charset="0"/>
              </a:rPr>
              <a:t>16,7 п.п., </a:t>
            </a:r>
            <a:r>
              <a:rPr lang="ru-RU" sz="1200" dirty="0" err="1" smtClean="0">
                <a:latin typeface="Palatino Linotype" pitchFamily="18" charset="0"/>
              </a:rPr>
              <a:t>Сафоновском</a:t>
            </a:r>
            <a:r>
              <a:rPr lang="ru-RU" sz="1200" dirty="0" smtClean="0">
                <a:latin typeface="Palatino Linotype" pitchFamily="18" charset="0"/>
              </a:rPr>
              <a:t> на 16,6 п.п.). </a:t>
            </a:r>
            <a:endParaRPr lang="ru-RU" sz="1200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498996711"/>
              </p:ext>
            </p:extLst>
          </p:nvPr>
        </p:nvGraphicFramePr>
        <p:xfrm>
          <a:off x="323528" y="188640"/>
          <a:ext cx="8686800" cy="488886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171700"/>
                <a:gridCol w="2171700"/>
                <a:gridCol w="2171700"/>
                <a:gridCol w="2171700"/>
              </a:tblGrid>
              <a:tr h="37084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 dirty="0">
                          <a:latin typeface="+mn-lt"/>
                        </a:rPr>
                        <a:t>Наименование </a:t>
                      </a:r>
                      <a:endParaRPr lang="ru-RU" sz="1050" u="none" strike="noStrike" dirty="0" smtClean="0">
                        <a:latin typeface="+mn-lt"/>
                      </a:endParaRPr>
                    </a:p>
                    <a:p>
                      <a:pPr algn="ctr" rtl="0" fontAlgn="b"/>
                      <a:r>
                        <a:rPr lang="ru-RU" sz="1050" u="none" strike="noStrike" dirty="0" smtClean="0">
                          <a:latin typeface="+mn-lt"/>
                        </a:rPr>
                        <a:t>муниципального </a:t>
                      </a:r>
                      <a:r>
                        <a:rPr lang="ru-RU" sz="1050" u="none" strike="noStrike" dirty="0">
                          <a:latin typeface="+mn-lt"/>
                        </a:rPr>
                        <a:t>района</a:t>
                      </a:r>
                      <a:endParaRPr lang="ru-RU" sz="1050" b="0" i="0" u="none" strike="noStrike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 dirty="0">
                          <a:latin typeface="+mn-lt"/>
                        </a:rPr>
                        <a:t>Среднегодовая численность постоянного населения в отчетном году, тыс. чел.</a:t>
                      </a:r>
                      <a:endParaRPr lang="ru-RU" sz="1050" b="0" i="0" u="none" strike="noStrike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 dirty="0">
                          <a:latin typeface="+mn-lt"/>
                        </a:rPr>
                        <a:t>Административный центр муниципального района</a:t>
                      </a:r>
                      <a:endParaRPr lang="ru-RU" sz="1050" b="0" i="0" u="none" strike="noStrike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 dirty="0">
                          <a:latin typeface="+mn-lt"/>
                        </a:rPr>
                        <a:t>Информация о размещении доклада главы в сети «Интернет»  (адрес официального сайта муниципального образования)*</a:t>
                      </a:r>
                      <a:endParaRPr lang="ru-RU" sz="1050" b="0" i="0" u="none" strike="noStrike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Рославльский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66,534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г. Рославль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11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www.roslavl.ru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Руднянский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22,065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г. Рудня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</a:t>
                      </a:r>
                      <a:r>
                        <a:rPr lang="en-US" sz="11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://</a:t>
                      </a:r>
                      <a:r>
                        <a:rPr lang="ru-RU" sz="1100" b="0" i="0" u="sng" strike="noStrike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рудня.рф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Сафоновский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55,353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г. Сафоново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http://safonovo-admin.ru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Смоленский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62,666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г. Смоленск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11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smol-ray.ru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Сычевский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13,375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г. Сычевка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https://sychevka.admin-smolensk.ru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Темкинский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5,607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с. Темкино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11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temkino.admin-smolensk.ru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Угранский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7,133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пгт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. Угра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/>
                      <a:r>
                        <a:rPr kumimoji="0" lang="en-US" sz="1100" b="0" i="0" u="sng" strike="noStrik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http://</a:t>
                      </a:r>
                      <a:r>
                        <a:rPr kumimoji="0" lang="en-US" sz="1100" b="0" i="0" u="sng" strike="noStrike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admin-ugra.ru</a:t>
                      </a:r>
                      <a:endParaRPr kumimoji="0" lang="en-US" sz="1100" b="0" i="0" u="sng" strike="noStrike" kern="120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Хиславичский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7,548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пгт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. Хиславичи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11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hislav.admin-smolensk.ru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Холм-Жирковский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8,875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пгт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.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Холм-Жирки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11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holm.admin-smolensk.ru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Шумячский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8,861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пгт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. Шумячи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/>
                      <a:r>
                        <a:rPr kumimoji="0" lang="en-US" sz="1100" b="0" i="0" u="sng" strike="noStrik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http://</a:t>
                      </a:r>
                      <a:r>
                        <a:rPr kumimoji="0" lang="en-US" sz="1100" b="0" i="0" u="sng" strike="noStrike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shumichi.admin-smolensk.ru</a:t>
                      </a:r>
                      <a:endParaRPr kumimoji="0" lang="en-US" sz="1100" b="0" i="0" u="sng" strike="noStrike" kern="120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Ярцевский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49,533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г. Ярцево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11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yarcevo.admin-smolensk.ru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67048174"/>
              </p:ext>
            </p:extLst>
          </p:nvPr>
        </p:nvGraphicFramePr>
        <p:xfrm>
          <a:off x="899592" y="5157192"/>
          <a:ext cx="7488831" cy="13912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6277"/>
                <a:gridCol w="2496277"/>
                <a:gridCol w="2496277"/>
              </a:tblGrid>
              <a:tr h="37084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 dirty="0">
                          <a:latin typeface="+mn-lt"/>
                        </a:rPr>
                        <a:t>Наименование городского округа</a:t>
                      </a:r>
                      <a:endParaRPr lang="ru-RU" sz="1050" b="1" i="0" u="none" strike="noStrike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 dirty="0">
                          <a:latin typeface="+mn-lt"/>
                        </a:rPr>
                        <a:t>Среднегодовая численность постоянного населения в отчетном году, тыс. чел.</a:t>
                      </a:r>
                      <a:endParaRPr lang="ru-RU" sz="1050" b="1" i="0" u="none" strike="noStrike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 dirty="0">
                          <a:latin typeface="+mn-lt"/>
                        </a:rPr>
                        <a:t>Информация о размещении доклада главы в сети «Интернет» (адрес официального сайта муниципального образования)*</a:t>
                      </a:r>
                      <a:endParaRPr lang="ru-RU" sz="1050" b="1" i="0" u="none" strike="noStrike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000" u="none" strike="noStrike" kern="1200" dirty="0">
                          <a:latin typeface="+mn-lt"/>
                        </a:rPr>
                        <a:t>г. Смоленск</a:t>
                      </a:r>
                      <a:endParaRPr kumimoji="0" lang="ru-RU" sz="10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322,833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110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www.smoladmin.ru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000" u="none" strike="noStrike" kern="1200" dirty="0">
                          <a:latin typeface="+mn-lt"/>
                        </a:rPr>
                        <a:t>г. Десногорск</a:t>
                      </a:r>
                      <a:endParaRPr kumimoji="0" lang="ru-RU" sz="10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27,171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110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desnogorsk.admin-smolensk.ru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61178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41248"/>
          </a:xfrm>
        </p:spPr>
        <p:txBody>
          <a:bodyPr>
            <a:normAutofit/>
          </a:bodyPr>
          <a:lstStyle/>
          <a:p>
            <a:r>
              <a:rPr lang="ru-RU" sz="1200" b="1" dirty="0" smtClean="0">
                <a:solidFill>
                  <a:prstClr val="black"/>
                </a:solidFill>
                <a:latin typeface="Palatino Linotype"/>
              </a:rPr>
              <a:t>5) Физическая культура и спорт</a:t>
            </a:r>
            <a:r>
              <a:rPr lang="ru-RU" sz="1400" dirty="0" smtClean="0">
                <a:solidFill>
                  <a:prstClr val="black"/>
                </a:solidFill>
                <a:latin typeface="Palatino Linotype"/>
              </a:rPr>
              <a:t/>
            </a:r>
            <a:br>
              <a:rPr lang="ru-RU" sz="1400" dirty="0" smtClean="0">
                <a:solidFill>
                  <a:prstClr val="black"/>
                </a:solidFill>
                <a:latin typeface="Palatino Linotype"/>
              </a:rPr>
            </a:br>
            <a:r>
              <a:rPr lang="ru-RU" sz="1400" b="1" dirty="0" smtClean="0">
                <a:solidFill>
                  <a:prstClr val="black"/>
                </a:solidFill>
                <a:latin typeface="Palatino Linotype"/>
              </a:rPr>
              <a:t/>
            </a:r>
            <a:br>
              <a:rPr lang="ru-RU" sz="1400" b="1" dirty="0" smtClean="0">
                <a:solidFill>
                  <a:prstClr val="black"/>
                </a:solidFill>
                <a:latin typeface="Palatino Linotype"/>
              </a:rPr>
            </a:br>
            <a:r>
              <a:rPr lang="ru-RU" sz="1300" b="1" i="1" dirty="0" smtClean="0">
                <a:solidFill>
                  <a:prstClr val="black"/>
                </a:solidFill>
                <a:latin typeface="Palatino Linotype"/>
              </a:rPr>
              <a:t>Доля населения, систематически занимающегося физической культурой и спортом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5536" y="1052736"/>
            <a:ext cx="8443664" cy="3384376"/>
          </a:xfrm>
          <a:noFill/>
        </p:spPr>
        <p:txBody>
          <a:bodyPr>
            <a:noAutofit/>
          </a:bodyPr>
          <a:lstStyle/>
          <a:p>
            <a:pPr marL="0" indent="0" algn="just"/>
            <a:r>
              <a:rPr lang="ru-RU" sz="1200" dirty="0" smtClean="0">
                <a:solidFill>
                  <a:schemeClr val="tx1"/>
                </a:solidFill>
                <a:latin typeface="Palatino Linotype" pitchFamily="18" charset="0"/>
              </a:rPr>
              <a:t>В 2020 году охват населения занятиями физкультурно-спортивной направленности составил 43,6%, что на 5% больше по сравнению с 2019 годом</a:t>
            </a:r>
            <a:r>
              <a:rPr lang="ru-RU" sz="1200" dirty="0" smtClean="0">
                <a:solidFill>
                  <a:schemeClr val="tx1"/>
                </a:solidFill>
              </a:rPr>
              <a:t>. </a:t>
            </a:r>
            <a:r>
              <a:rPr lang="ru-RU" sz="1200" dirty="0" smtClean="0">
                <a:solidFill>
                  <a:schemeClr val="tx1"/>
                </a:solidFill>
                <a:latin typeface="Palatino Linotype" pitchFamily="18" charset="0"/>
              </a:rPr>
              <a:t>К услугам населения в 2020 году были предоставлены 2 542 спортивных сооружения (2019 год – 2 527 спортсооружений) с единовременной пропускной способностью 68,8 тыс. человек (2019 год – 68,7 тыс. человек), в том числе 24 стадиона с трибунами, шесть крытых спортивных объектов с искусственным льдом, 602 стандартных спортивных зала, двадцать девять 25-метровых плавательных бассейнов и один 50-метровый, 50 стрелковых тиров, 23 лыжные базы и 1 303 плоскостных спортивных сооружений. </a:t>
            </a:r>
          </a:p>
          <a:p>
            <a:pPr marL="0" indent="0" algn="just"/>
            <a:r>
              <a:rPr lang="ru-RU" sz="1200" dirty="0" smtClean="0">
                <a:solidFill>
                  <a:schemeClr val="tx1"/>
                </a:solidFill>
                <a:latin typeface="Palatino Linotype" pitchFamily="18" charset="0"/>
              </a:rPr>
              <a:t>В 2020 году завершилось строительство физкультурно-оздоровительного комплекса с бассейном в городе Дорогобуже.</a:t>
            </a:r>
          </a:p>
          <a:p>
            <a:pPr marL="0" indent="0" algn="just"/>
            <a:r>
              <a:rPr lang="ru-RU" sz="1200" dirty="0" smtClean="0">
                <a:solidFill>
                  <a:schemeClr val="tx1"/>
                </a:solidFill>
                <a:latin typeface="Palatino Linotype" pitchFamily="18" charset="0"/>
              </a:rPr>
              <a:t>В рамках реализации регионального проекта «Спорт – норма жизни» в Смоленской области в 2020 году созданы и оснащены современным спортивным оборудованием 5 спортивных площадок – центров тестирования ГТО в </a:t>
            </a:r>
            <a:br>
              <a:rPr lang="ru-RU" sz="1200" dirty="0" smtClean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latin typeface="Palatino Linotype" pitchFamily="18" charset="0"/>
              </a:rPr>
              <a:t>г. Велиж, г. Вязьма, г. Гагарин, пос. Верхнеднепровский и Озерный; ведутся работы по модернизации футбольного поля в г. Вязьма; в г. Вязьма создан физкультурно-оздоровительный комплекс открытого типа; оснащены современным спортивным оборудованием и инвентарем областные спортивные учреждения: спортивная школа по хоккею с шайбой, спортивная школа олимпийского резерва «Юность России» и спортивная школа олимпийского резерва имени Ф.Т. </a:t>
            </a:r>
            <a:r>
              <a:rPr lang="ru-RU" sz="1200" dirty="0" err="1" smtClean="0">
                <a:solidFill>
                  <a:schemeClr val="tx1"/>
                </a:solidFill>
                <a:latin typeface="Palatino Linotype" pitchFamily="18" charset="0"/>
              </a:rPr>
              <a:t>Михеенко</a:t>
            </a:r>
            <a:r>
              <a:rPr lang="ru-RU" sz="1200" dirty="0" smtClean="0">
                <a:solidFill>
                  <a:schemeClr val="tx1"/>
                </a:solidFill>
                <a:latin typeface="Palatino Linotype" pitchFamily="18" charset="0"/>
              </a:rPr>
              <a:t>.</a:t>
            </a:r>
          </a:p>
          <a:p>
            <a:pPr marL="0" indent="0" algn="just"/>
            <a:r>
              <a:rPr lang="ru-RU" sz="1200" dirty="0" smtClean="0">
                <a:solidFill>
                  <a:schemeClr val="tx1"/>
                </a:solidFill>
                <a:latin typeface="Palatino Linotype" pitchFamily="18" charset="0"/>
              </a:rPr>
              <a:t>По итогам деятельности в 2020 году положительная динамика показателя доли населения, систематически занимающегося спортом, отмечена в 26 муниципальных образованиях. Наибольший рост отмечен в Шумячском </a:t>
            </a:r>
            <a:r>
              <a:rPr lang="ru-RU" sz="1200" dirty="0" err="1" smtClean="0">
                <a:solidFill>
                  <a:schemeClr val="tx1"/>
                </a:solidFill>
                <a:latin typeface="Palatino Linotype" pitchFamily="18" charset="0"/>
              </a:rPr>
              <a:t>райне</a:t>
            </a:r>
            <a:r>
              <a:rPr lang="ru-RU" sz="1200" dirty="0" smtClean="0">
                <a:solidFill>
                  <a:schemeClr val="tx1"/>
                </a:solidFill>
                <a:latin typeface="Palatino Linotype" pitchFamily="18" charset="0"/>
              </a:rPr>
              <a:t> (на 9,1 п.п.) и г. Смоленск (на 8,3 п.п</a:t>
            </a:r>
            <a:r>
              <a:rPr lang="ru-RU" sz="1200" dirty="0">
                <a:solidFill>
                  <a:schemeClr val="tx1"/>
                </a:solidFill>
                <a:latin typeface="Palatino Linotype" pitchFamily="18" charset="0"/>
              </a:rPr>
              <a:t>.). В </a:t>
            </a:r>
            <a:r>
              <a:rPr lang="ru-RU" sz="1200" dirty="0" smtClean="0">
                <a:solidFill>
                  <a:schemeClr val="tx1"/>
                </a:solidFill>
                <a:latin typeface="Palatino Linotype" pitchFamily="18" charset="0"/>
              </a:rPr>
              <a:t>Ельнинском районе </a:t>
            </a:r>
            <a:r>
              <a:rPr lang="ru-RU" sz="1200" dirty="0">
                <a:solidFill>
                  <a:schemeClr val="tx1"/>
                </a:solidFill>
                <a:latin typeface="Palatino Linotype" pitchFamily="18" charset="0"/>
              </a:rPr>
              <a:t>показатель </a:t>
            </a:r>
            <a:r>
              <a:rPr lang="ru-RU" sz="1200" dirty="0" smtClean="0">
                <a:solidFill>
                  <a:schemeClr val="tx1"/>
                </a:solidFill>
                <a:latin typeface="Palatino Linotype" pitchFamily="18" charset="0"/>
              </a:rPr>
              <a:t>снизился на 0,4 п.п. до уровня 17,7%.</a:t>
            </a:r>
            <a:r>
              <a:rPr lang="ru-RU" sz="1200" dirty="0" smtClean="0">
                <a:solidFill>
                  <a:srgbClr val="FF0000"/>
                </a:solidFill>
                <a:latin typeface="Palatino Linotype" pitchFamily="18" charset="0"/>
              </a:rPr>
              <a:t> </a:t>
            </a:r>
          </a:p>
        </p:txBody>
      </p:sp>
      <p:graphicFrame>
        <p:nvGraphicFramePr>
          <p:cNvPr id="5" name="Объект 1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502471675"/>
              </p:ext>
            </p:extLst>
          </p:nvPr>
        </p:nvGraphicFramePr>
        <p:xfrm>
          <a:off x="179512" y="4365104"/>
          <a:ext cx="8740080" cy="2607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300" b="1" i="1" dirty="0" smtClean="0">
                <a:solidFill>
                  <a:prstClr val="black"/>
                </a:solidFill>
                <a:latin typeface="Palatino Linotype"/>
              </a:rPr>
              <a:t>Доля обучающихся, систематически занимающихся физической культурой и спортом в общей численности обучающихся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1196752"/>
            <a:ext cx="4536504" cy="4824536"/>
          </a:xfrm>
        </p:spPr>
        <p:txBody>
          <a:bodyPr>
            <a:noAutofit/>
          </a:bodyPr>
          <a:lstStyle/>
          <a:p>
            <a:pPr marL="0" indent="14288" algn="just">
              <a:defRPr/>
            </a:pP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В 2020 году доля обучающихся, систематически занимающихся физической культурой и спортом в общей численности обучающихся по муниципальным образованиям варьировалась от 44% (Демидовский район) до 100% в 7 муниципальных районах области (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Руднянском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Сычевском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, Ельнинском, Ершичском, Монастырщинском,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Новодугинском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Темкинском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). </a:t>
            </a:r>
          </a:p>
          <a:p>
            <a:pPr marL="0" indent="14288" algn="just">
              <a:defRPr/>
            </a:pP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В 12 муниципалитетах показатель остается на уровне прошлого года. </a:t>
            </a:r>
          </a:p>
          <a:p>
            <a:pPr marL="0" indent="14288" algn="just">
              <a:defRPr/>
            </a:pP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Снижение доли обучающихся, систематически занимающихся физической культурой и спортом, в 2020 году  зафиксировано в Ярцевском (на 2,1 п.п.) и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Глинковском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 (на 0,6 п.п.) районах.</a:t>
            </a:r>
          </a:p>
          <a:p>
            <a:pPr marL="0" indent="14288" algn="just">
              <a:defRPr/>
            </a:pP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 Наибольший рост показателя отмечен в Шумячском (на 32,7 п.п.) и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Сафоновском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 (на 29,8 п.п.) муниципальных образованиях.</a:t>
            </a:r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1806494"/>
            <a:ext cx="4343397" cy="4311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Группа 5"/>
          <p:cNvGrpSpPr/>
          <p:nvPr/>
        </p:nvGrpSpPr>
        <p:grpSpPr>
          <a:xfrm>
            <a:off x="7848000" y="5052828"/>
            <a:ext cx="1224136" cy="1057545"/>
            <a:chOff x="3240000" y="5948268"/>
            <a:chExt cx="1224136" cy="938507"/>
          </a:xfrm>
          <a:noFill/>
        </p:grpSpPr>
        <p:sp>
          <p:nvSpPr>
            <p:cNvPr id="7" name="Прямоугольник 6"/>
            <p:cNvSpPr/>
            <p:nvPr/>
          </p:nvSpPr>
          <p:spPr>
            <a:xfrm>
              <a:off x="3240000" y="5948268"/>
              <a:ext cx="990983" cy="218506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100%</a:t>
              </a:r>
              <a:endParaRPr lang="ru-RU" sz="100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248520" y="6668269"/>
              <a:ext cx="990982" cy="218506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менее 59%</a:t>
              </a:r>
              <a:endParaRPr lang="ru-RU" sz="100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248520" y="6200268"/>
              <a:ext cx="1157761" cy="218506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/>
                <a:t>от </a:t>
              </a:r>
              <a:r>
                <a:rPr lang="ru-RU" sz="1000" dirty="0" smtClean="0"/>
                <a:t>90% </a:t>
              </a:r>
              <a:r>
                <a:rPr lang="ru-RU" sz="1000" dirty="0"/>
                <a:t>до </a:t>
              </a:r>
              <a:r>
                <a:rPr lang="ru-RU" sz="1000" dirty="0" smtClean="0"/>
                <a:t>99,9%</a:t>
              </a:r>
              <a:endParaRPr lang="ru-RU" sz="1000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248520" y="6416268"/>
              <a:ext cx="1215616" cy="218506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от 71,2% до 87,8%</a:t>
              </a:r>
              <a:endParaRPr lang="ru-RU" sz="1000" dirty="0"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Содержимое 1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8987" y="1916833"/>
            <a:ext cx="4106563" cy="4076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52000" y="72000"/>
            <a:ext cx="8610600" cy="504056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all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6) Жилищное строительство и обеспечение граждан жильем</a:t>
            </a:r>
            <a:endParaRPr kumimoji="0" lang="ru-RU" sz="12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251520" y="548680"/>
            <a:ext cx="8372136" cy="521314"/>
          </a:xfrm>
          <a:prstGeom prst="rect">
            <a:avLst/>
          </a:prstGeom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i="1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Общая площадь жилых помещений, приходящаяся в среднем на </a:t>
            </a:r>
            <a:r>
              <a:rPr lang="ru-RU" sz="1400" b="1" i="1" cap="all" dirty="0">
                <a:solidFill>
                  <a:schemeClr val="tx1"/>
                </a:solidFill>
                <a:latin typeface="Palatino Linotype" pitchFamily="18" charset="0"/>
                <a:ea typeface="+mj-ea"/>
                <a:cs typeface="+mj-cs"/>
              </a:rPr>
              <a:t>1</a:t>
            </a:r>
            <a:r>
              <a:rPr lang="ru-RU" sz="1400" b="1" i="1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1400" b="1" i="1" cap="all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жителя</a:t>
            </a:r>
            <a:endParaRPr lang="ru-RU" sz="1400" b="1" dirty="0">
              <a:solidFill>
                <a:schemeClr val="tx1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7640352" y="4967532"/>
            <a:ext cx="1612168" cy="1034374"/>
            <a:chOff x="3240000" y="5856580"/>
            <a:chExt cx="1612168" cy="1034374"/>
          </a:xfrm>
          <a:noFill/>
        </p:grpSpPr>
        <p:sp>
          <p:nvSpPr>
            <p:cNvPr id="11" name="Прямоугольник 10"/>
            <p:cNvSpPr/>
            <p:nvPr/>
          </p:nvSpPr>
          <p:spPr>
            <a:xfrm>
              <a:off x="3240000" y="5856580"/>
              <a:ext cx="1503648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более 36,5  кв.метров</a:t>
              </a:r>
              <a:endParaRPr lang="ru-RU" sz="1000" dirty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248520" y="6652427"/>
              <a:ext cx="1351112" cy="238527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950" dirty="0"/>
                <a:t>м</a:t>
              </a:r>
              <a:r>
                <a:rPr lang="ru-RU" sz="950" dirty="0" smtClean="0"/>
                <a:t>енее 28,3 кв.метров</a:t>
              </a:r>
              <a:endParaRPr lang="ru-RU" sz="950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250576" y="6108580"/>
              <a:ext cx="1601592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/>
                <a:t>от </a:t>
              </a:r>
              <a:r>
                <a:rPr lang="ru-RU" sz="1000" dirty="0" smtClean="0"/>
                <a:t>34,2 </a:t>
              </a:r>
              <a:r>
                <a:rPr lang="ru-RU" sz="1000" dirty="0"/>
                <a:t>до </a:t>
              </a:r>
              <a:r>
                <a:rPr lang="ru-RU" sz="1000" dirty="0" smtClean="0"/>
                <a:t>35,6 кв.метров</a:t>
              </a:r>
              <a:endParaRPr lang="ru-RU" sz="1000" dirty="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248520" y="6375847"/>
              <a:ext cx="1603648" cy="238527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950" dirty="0" smtClean="0"/>
                <a:t>от 29,3 до 31,9 кв.метров</a:t>
              </a:r>
              <a:endParaRPr lang="ru-RU" sz="950" dirty="0"/>
            </a:p>
          </p:txBody>
        </p:sp>
      </p:grpSp>
      <p:sp>
        <p:nvSpPr>
          <p:cNvPr id="22" name="Объект 4"/>
          <p:cNvSpPr txBox="1">
            <a:spLocks/>
          </p:cNvSpPr>
          <p:nvPr/>
        </p:nvSpPr>
        <p:spPr>
          <a:xfrm>
            <a:off x="178050" y="1196752"/>
            <a:ext cx="4392488" cy="5184576"/>
          </a:xfrm>
          <a:prstGeom prst="rect">
            <a:avLst/>
          </a:prstGeom>
          <a:noFill/>
        </p:spPr>
        <p:txBody>
          <a:bodyPr vert="horz">
            <a:noAutofit/>
          </a:bodyPr>
          <a:lstStyle/>
          <a:p>
            <a:pPr lvl="0" algn="just"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ru-RU" sz="1600" dirty="0" smtClean="0">
                <a:latin typeface="Palatino Linotype" pitchFamily="18" charset="0"/>
              </a:rPr>
              <a:t>Наиболее высокие показатели обеспеченности общей площадью жилых помещений, приходящейся на одного жителя, в 2020 году сложились в Угранском (48,9 кв.м), </a:t>
            </a:r>
            <a:r>
              <a:rPr lang="ru-RU" sz="1600" dirty="0" err="1" smtClean="0">
                <a:latin typeface="Palatino Linotype" pitchFamily="18" charset="0"/>
              </a:rPr>
              <a:t>Глинковском</a:t>
            </a:r>
            <a:r>
              <a:rPr lang="ru-RU" sz="1600" dirty="0" smtClean="0">
                <a:latin typeface="Palatino Linotype" pitchFamily="18" charset="0"/>
              </a:rPr>
              <a:t> (41,8 кв.м) и </a:t>
            </a:r>
            <a:r>
              <a:rPr lang="ru-RU" sz="1600" dirty="0" err="1" smtClean="0">
                <a:latin typeface="Palatino Linotype" pitchFamily="18" charset="0"/>
              </a:rPr>
              <a:t>Темкинском</a:t>
            </a:r>
            <a:r>
              <a:rPr lang="ru-RU" sz="1600" dirty="0" smtClean="0">
                <a:latin typeface="Palatino Linotype" pitchFamily="18" charset="0"/>
              </a:rPr>
              <a:t> (41,7 кв.м.) муниципальных районах.</a:t>
            </a:r>
          </a:p>
          <a:p>
            <a:pPr lvl="0" algn="just"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ru-RU" sz="1600" dirty="0" smtClean="0">
                <a:latin typeface="Palatino Linotype" pitchFamily="18" charset="0"/>
              </a:rPr>
              <a:t>Положительная динамика по данному показателю отмечена в 25  муниципальных образованиях.</a:t>
            </a:r>
          </a:p>
          <a:p>
            <a:pPr lvl="0" algn="just"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ru-RU" sz="1600" dirty="0" smtClean="0">
                <a:latin typeface="Palatino Linotype" pitchFamily="18" charset="0"/>
              </a:rPr>
              <a:t>Лидерами по темпу роста данного показателя являются </a:t>
            </a:r>
            <a:r>
              <a:rPr lang="ru-RU" sz="1600" dirty="0" err="1" smtClean="0">
                <a:latin typeface="Palatino Linotype" pitchFamily="18" charset="0"/>
              </a:rPr>
              <a:t>Руднянский</a:t>
            </a:r>
            <a:r>
              <a:rPr lang="ru-RU" sz="1600" dirty="0" smtClean="0">
                <a:latin typeface="Palatino Linotype" pitchFamily="18" charset="0"/>
              </a:rPr>
              <a:t> – рост на 13,4% (с 31,4 до 35,6 кв. метров) и </a:t>
            </a:r>
            <a:r>
              <a:rPr lang="ru-RU" sz="1600" dirty="0" err="1" smtClean="0">
                <a:latin typeface="Palatino Linotype" pitchFamily="18" charset="0"/>
              </a:rPr>
              <a:t>Сычевский</a:t>
            </a:r>
            <a:r>
              <a:rPr lang="ru-RU" sz="1600" dirty="0" smtClean="0">
                <a:latin typeface="Palatino Linotype" pitchFamily="18" charset="0"/>
              </a:rPr>
              <a:t> – рост на 4,5% (с 24,3 до 25,4 кв. метров) муниципальные районы.</a:t>
            </a:r>
          </a:p>
          <a:p>
            <a:pPr lvl="0" algn="just"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ru-RU" sz="1600" dirty="0" smtClean="0">
                <a:latin typeface="Palatino Linotype" pitchFamily="18" charset="0"/>
              </a:rPr>
              <a:t>В 2020 году снижение площади жилых помещений, приходящейся в среднем на 1 жителя, отмечено в 2 муниципальных районах (Монастырщинском и Смоленском ).</a:t>
            </a:r>
            <a:endParaRPr lang="ru-RU" sz="1600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 txBox="1">
            <a:spLocks/>
          </p:cNvSpPr>
          <p:nvPr/>
        </p:nvSpPr>
        <p:spPr>
          <a:xfrm>
            <a:off x="395536" y="432551"/>
            <a:ext cx="7776864" cy="71177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" indent="-3175"/>
            <a:r>
              <a:rPr lang="ru-RU" sz="1400" b="1" i="1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Общая площадь жилых </a:t>
            </a:r>
            <a:r>
              <a:rPr lang="ru-RU" sz="1400" b="1" i="1" cap="all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помещений, приходящаяся в среднем на одного жителя, </a:t>
            </a:r>
            <a:r>
              <a:rPr lang="ru-RU" sz="1400" b="1" i="1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введенная в действие за </a:t>
            </a:r>
            <a:r>
              <a:rPr lang="ru-RU" sz="1400" b="1" i="1" cap="all" dirty="0" smtClean="0">
                <a:solidFill>
                  <a:schemeClr val="tx1"/>
                </a:solidFill>
                <a:latin typeface="Palatino Linotype" pitchFamily="18" charset="0"/>
                <a:ea typeface="+mj-ea"/>
                <a:cs typeface="+mj-cs"/>
              </a:rPr>
              <a:t>2020</a:t>
            </a:r>
            <a:r>
              <a:rPr lang="ru-RU" sz="1400" b="1" i="1" cap="all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1400" b="1" i="1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год 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4572000" y="2060848"/>
            <a:ext cx="4347648" cy="3929813"/>
            <a:chOff x="3100993" y="2928187"/>
            <a:chExt cx="4347648" cy="3929813"/>
          </a:xfrm>
        </p:grpSpPr>
        <p:pic>
          <p:nvPicPr>
            <p:cNvPr id="2" name="Содержимое 20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00993" y="2928187"/>
              <a:ext cx="3910920" cy="38824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0" name="Группа 9"/>
            <p:cNvGrpSpPr/>
            <p:nvPr/>
          </p:nvGrpSpPr>
          <p:grpSpPr>
            <a:xfrm>
              <a:off x="5944993" y="5841966"/>
              <a:ext cx="1503648" cy="1016034"/>
              <a:chOff x="5944993" y="5841966"/>
              <a:chExt cx="1503648" cy="1016034"/>
            </a:xfrm>
          </p:grpSpPr>
          <p:sp>
            <p:nvSpPr>
              <p:cNvPr id="5" name="Прямоугольник 4"/>
              <p:cNvSpPr/>
              <p:nvPr/>
            </p:nvSpPr>
            <p:spPr>
              <a:xfrm>
                <a:off x="5944993" y="5841966"/>
                <a:ext cx="1359632" cy="246221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r>
                  <a:rPr lang="ru-RU" sz="1000" dirty="0" smtClean="0"/>
                  <a:t>от 0,4 и выше</a:t>
                </a:r>
                <a:endParaRPr lang="ru-RU" sz="1000" dirty="0"/>
              </a:p>
            </p:txBody>
          </p:sp>
          <p:sp>
            <p:nvSpPr>
              <p:cNvPr id="6" name="Прямоугольник 5"/>
              <p:cNvSpPr/>
              <p:nvPr/>
            </p:nvSpPr>
            <p:spPr>
              <a:xfrm>
                <a:off x="5953513" y="6611779"/>
                <a:ext cx="1351112" cy="246221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r>
                  <a:rPr lang="ru-RU" sz="1000" dirty="0" smtClean="0"/>
                  <a:t>менее 0,10 м² </a:t>
                </a:r>
                <a:endParaRPr lang="ru-RU" sz="1000" dirty="0"/>
              </a:p>
            </p:txBody>
          </p:sp>
          <p:sp>
            <p:nvSpPr>
              <p:cNvPr id="7" name="Прямоугольник 6"/>
              <p:cNvSpPr/>
              <p:nvPr/>
            </p:nvSpPr>
            <p:spPr>
              <a:xfrm>
                <a:off x="5955569" y="6093644"/>
                <a:ext cx="1351112" cy="246221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r>
                  <a:rPr lang="ru-RU" sz="1000" dirty="0" smtClean="0"/>
                  <a:t>от 0,2 до 0,37 м²</a:t>
                </a:r>
                <a:endParaRPr lang="ru-RU" sz="1000" dirty="0"/>
              </a:p>
            </p:txBody>
          </p:sp>
          <p:sp>
            <p:nvSpPr>
              <p:cNvPr id="8" name="Прямоугольник 7"/>
              <p:cNvSpPr/>
              <p:nvPr/>
            </p:nvSpPr>
            <p:spPr>
              <a:xfrm>
                <a:off x="5953513" y="6359779"/>
                <a:ext cx="1495128" cy="246221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r>
                  <a:rPr lang="ru-RU" sz="1000" dirty="0"/>
                  <a:t>от </a:t>
                </a:r>
                <a:r>
                  <a:rPr lang="ru-RU" sz="1000" dirty="0" smtClean="0"/>
                  <a:t>0,10 </a:t>
                </a:r>
                <a:r>
                  <a:rPr lang="ru-RU" sz="1000" dirty="0"/>
                  <a:t>до </a:t>
                </a:r>
                <a:r>
                  <a:rPr lang="ru-RU" sz="1000" dirty="0" smtClean="0"/>
                  <a:t>0,19 </a:t>
                </a:r>
                <a:r>
                  <a:rPr lang="ru-RU" sz="1000" dirty="0"/>
                  <a:t>м²</a:t>
                </a:r>
              </a:p>
            </p:txBody>
          </p:sp>
        </p:grpSp>
      </p:grpSp>
      <p:sp>
        <p:nvSpPr>
          <p:cNvPr id="9" name="Объект 5"/>
          <p:cNvSpPr txBox="1">
            <a:spLocks/>
          </p:cNvSpPr>
          <p:nvPr/>
        </p:nvSpPr>
        <p:spPr>
          <a:xfrm>
            <a:off x="323528" y="1340768"/>
            <a:ext cx="4608512" cy="5040560"/>
          </a:xfrm>
          <a:prstGeom prst="rect">
            <a:avLst/>
          </a:prstGeom>
          <a:noFill/>
        </p:spPr>
        <p:txBody>
          <a:bodyPr vert="horz">
            <a:noAutofit/>
          </a:bodyPr>
          <a:lstStyle/>
          <a:p>
            <a:pPr lvl="0" indent="19050" algn="just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ru-RU" sz="1600" dirty="0" smtClean="0">
                <a:latin typeface="Palatino Linotype" pitchFamily="18" charset="0"/>
                <a:ea typeface="Arial Unicode MS"/>
                <a:cs typeface="Arial Unicode MS"/>
              </a:rPr>
              <a:t>Наибольшее значение показателя общей площади жилых помещений, введенной в действие за 2020 год, сложилось в Смоленском районе1,8 кв. м. (в среднем на 1 жителя). </a:t>
            </a:r>
          </a:p>
          <a:p>
            <a:pPr indent="19050" algn="just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ru-RU" sz="1600" dirty="0" smtClean="0">
                <a:latin typeface="Palatino Linotype" pitchFamily="18" charset="0"/>
                <a:ea typeface="Arial Unicode MS"/>
                <a:cs typeface="Arial Unicode MS"/>
              </a:rPr>
              <a:t>Наименьшее значение показателя (</a:t>
            </a:r>
            <a:r>
              <a:rPr lang="ru-RU" sz="1600" dirty="0" smtClean="0"/>
              <a:t>0,11 </a:t>
            </a:r>
            <a:r>
              <a:rPr lang="ru-RU" sz="1600" dirty="0" smtClean="0">
                <a:latin typeface="Palatino Linotype" pitchFamily="18" charset="0"/>
                <a:ea typeface="Arial Unicode MS"/>
                <a:cs typeface="Arial Unicode MS"/>
              </a:rPr>
              <a:t>кв. </a:t>
            </a:r>
            <a:r>
              <a:rPr lang="ru-RU" sz="1600" dirty="0" smtClean="0"/>
              <a:t>м и менее) </a:t>
            </a:r>
            <a:r>
              <a:rPr lang="ru-RU" sz="1600" dirty="0" smtClean="0">
                <a:latin typeface="Palatino Linotype" pitchFamily="18" charset="0"/>
                <a:ea typeface="Arial Unicode MS"/>
                <a:cs typeface="Arial Unicode MS"/>
              </a:rPr>
              <a:t>отмечено в 6 муниципальных образованиях: Хиславичском, Ельнинском, </a:t>
            </a:r>
            <a:r>
              <a:rPr lang="ru-RU" sz="1600" dirty="0" err="1" smtClean="0">
                <a:latin typeface="Palatino Linotype" pitchFamily="18" charset="0"/>
                <a:ea typeface="Arial Unicode MS"/>
                <a:cs typeface="Arial Unicode MS"/>
              </a:rPr>
              <a:t>Духовщинском</a:t>
            </a:r>
            <a:r>
              <a:rPr lang="ru-RU" sz="1600" dirty="0" smtClean="0">
                <a:latin typeface="Palatino Linotype" pitchFamily="18" charset="0"/>
                <a:ea typeface="Arial Unicode MS"/>
                <a:cs typeface="Arial Unicode MS"/>
              </a:rPr>
              <a:t>, </a:t>
            </a:r>
            <a:r>
              <a:rPr lang="ru-RU" sz="1600" dirty="0" err="1" smtClean="0">
                <a:latin typeface="Palatino Linotype" pitchFamily="18" charset="0"/>
                <a:ea typeface="Arial Unicode MS"/>
                <a:cs typeface="Arial Unicode MS"/>
              </a:rPr>
              <a:t>Глинковском</a:t>
            </a:r>
            <a:r>
              <a:rPr lang="ru-RU" sz="1600" dirty="0" smtClean="0">
                <a:latin typeface="Palatino Linotype" pitchFamily="18" charset="0"/>
                <a:ea typeface="Arial Unicode MS"/>
                <a:cs typeface="Arial Unicode MS"/>
              </a:rPr>
              <a:t>, </a:t>
            </a:r>
            <a:r>
              <a:rPr lang="ru-RU" sz="1600" dirty="0" err="1" smtClean="0">
                <a:latin typeface="Palatino Linotype" pitchFamily="18" charset="0"/>
                <a:ea typeface="Arial Unicode MS"/>
                <a:cs typeface="Arial Unicode MS"/>
              </a:rPr>
              <a:t>Велижском</a:t>
            </a:r>
            <a:r>
              <a:rPr lang="ru-RU" sz="1600" dirty="0" smtClean="0">
                <a:latin typeface="Palatino Linotype" pitchFamily="18" charset="0"/>
                <a:ea typeface="Arial Unicode MS"/>
                <a:cs typeface="Arial Unicode MS"/>
              </a:rPr>
              <a:t>, Монастырщинском и городском округе  Десногорске.</a:t>
            </a:r>
            <a:endParaRPr lang="ru-RU" sz="1600" dirty="0" smtClean="0">
              <a:latin typeface="Palatino Linotype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sz="1600" dirty="0" smtClean="0">
                <a:latin typeface="Palatino Linotype" pitchFamily="18" charset="0"/>
              </a:rPr>
              <a:t>Положительная динамика показателя в 2020 году отмечена в 8 муниципальных образованиях области.  Максимальный темп отмечен в Холм-Жирковском районе (рост в </a:t>
            </a:r>
            <a:br>
              <a:rPr lang="ru-RU" sz="1600" dirty="0" smtClean="0">
                <a:latin typeface="Palatino Linotype" pitchFamily="18" charset="0"/>
              </a:rPr>
            </a:br>
            <a:r>
              <a:rPr lang="ru-RU" sz="1600" dirty="0" smtClean="0">
                <a:latin typeface="Palatino Linotype" pitchFamily="18" charset="0"/>
              </a:rPr>
              <a:t>3 раза), наибольшее снижение площади жилых помещений, введенной в действие за 2020 год,  отмечено в </a:t>
            </a:r>
            <a:r>
              <a:rPr lang="ru-RU" sz="1600" dirty="0" err="1" smtClean="0">
                <a:latin typeface="Palatino Linotype" pitchFamily="18" charset="0"/>
                <a:ea typeface="Arial Unicode MS"/>
                <a:cs typeface="Arial Unicode MS"/>
              </a:rPr>
              <a:t>Глинковском</a:t>
            </a:r>
            <a:r>
              <a:rPr lang="ru-RU" sz="1600" dirty="0" smtClean="0">
                <a:latin typeface="Palatino Linotype" pitchFamily="18" charset="0"/>
                <a:ea typeface="Arial Unicode MS"/>
                <a:cs typeface="Arial Unicode MS"/>
              </a:rPr>
              <a:t> </a:t>
            </a:r>
            <a:r>
              <a:rPr lang="ru-RU" sz="1600" dirty="0" smtClean="0">
                <a:latin typeface="Palatino Linotype" pitchFamily="18" charset="0"/>
              </a:rPr>
              <a:t>районе (снижение в 3,3 раз). </a:t>
            </a:r>
          </a:p>
          <a:p>
            <a:pPr indent="19050" algn="just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endParaRPr lang="ru-RU" sz="1600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1806494"/>
            <a:ext cx="4343397" cy="4311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b="1" i="1" dirty="0" smtClean="0">
                <a:solidFill>
                  <a:schemeClr val="tx1"/>
                </a:solidFill>
                <a:latin typeface="Palatino Linotype"/>
              </a:rPr>
              <a:t>Площадь земельных участков, предоставленных для строительства в расчете на 10 тыс. человек  населения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1268760"/>
            <a:ext cx="4536504" cy="5256584"/>
          </a:xfrm>
          <a:noFill/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Наиболее значительные площади земельных участков, предоставленных для строительства, в расчете на 10 тыс. человек населения, предоставлены в следующих районах: Дорогобужском (20 га) и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</a:rPr>
              <a:t>Кардымовском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 (9,3 га).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Положительная динамика показателя в 2020 году отмечена в 12 муниципальных образованиях области.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Лидерами по темпу роста данного показателя являются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</a:rPr>
              <a:t>Велижский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 район – рост в 6 раз (с 0,5 до 3 га),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</a:rPr>
              <a:t>Темкинский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 – рост в 5,3 раза (с 0,15 до 0,8 га),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</a:rPr>
              <a:t>Сафоновский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 – рост в 2,5 раза (с 0,6 до </a:t>
            </a:r>
            <a:b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1,5 га) муниципальные районы.</a:t>
            </a:r>
            <a:r>
              <a:rPr lang="en-US" sz="1600" dirty="0" smtClean="0">
                <a:solidFill>
                  <a:schemeClr val="tx1"/>
                </a:solidFill>
                <a:latin typeface="Palatino Linotype" pitchFamily="18" charset="0"/>
              </a:rPr>
              <a:t>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В 2020 году снижение активности в предоставлении площадей земельных участков, предоставленных для строительства, отмечено в 14 муниципалитетах.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Значение показателя на уровне 2019 года отмечено в Монастырщинском районе.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endParaRPr lang="ru-RU" sz="1600" dirty="0" smtClean="0">
              <a:solidFill>
                <a:schemeClr val="tx1"/>
              </a:solidFill>
              <a:latin typeface="Palatino Linotype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884368" y="5081778"/>
            <a:ext cx="1503648" cy="1038221"/>
            <a:chOff x="3240000" y="5856580"/>
            <a:chExt cx="1503648" cy="1038221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3240000" y="5856580"/>
              <a:ext cx="1359632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От 3 га до 20 га</a:t>
              </a:r>
              <a:endParaRPr lang="ru-RU" sz="1000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48520" y="6648580"/>
              <a:ext cx="1351112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от 0 до 0,26 га</a:t>
              </a:r>
              <a:endParaRPr lang="ru-RU" sz="100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250576" y="6108580"/>
              <a:ext cx="1351112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От 1,5 га </a:t>
              </a:r>
              <a:r>
                <a:rPr lang="ru-RU" sz="1000" dirty="0"/>
                <a:t>до </a:t>
              </a:r>
              <a:r>
                <a:rPr lang="ru-RU" sz="1000" dirty="0" smtClean="0"/>
                <a:t>2,7 га</a:t>
              </a:r>
              <a:endParaRPr lang="ru-RU" sz="100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248520" y="6372000"/>
              <a:ext cx="1495128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от  0,5 га до  1,37 га</a:t>
              </a:r>
              <a:endParaRPr lang="ru-RU" sz="1000" dirty="0"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4124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1300" b="1" i="1" cap="none" dirty="0" smtClean="0">
                <a:solidFill>
                  <a:prstClr val="black"/>
                </a:solidFill>
                <a:effectLst/>
                <a:latin typeface="Palatino Linotype"/>
                <a:ea typeface="+mn-ea"/>
                <a:cs typeface="+mn-cs"/>
              </a:rPr>
              <a:t> ПЛОЩАДЬ ЗЕМЕЛЬНЫХ УЧАСТКОВ, ПРЕДОСТАВЛЕННЫХ ДЛЯ СТРОИТЕЛЬСТВА, В ОТНОШЕНИИ КОТОРЫХ С ДАТЫ ПРИНЯТИЯ РЕШЕНИЯ О ПРЕДОСТАВЛЕНИИ ЗЕМЕЛЬНОГО УЧАСТКА НЕ БЫЛО ПОЛУЧЕНО РАЗРЕШЕНИЕ НА ВВОД В ЭКСПЛУАТАЦИЮ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052736"/>
            <a:ext cx="4464496" cy="4724400"/>
          </a:xfrm>
          <a:noFill/>
        </p:spPr>
        <p:txBody>
          <a:bodyPr>
            <a:noAutofit/>
          </a:bodyPr>
          <a:lstStyle/>
          <a:p>
            <a:pPr marL="0" indent="19050" algn="just"/>
            <a:r>
              <a:rPr lang="ru-RU" sz="1380" dirty="0" smtClean="0">
                <a:solidFill>
                  <a:schemeClr val="tx1"/>
                </a:solidFill>
                <a:latin typeface="Palatino Linotype" pitchFamily="18" charset="0"/>
              </a:rPr>
              <a:t>В 2020 году в целом по Смоленской области площадь земельных участков, предоставленных для жилищного строительства, в отношении которых с даты принятия решения о предоставлении земельного участка или подписания протокола о результатах торгов не было получено разрешение на ввод в эксплуатацию в течение 3 лет, уменьшилась с 2624,2 до 2596,9 тыс. кв. метров, также как снизилась площадь иных объектов капитального строительства, на которые не было получено разрешение на ввод в эксплуатацию</a:t>
            </a:r>
            <a:r>
              <a:rPr lang="en-US" sz="1380" dirty="0" smtClean="0">
                <a:solidFill>
                  <a:schemeClr val="tx1"/>
                </a:solidFill>
                <a:latin typeface="Palatino Linotype" pitchFamily="18" charset="0"/>
              </a:rPr>
              <a:t> </a:t>
            </a:r>
            <a:r>
              <a:rPr lang="ru-RU" sz="1380" dirty="0" smtClean="0">
                <a:solidFill>
                  <a:schemeClr val="tx1"/>
                </a:solidFill>
                <a:latin typeface="Palatino Linotype" pitchFamily="18" charset="0"/>
              </a:rPr>
              <a:t>в течение 5 лет – с 1999,8 до </a:t>
            </a:r>
            <a:br>
              <a:rPr lang="ru-RU" sz="1380" dirty="0" smtClean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ru-RU" sz="1380" dirty="0" smtClean="0">
                <a:solidFill>
                  <a:schemeClr val="tx1"/>
                </a:solidFill>
                <a:latin typeface="Palatino Linotype" pitchFamily="18" charset="0"/>
              </a:rPr>
              <a:t>1996,1  тыс. кв. метров.</a:t>
            </a:r>
          </a:p>
          <a:p>
            <a:pPr marL="0" indent="19050" algn="just"/>
            <a:r>
              <a:rPr lang="ru-RU" sz="1380" dirty="0" smtClean="0">
                <a:solidFill>
                  <a:schemeClr val="tx1"/>
                </a:solidFill>
                <a:latin typeface="Palatino Linotype" pitchFamily="18" charset="0"/>
              </a:rPr>
              <a:t>При этом следует отметить, что земельные участки, разрешение по которым не было получено в течение 3 лет, присутствовали  в 10 муниципалитетах. Максимальное значение отмечено в Гагаринском районе (1038,3 тыс. кв. метров). </a:t>
            </a:r>
          </a:p>
          <a:p>
            <a:pPr marL="0" indent="19050" algn="just"/>
            <a:r>
              <a:rPr lang="ru-RU" sz="1380" dirty="0" smtClean="0">
                <a:solidFill>
                  <a:schemeClr val="tx1"/>
                </a:solidFill>
                <a:latin typeface="Palatino Linotype" pitchFamily="18" charset="0"/>
              </a:rPr>
              <a:t>Земельные участки для строительства иных объектов, по которым не было получено разрешение в течение 5 лет, отмечены в 11 муниципальных образованиях. Максимальное значение отмечено в Гагаринском (884,9 тыс. кв. метров) районе. 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1241044887"/>
              </p:ext>
            </p:extLst>
          </p:nvPr>
        </p:nvGraphicFramePr>
        <p:xfrm>
          <a:off x="4648200" y="1600200"/>
          <a:ext cx="43434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41248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1200" b="1" cap="none" dirty="0" smtClean="0">
                <a:solidFill>
                  <a:schemeClr val="tx1"/>
                </a:solidFill>
                <a:effectLst/>
                <a:latin typeface="Palatino Linotype"/>
                <a:ea typeface="+mn-ea"/>
                <a:cs typeface="+mn-cs"/>
              </a:rPr>
              <a:t>7) ЖИЛИЩНО-КОММУНАЛЬНОЕ ХОЗЯЙСТВО</a:t>
            </a:r>
            <a:r>
              <a:rPr lang="ru-RU" sz="1400" b="1" cap="none" dirty="0" smtClean="0">
                <a:solidFill>
                  <a:schemeClr val="tx1"/>
                </a:solidFill>
                <a:effectLst/>
                <a:latin typeface="Palatino Linotype"/>
                <a:ea typeface="+mn-ea"/>
                <a:cs typeface="+mn-cs"/>
              </a:rPr>
              <a:t/>
            </a:r>
            <a:br>
              <a:rPr lang="ru-RU" sz="1400" b="1" cap="none" dirty="0" smtClean="0">
                <a:solidFill>
                  <a:schemeClr val="tx1"/>
                </a:solidFill>
                <a:effectLst/>
                <a:latin typeface="Palatino Linotype"/>
                <a:ea typeface="+mn-ea"/>
                <a:cs typeface="+mn-cs"/>
              </a:rPr>
            </a:br>
            <a:r>
              <a:rPr lang="ru-RU" sz="1400" b="1" cap="none" dirty="0" smtClean="0">
                <a:solidFill>
                  <a:schemeClr val="tx1"/>
                </a:solidFill>
                <a:effectLst/>
                <a:latin typeface="Palatino Linotype"/>
                <a:ea typeface="+mn-ea"/>
                <a:cs typeface="+mn-cs"/>
              </a:rPr>
              <a:t/>
            </a:r>
            <a:br>
              <a:rPr lang="ru-RU" sz="1400" b="1" cap="none" dirty="0" smtClean="0">
                <a:solidFill>
                  <a:schemeClr val="tx1"/>
                </a:solidFill>
                <a:effectLst/>
                <a:latin typeface="Palatino Linotype"/>
                <a:ea typeface="+mn-ea"/>
                <a:cs typeface="+mn-cs"/>
              </a:rPr>
            </a:br>
            <a:r>
              <a:rPr lang="ru-RU" sz="1300" b="1" i="1" cap="none" dirty="0" smtClean="0">
                <a:solidFill>
                  <a:schemeClr val="tx1"/>
                </a:solidFill>
                <a:effectLst/>
                <a:latin typeface="Palatino Linotype"/>
                <a:ea typeface="+mn-ea"/>
                <a:cs typeface="+mn-cs"/>
              </a:rPr>
              <a:t>ДОЛЯ МНОГОКВАРТИРНЫХ ДОМОВ, В КОТОРЫХ СОБСТВЕННИКИ ПОМЕЩЕНИЙ ВЫБРАЛИ И РЕАЛИЗУЮТ ОДИН ИЗ СПОСОБОВ УПРАВЛЕНИЯ МНОГОКВАРТИРНЫМИ ДОМАМИ, В ОБЩЕМ ЧИСЛЕ МНОГОКВАРТИРНЫХ ДОМОВ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483224" cy="4724400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spcBef>
                <a:spcPts val="0"/>
              </a:spcBef>
            </a:pP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В 2020 году в 10 муниципальных образованиях области все собственники помещений в многоквартирных домах реализовали право на выбор одного из способов управления (в 2019 г. – в 8 районах). Недостаточно активно идет внедрение современных способов управления многоквартирными домами в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Краснинском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(51,8%) и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Новодугинском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(79%) районах.</a:t>
            </a:r>
          </a:p>
          <a:p>
            <a:pPr marL="0" indent="0" algn="just">
              <a:spcBef>
                <a:spcPts val="0"/>
              </a:spcBef>
            </a:pP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Рост показателя в 2020 году зафиксирован в 8 муниципальных образованиях. Наибольший рост показателя отмечен в Шумячском (на 43,3 п.п.) и Смоленском (на 5 п.п.) районах .</a:t>
            </a:r>
            <a:endParaRPr lang="ru-RU" dirty="0" smtClean="0">
              <a:solidFill>
                <a:schemeClr val="tx1"/>
              </a:solidFill>
              <a:latin typeface="Palatino Linotype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Отрицательная динамика по данному показателю в 2020 году зафиксирована в 2 районах области, наибольшая - в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Краснинском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(-43,5 п.п.) и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Починковском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(-8 п.п.) районах.</a:t>
            </a:r>
          </a:p>
        </p:txBody>
      </p:sp>
      <p:pic>
        <p:nvPicPr>
          <p:cNvPr id="10" name="Содержимое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1806494"/>
            <a:ext cx="4343398" cy="4311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Группа 4"/>
          <p:cNvGrpSpPr/>
          <p:nvPr/>
        </p:nvGrpSpPr>
        <p:grpSpPr>
          <a:xfrm>
            <a:off x="7856510" y="5056175"/>
            <a:ext cx="1516293" cy="1029012"/>
            <a:chOff x="7880008" y="5081309"/>
            <a:chExt cx="1516293" cy="102901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880008" y="5081309"/>
              <a:ext cx="1169464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100%</a:t>
              </a:r>
              <a:endParaRPr lang="ru-RU" sz="1000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880008" y="5864100"/>
              <a:ext cx="1175059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менее  83,3%</a:t>
              </a:r>
              <a:endParaRPr lang="ru-RU" sz="100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887427" y="5342919"/>
              <a:ext cx="1508874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00" dirty="0"/>
                <a:t>от </a:t>
              </a:r>
              <a:r>
                <a:rPr lang="ru-RU" sz="1000" dirty="0" smtClean="0"/>
                <a:t>98% </a:t>
              </a:r>
              <a:r>
                <a:rPr lang="ru-RU" sz="1000" dirty="0"/>
                <a:t>до </a:t>
              </a:r>
              <a:r>
                <a:rPr lang="ru-RU" sz="1000" dirty="0" smtClean="0"/>
                <a:t>99,9%</a:t>
              </a:r>
              <a:endParaRPr lang="ru-RU" sz="100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880008" y="5611991"/>
              <a:ext cx="1389000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от 90% до 96%</a:t>
              </a:r>
              <a:endParaRPr lang="ru-RU" sz="1000" dirty="0"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41248"/>
          </a:xfrm>
        </p:spPr>
        <p:txBody>
          <a:bodyPr>
            <a:noAutofit/>
          </a:bodyPr>
          <a:lstStyle/>
          <a:p>
            <a:pPr lvl="0" algn="just"/>
            <a:r>
              <a:rPr lang="ru-RU" sz="1000" b="1" i="1" dirty="0" smtClean="0">
                <a:solidFill>
                  <a:schemeClr val="tx1"/>
                </a:solidFill>
              </a:rPr>
              <a:t>Доля организаций коммунального комплекса, осуществляющих производство товаров, оказание услуг по </a:t>
            </a:r>
            <a:r>
              <a:rPr lang="ru-RU" sz="1000" b="1" i="1" dirty="0" err="1" smtClean="0">
                <a:solidFill>
                  <a:schemeClr val="tx1"/>
                </a:solidFill>
              </a:rPr>
              <a:t>водо</a:t>
            </a:r>
            <a:r>
              <a:rPr lang="ru-RU" sz="1000" b="1" i="1" dirty="0" smtClean="0">
                <a:solidFill>
                  <a:schemeClr val="tx1"/>
                </a:solidFill>
              </a:rPr>
              <a:t>-, тепло-, </a:t>
            </a:r>
            <a:r>
              <a:rPr lang="ru-RU" sz="1000" b="1" i="1" dirty="0" err="1" smtClean="0">
                <a:solidFill>
                  <a:schemeClr val="tx1"/>
                </a:solidFill>
              </a:rPr>
              <a:t>газо</a:t>
            </a:r>
            <a:r>
              <a:rPr lang="ru-RU" sz="1000" b="1" i="1" dirty="0" smtClean="0">
                <a:solidFill>
                  <a:schemeClr val="tx1"/>
                </a:solidFill>
              </a:rPr>
              <a:t>- и электроснабжению, водоотведению, очистке сточных вод, утилизации (захоронению) твердых бытовых отходов и использующих объекты коммунальной инфраструктуры на праве частной собственности, по договору аренды или концессии, участие субъекта Российской Федерации и (или) городского округа (муниципального района) в уставном капитале которых составляет не более 25 процентов</a:t>
            </a:r>
            <a:endParaRPr lang="ru-RU" sz="1000" b="1" i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4800" y="1340768"/>
            <a:ext cx="4267200" cy="4983832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spcBef>
                <a:spcPts val="0"/>
              </a:spcBef>
            </a:pP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В 2020 году доля организаций коммунального комплекса, в которых участие государства и муниципалитета составляет не более 25 процентов, в общем числе организаций коммунального комплекса, осуществляющих свою деятельность на территории городского округа (муниципального района), варьировалась в муниципальных образованиях области от 27,3% до 100%. </a:t>
            </a:r>
          </a:p>
          <a:p>
            <a:pPr marL="0" indent="0" algn="just">
              <a:spcBef>
                <a:spcPts val="0"/>
              </a:spcBef>
            </a:pP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При этом максимальные значения (100%) отмечены в 2 районах: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Темкинском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и Угранском. </a:t>
            </a:r>
          </a:p>
          <a:p>
            <a:pPr marL="0" indent="0" algn="just">
              <a:spcBef>
                <a:spcPts val="0"/>
              </a:spcBef>
            </a:pP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Минимальные (50% и менее) - в </a:t>
            </a:r>
            <a:r>
              <a:rPr lang="ru-RU" dirty="0">
                <a:solidFill>
                  <a:schemeClr val="tx1"/>
                </a:solidFill>
                <a:latin typeface="Palatino Linotype" pitchFamily="18" charset="0"/>
              </a:rPr>
              <a:t>6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районах области (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Велижском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, Холм-Жирковском, Демидовском, Монастырщинском, Ельнинском и Шумячском районах) и в городе Десногорске.</a:t>
            </a:r>
          </a:p>
        </p:txBody>
      </p:sp>
      <p:pic>
        <p:nvPicPr>
          <p:cNvPr id="12" name="Содержимое 1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80000" y="1728000"/>
            <a:ext cx="4343398" cy="4311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Группа 12"/>
          <p:cNvGrpSpPr/>
          <p:nvPr/>
        </p:nvGrpSpPr>
        <p:grpSpPr>
          <a:xfrm>
            <a:off x="7884000" y="4968000"/>
            <a:ext cx="1516293" cy="1029012"/>
            <a:chOff x="7880008" y="5081309"/>
            <a:chExt cx="1516293" cy="102901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880008" y="5081309"/>
              <a:ext cx="1169464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100%</a:t>
              </a:r>
              <a:endParaRPr lang="ru-RU" sz="1000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7880008" y="5864100"/>
              <a:ext cx="1175059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50%  и менее</a:t>
              </a:r>
              <a:endParaRPr lang="ru-RU" sz="1000" dirty="0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7887427" y="5342919"/>
              <a:ext cx="1508874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от 82,6% </a:t>
              </a:r>
              <a:r>
                <a:rPr lang="ru-RU" sz="1000" dirty="0"/>
                <a:t>до </a:t>
              </a:r>
              <a:r>
                <a:rPr lang="ru-RU" sz="1000" dirty="0" smtClean="0"/>
                <a:t>92%</a:t>
              </a:r>
              <a:endParaRPr lang="ru-RU" sz="1000" dirty="0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7880008" y="5611991"/>
              <a:ext cx="1389000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от 57% до 77,8%</a:t>
              </a:r>
              <a:endParaRPr lang="ru-RU" sz="1000" dirty="0"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1200" b="1" i="1" cap="none" dirty="0" smtClean="0">
                <a:solidFill>
                  <a:schemeClr val="tx1"/>
                </a:solidFill>
                <a:effectLst/>
                <a:latin typeface="Palatino Linotype"/>
                <a:ea typeface="+mn-ea"/>
                <a:cs typeface="+mn-cs"/>
              </a:rPr>
              <a:t>ДОЛЯ МНОГОКВАРТИРНЫХ ДОМОВ, РАСПОЛОЖЕННЫХ НА ЗЕМЕЛЬНЫХ УЧАСТКАХ, В ОТНОШЕНИИ КОТОРЫХ ОСУЩЕСТВЛЕН ГОСУДАРСТВЕННЫЙ КАДАСТРОВЫЙ УЧЕТ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3528" y="1412776"/>
            <a:ext cx="4320480" cy="4911824"/>
          </a:xfrm>
          <a:noFill/>
        </p:spPr>
        <p:txBody>
          <a:bodyPr>
            <a:normAutofit fontScale="70000" lnSpcReduction="20000"/>
          </a:bodyPr>
          <a:lstStyle/>
          <a:p>
            <a:pPr marL="0" indent="19050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Положительная динамика доли МКД, расположенных на земельных участках, в отношении которых осуществлен кадастровый учет, отмечена в городе Смоленске и 14 районах области, самый высокий прирост обеспечен в Шумячском (на 17,6 п.п.) и Ярцевском районах (на </a:t>
            </a:r>
            <a:b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7 п.п.).</a:t>
            </a:r>
          </a:p>
          <a:p>
            <a:pPr marL="0" indent="19050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В г. Десногорске,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Глинковском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и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Темкинском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районах все многоквартирные дома стоят на кадастровом учете. </a:t>
            </a:r>
          </a:p>
          <a:p>
            <a:pPr marL="0" indent="19050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В Демидовском и Ершичском районах земельные участки под многоквартирными домами не стоят на кадастровом учете.</a:t>
            </a:r>
          </a:p>
        </p:txBody>
      </p:sp>
      <p:pic>
        <p:nvPicPr>
          <p:cNvPr id="10" name="Содержимое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1806494"/>
            <a:ext cx="4343397" cy="4311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Группа 4"/>
          <p:cNvGrpSpPr/>
          <p:nvPr/>
        </p:nvGrpSpPr>
        <p:grpSpPr>
          <a:xfrm>
            <a:off x="7856510" y="5056175"/>
            <a:ext cx="1516293" cy="1029012"/>
            <a:chOff x="7880008" y="5081309"/>
            <a:chExt cx="1516293" cy="102901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880008" y="5081309"/>
              <a:ext cx="1169464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100%</a:t>
              </a:r>
              <a:endParaRPr lang="ru-RU" sz="1000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880008" y="5864100"/>
              <a:ext cx="1175059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от 0% до 7,4%</a:t>
              </a:r>
              <a:endParaRPr lang="ru-RU" sz="100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887427" y="5342919"/>
              <a:ext cx="1508874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от 61,7% </a:t>
              </a:r>
              <a:r>
                <a:rPr lang="ru-RU" sz="1000" dirty="0"/>
                <a:t>до </a:t>
              </a:r>
              <a:r>
                <a:rPr lang="ru-RU" sz="1000" dirty="0" smtClean="0"/>
                <a:t>98%</a:t>
              </a:r>
              <a:endParaRPr lang="ru-RU" sz="100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880008" y="5611991"/>
              <a:ext cx="1389000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от 12,3% до 56,9%</a:t>
              </a:r>
              <a:endParaRPr lang="ru-RU" sz="1000" dirty="0"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86800" cy="841248"/>
          </a:xfrm>
          <a:noFill/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1200" b="1" i="1" cap="none" dirty="0" smtClean="0">
                <a:solidFill>
                  <a:prstClr val="black"/>
                </a:solidFill>
                <a:effectLst/>
                <a:latin typeface="Palatino Linotype"/>
                <a:ea typeface="+mn-ea"/>
                <a:cs typeface="+mn-cs"/>
              </a:rPr>
              <a:t>ДОЛЯ НАСЕЛЕНИЯ, ПОЛУЧИВШЕГО ЖИЛЫЕ ПОМЕЩЕНИЯ И УЛУЧШИВШЕГО ЖИЛИЩНЫЕ УСЛОВИЯ В ОТЧЕТНОМ ГОДУ, В ОБЩЕЙ ЧИСЛЕННОСТИ НАСЕЛЕНИЯ, СОСТОЯЩЕГО НА УЧЕТЕ В КАЧЕСТВЕ НУЖДАЮЩЕГОСЯ В ЖИЛЫХ ПОМЕЩЕНИЯХ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3528" y="1196752"/>
            <a:ext cx="4464496" cy="4824536"/>
          </a:xfrm>
          <a:noFill/>
        </p:spPr>
        <p:txBody>
          <a:bodyPr>
            <a:noAutofit/>
          </a:bodyPr>
          <a:lstStyle/>
          <a:p>
            <a:pPr marL="0" indent="0" algn="just"/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  <a:ea typeface="Arial Unicode MS"/>
                <a:cs typeface="Arial Unicode MS"/>
              </a:rPr>
              <a:t>В 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2020 году по сравнению с 2019 годом доля населения, получившего жилые помещения и улучшившего жилищные условия, в общей численности населения, состоящего на учете в качестве нуждающегося в жилых помещениях, выросла в 10 муниципальных образованиях. </a:t>
            </a:r>
          </a:p>
          <a:p>
            <a:pPr marL="0" indent="0" algn="just"/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Максимальное увеличение данного показателя отмечено в Шумячском районе на 34,8 п.п., снижение - в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Темкинском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 районе (на 12,4 п.п.). В Вяземском, Смоленском,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Духовщинском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,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Починковском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 и Ершичском районах показатель находится на уровне 2019 года.</a:t>
            </a:r>
          </a:p>
          <a:p>
            <a:pPr marL="0" indent="0" algn="just"/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Наибольшее значение показателя  сложилось в Шумячском (100%), Демидовском (30%) и Смоленском (28%) районах.</a:t>
            </a:r>
          </a:p>
          <a:p>
            <a:pPr marL="0" indent="0" algn="just"/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В Ершичском районе в 2020 году никто из жителей, состоящих на учете в качестве нуждающегося в жилых помещения, не получил жилья (не улучшил свои жилищные условия).</a:t>
            </a:r>
            <a:endParaRPr lang="ru-RU" sz="140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pic>
        <p:nvPicPr>
          <p:cNvPr id="10" name="Содержимое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1806494"/>
            <a:ext cx="4343397" cy="4311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Группа 5"/>
          <p:cNvGrpSpPr/>
          <p:nvPr/>
        </p:nvGrpSpPr>
        <p:grpSpPr>
          <a:xfrm>
            <a:off x="7856510" y="5056175"/>
            <a:ext cx="1516293" cy="1029012"/>
            <a:chOff x="7880008" y="5081309"/>
            <a:chExt cx="1516293" cy="1029012"/>
          </a:xfrm>
          <a:noFill/>
        </p:grpSpPr>
        <p:sp>
          <p:nvSpPr>
            <p:cNvPr id="6" name="Прямоугольник 5"/>
            <p:cNvSpPr/>
            <p:nvPr/>
          </p:nvSpPr>
          <p:spPr>
            <a:xfrm>
              <a:off x="7880008" y="5081309"/>
              <a:ext cx="1169464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от 10%  до 100%</a:t>
              </a:r>
              <a:endParaRPr lang="ru-RU" sz="1000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880008" y="5864100"/>
              <a:ext cx="1175059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0%</a:t>
              </a:r>
              <a:endParaRPr lang="ru-RU" sz="100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887427" y="5342919"/>
              <a:ext cx="1508874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от 5,7% до 9%</a:t>
              </a:r>
              <a:endParaRPr lang="ru-RU" sz="100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880008" y="5611991"/>
              <a:ext cx="1389000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/>
                <a:t>менее </a:t>
              </a:r>
              <a:r>
                <a:rPr lang="ru-RU" sz="1000" dirty="0" smtClean="0"/>
                <a:t>4,7%</a:t>
              </a:r>
              <a:endParaRPr lang="ru-RU" sz="1000" dirty="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СОДЕРЖАНИЕ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cap="all" dirty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I. РЕЗУЛЬТАТЫ МОНИТОРИНГА ЭФФЕКТИВНОСТИ ДЕЯТЕЛЬНОСТИ ОРГАНОВ МЕСТНОГО САМОУПРАВЛЕНИЯ ГОРОДСКИХ ОКРУГОВ И МУНИЦИПАЛЬНЫХ РАЙОНОВ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cap="all" dirty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1) экономическое развитие;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cap="all" dirty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2) дошкольное образование;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cap="all" dirty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3) общее и дополнительное образование;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cap="all" dirty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4) культура;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cap="all" dirty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5) физическая культура и спорт;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cap="all" dirty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6) жилищное строительство и обеспечение граждан жильем;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cap="all" dirty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7) жилищно-коммунальное хозяйство;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cap="all" dirty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8) организация муниципального управления;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cap="all" dirty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9) энергосбережение и повышение энергетической </a:t>
            </a:r>
            <a:r>
              <a:rPr lang="ru-RU" b="1" cap="all" dirty="0" smtClean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эффективности;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cap="all" dirty="0" smtClean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10) </a:t>
            </a:r>
            <a:r>
              <a:rPr lang="ru-RU" b="1" cap="all" dirty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ПРОВЕДЕНИЕ НЕЗАВИСИМОЙ ОЦЕНКИ КАЧЕСТВА УСЛОВИЙ ОКАЗАНИЯ УСЛУГ ОРГАНИЗАЦИЯМИ В СФЕРАХ КУЛЬТУРЫ, ОХРАНЫ ЗДОРОВЬЯ, ОБРАЗОВАНИЯ И СОЦИАЛЬНОГО ОБСЛУЖИВАНИЯ.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cap="all" dirty="0" smtClean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II</a:t>
            </a:r>
            <a:r>
              <a:rPr lang="en-US" b="1" cap="all" dirty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. </a:t>
            </a:r>
            <a:r>
              <a:rPr lang="ru-RU" b="1" cap="all" dirty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ИТОГИ СОЦИОЛОГИЧЕСКИХ ОПРОСОВ НАСЕЛЕНИЯ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cap="all" dirty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III. </a:t>
            </a:r>
            <a:r>
              <a:rPr lang="ru-RU" b="1" cap="all" dirty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РЕЗУЛЬТАТЫ ОЦЕНКИ ЭФФЕКТИВНОСТИ ДЕЯТЕЛЬНОСТИ ОРГАНОВ МЕСТНОГО САМОУПРАВЛЕНИЯ ГОРОДСКИХ ОКРУГОВ И МУНИЦИПАЛЬНЫХ </a:t>
            </a:r>
            <a:r>
              <a:rPr lang="ru-RU" b="1" cap="all" dirty="0" smtClean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РАЙОНОВ</a:t>
            </a:r>
            <a:endParaRPr lang="ru-RU" b="1" cap="all" dirty="0"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234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41248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1300" b="1" dirty="0" smtClean="0">
                <a:solidFill>
                  <a:schemeClr val="tx1"/>
                </a:solidFill>
              </a:rPr>
              <a:t>8) организация муниципального управления </a:t>
            </a:r>
            <a:br>
              <a:rPr lang="ru-RU" sz="1300" b="1" dirty="0" smtClean="0">
                <a:solidFill>
                  <a:schemeClr val="tx1"/>
                </a:solidFill>
              </a:rPr>
            </a:br>
            <a:r>
              <a:rPr lang="ru-RU" sz="1300" b="1" cap="none" dirty="0" smtClean="0">
                <a:solidFill>
                  <a:prstClr val="black"/>
                </a:solidFill>
                <a:effectLst/>
                <a:latin typeface="Palatino Linotype"/>
                <a:ea typeface="+mn-ea"/>
                <a:cs typeface="+mn-cs"/>
              </a:rPr>
              <a:t/>
            </a:r>
            <a:br>
              <a:rPr lang="ru-RU" sz="1300" b="1" cap="none" dirty="0" smtClean="0">
                <a:solidFill>
                  <a:prstClr val="black"/>
                </a:solidFill>
                <a:effectLst/>
                <a:latin typeface="Palatino Linotype"/>
                <a:ea typeface="+mn-ea"/>
                <a:cs typeface="+mn-cs"/>
              </a:rPr>
            </a:br>
            <a:r>
              <a:rPr lang="ru-RU" sz="1400" b="1" i="1" dirty="0" smtClean="0">
                <a:solidFill>
                  <a:schemeClr val="tx1"/>
                </a:solidFill>
              </a:rPr>
              <a:t>доля налоговых и неналоговых доходов местного бюджета в общем объеме собственных доходов бюджета муниципального образования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124744"/>
            <a:ext cx="4464496" cy="5544616"/>
          </a:xfrm>
          <a:noFill/>
        </p:spPr>
        <p:txBody>
          <a:bodyPr>
            <a:normAutofit fontScale="475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tabLst>
                <a:tab pos="714375" algn="l"/>
              </a:tabLst>
            </a:pPr>
            <a:r>
              <a:rPr lang="ru-RU" sz="2700" dirty="0" smtClean="0">
                <a:solidFill>
                  <a:schemeClr val="tx1"/>
                </a:solidFill>
                <a:latin typeface="Palatino Linotype" pitchFamily="18" charset="0"/>
              </a:rPr>
              <a:t>В 2020 году наибольшую долю налоговых и неналоговых доходов в общем объеме собственных доходов муниципального образования имели </a:t>
            </a:r>
            <a:r>
              <a:rPr lang="ru-RU" sz="2700" dirty="0" err="1" smtClean="0">
                <a:solidFill>
                  <a:schemeClr val="tx1"/>
                </a:solidFill>
                <a:latin typeface="Palatino Linotype" pitchFamily="18" charset="0"/>
              </a:rPr>
              <a:t>Гагаринский</a:t>
            </a:r>
            <a:r>
              <a:rPr lang="ru-RU" sz="2700" dirty="0" smtClean="0">
                <a:solidFill>
                  <a:schemeClr val="tx1"/>
                </a:solidFill>
                <a:latin typeface="Palatino Linotype" pitchFamily="18" charset="0"/>
              </a:rPr>
              <a:t> (72,5%), Вяземский (65,4%), </a:t>
            </a:r>
            <a:r>
              <a:rPr lang="ru-RU" sz="2700" dirty="0">
                <a:solidFill>
                  <a:schemeClr val="tx1"/>
                </a:solidFill>
                <a:latin typeface="Palatino Linotype" pitchFamily="18" charset="0"/>
              </a:rPr>
              <a:t>Смоленский (</a:t>
            </a:r>
            <a:r>
              <a:rPr lang="ru-RU" sz="2700" dirty="0" smtClean="0">
                <a:solidFill>
                  <a:schemeClr val="tx1"/>
                </a:solidFill>
                <a:latin typeface="Palatino Linotype" pitchFamily="18" charset="0"/>
              </a:rPr>
              <a:t>60,2%) </a:t>
            </a:r>
            <a:r>
              <a:rPr lang="ru-RU" sz="2700" dirty="0">
                <a:solidFill>
                  <a:schemeClr val="tx1"/>
                </a:solidFill>
                <a:latin typeface="Palatino Linotype" pitchFamily="18" charset="0"/>
              </a:rPr>
              <a:t>и </a:t>
            </a:r>
            <a:r>
              <a:rPr lang="ru-RU" sz="2700" dirty="0" err="1">
                <a:solidFill>
                  <a:schemeClr val="tx1"/>
                </a:solidFill>
                <a:latin typeface="Palatino Linotype" pitchFamily="18" charset="0"/>
              </a:rPr>
              <a:t>Сафоновский</a:t>
            </a:r>
            <a:r>
              <a:rPr lang="ru-RU" sz="2700" dirty="0">
                <a:solidFill>
                  <a:schemeClr val="tx1"/>
                </a:solidFill>
                <a:latin typeface="Palatino Linotype" pitchFamily="18" charset="0"/>
              </a:rPr>
              <a:t>  </a:t>
            </a:r>
            <a:r>
              <a:rPr lang="ru-RU" sz="2700" dirty="0" smtClean="0">
                <a:solidFill>
                  <a:schemeClr val="tx1"/>
                </a:solidFill>
                <a:latin typeface="Palatino Linotype" pitchFamily="18" charset="0"/>
              </a:rPr>
              <a:t>(57,1%) районы, а также городские округа Смоленск (61,8%) и Десногорск (58,7%).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tabLst>
                <a:tab pos="714375" algn="l"/>
              </a:tabLst>
            </a:pPr>
            <a:r>
              <a:rPr lang="ru-RU" sz="2700" dirty="0" smtClean="0">
                <a:solidFill>
                  <a:schemeClr val="tx1"/>
                </a:solidFill>
                <a:latin typeface="Palatino Linotype" pitchFamily="18" charset="0"/>
              </a:rPr>
              <a:t>Среди муниципальных образований по прежнему наибольшую группу составляют районы с   собственными доходами, занимающими  менее 50% в общем объеме доходов бюджета муниципального образования.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tabLst>
                <a:tab pos="714375" algn="l"/>
              </a:tabLst>
            </a:pPr>
            <a:r>
              <a:rPr lang="ru-RU" sz="2700" dirty="0" smtClean="0">
                <a:solidFill>
                  <a:schemeClr val="tx1"/>
                </a:solidFill>
                <a:latin typeface="Palatino Linotype" pitchFamily="18" charset="0"/>
              </a:rPr>
              <a:t>В 2020 году наблюдался рост доли налоговых и неналоговых  доходов в 7 муниципалитетах, при этом наибольший рост обеспечен в </a:t>
            </a:r>
            <a:r>
              <a:rPr lang="ru-RU" sz="2700" dirty="0" err="1" smtClean="0">
                <a:solidFill>
                  <a:schemeClr val="tx1"/>
                </a:solidFill>
                <a:latin typeface="Palatino Linotype" pitchFamily="18" charset="0"/>
              </a:rPr>
              <a:t>Сычевском</a:t>
            </a:r>
            <a:r>
              <a:rPr lang="ru-RU" sz="2700" dirty="0" smtClean="0">
                <a:solidFill>
                  <a:schemeClr val="tx1"/>
                </a:solidFill>
                <a:latin typeface="Palatino Linotype" pitchFamily="18" charset="0"/>
              </a:rPr>
              <a:t> районе (на 15,2 п.п.) и </a:t>
            </a:r>
            <a:r>
              <a:rPr lang="ru-RU" sz="2700" dirty="0" err="1" smtClean="0">
                <a:solidFill>
                  <a:schemeClr val="tx1"/>
                </a:solidFill>
                <a:latin typeface="Palatino Linotype" pitchFamily="18" charset="0"/>
              </a:rPr>
              <a:t>Кардымовском</a:t>
            </a:r>
            <a:r>
              <a:rPr lang="ru-RU" sz="2700" dirty="0" smtClean="0">
                <a:solidFill>
                  <a:schemeClr val="tx1"/>
                </a:solidFill>
                <a:latin typeface="Palatino Linotype" pitchFamily="18" charset="0"/>
              </a:rPr>
              <a:t> (на 9,1 п.п.) районах.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tabLst>
                <a:tab pos="714375" algn="l"/>
              </a:tabLst>
            </a:pPr>
            <a:r>
              <a:rPr lang="ru-RU" sz="2700" dirty="0" smtClean="0">
                <a:solidFill>
                  <a:schemeClr val="tx1"/>
                </a:solidFill>
                <a:latin typeface="Palatino Linotype" pitchFamily="18" charset="0"/>
              </a:rPr>
              <a:t>Снижение показателя произошло в 19 муниципальных образованиях (максимальное - в городе Десногорске на 21,2 п.п.).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tabLst>
                <a:tab pos="714375" algn="l"/>
              </a:tabLst>
            </a:pPr>
            <a:r>
              <a:rPr lang="ru-RU" sz="2700" dirty="0" smtClean="0">
                <a:solidFill>
                  <a:schemeClr val="tx1"/>
                </a:solidFill>
                <a:latin typeface="Palatino Linotype" pitchFamily="18" charset="0"/>
              </a:rPr>
              <a:t>Самый низкий показатель доли налоговых и неналоговых доходов местного бюджета в общем объеме собственных доходов бюджета муниципального образования сложился в районах: </a:t>
            </a:r>
            <a:r>
              <a:rPr lang="ru-RU" sz="2700" dirty="0" err="1" smtClean="0">
                <a:solidFill>
                  <a:schemeClr val="tx1"/>
                </a:solidFill>
                <a:latin typeface="Palatino Linotype" pitchFamily="18" charset="0"/>
              </a:rPr>
              <a:t>Глинковском</a:t>
            </a:r>
            <a:r>
              <a:rPr lang="ru-RU" sz="2700" dirty="0" smtClean="0">
                <a:solidFill>
                  <a:schemeClr val="tx1"/>
                </a:solidFill>
                <a:latin typeface="Palatino Linotype" pitchFamily="18" charset="0"/>
              </a:rPr>
              <a:t> (13,6%), Хиславичском (13,6%) и Шумячском (13,3%).</a:t>
            </a:r>
          </a:p>
        </p:txBody>
      </p:sp>
      <p:pic>
        <p:nvPicPr>
          <p:cNvPr id="15" name="Содержимое 1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1806494"/>
            <a:ext cx="4343397" cy="4311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Группа 5"/>
          <p:cNvGrpSpPr/>
          <p:nvPr/>
        </p:nvGrpSpPr>
        <p:grpSpPr>
          <a:xfrm>
            <a:off x="7856510" y="5056175"/>
            <a:ext cx="1516293" cy="1029012"/>
            <a:chOff x="7880008" y="5081309"/>
            <a:chExt cx="1516293" cy="1029012"/>
          </a:xfrm>
          <a:noFill/>
        </p:grpSpPr>
        <p:sp>
          <p:nvSpPr>
            <p:cNvPr id="11" name="Прямоугольник 10"/>
            <p:cNvSpPr/>
            <p:nvPr/>
          </p:nvSpPr>
          <p:spPr>
            <a:xfrm>
              <a:off x="7880008" y="5081309"/>
              <a:ext cx="1169464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более 57,1%</a:t>
              </a:r>
              <a:endParaRPr lang="ru-RU" sz="1000" dirty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7880008" y="5864100"/>
              <a:ext cx="1175059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менее 16,9%</a:t>
              </a:r>
              <a:endParaRPr lang="ru-RU" sz="1000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7887427" y="5342919"/>
              <a:ext cx="1508874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от  31,5% </a:t>
              </a:r>
              <a:r>
                <a:rPr lang="ru-RU" sz="1000" dirty="0"/>
                <a:t>до </a:t>
              </a:r>
              <a:r>
                <a:rPr lang="ru-RU" sz="1000" dirty="0" smtClean="0"/>
                <a:t>47,1%</a:t>
              </a:r>
              <a:endParaRPr lang="ru-RU" sz="1000" dirty="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7880008" y="5611991"/>
              <a:ext cx="1389000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от 20,2% до 24,6%</a:t>
              </a:r>
              <a:endParaRPr lang="ru-RU" sz="1000" dirty="0"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4198240" cy="841248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1300" b="1" i="1" dirty="0" smtClean="0">
                <a:solidFill>
                  <a:prstClr val="black"/>
                </a:solidFill>
                <a:effectLst/>
                <a:latin typeface="Palatino Linotype"/>
                <a:ea typeface="+mn-ea"/>
                <a:cs typeface="+mn-cs"/>
              </a:rPr>
              <a:t>Доля основных фондов организаций муниципальной формы собственности, находящихся в стадии банкротства</a:t>
            </a:r>
            <a:endParaRPr lang="ru-RU" sz="13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196752"/>
            <a:ext cx="4392488" cy="5127848"/>
          </a:xfrm>
          <a:noFill/>
        </p:spPr>
        <p:txBody>
          <a:bodyPr>
            <a:noAutofit/>
          </a:bodyPr>
          <a:lstStyle/>
          <a:p>
            <a:pPr marL="0" indent="19050" algn="just"/>
            <a:r>
              <a:rPr lang="ru-RU" sz="1530" dirty="0" smtClean="0">
                <a:solidFill>
                  <a:schemeClr val="tx1"/>
                </a:solidFill>
                <a:latin typeface="Palatino Linotype" pitchFamily="18" charset="0"/>
              </a:rPr>
              <a:t>По итогам 2020 года наличие основных фондов организаций муниципальной формы собственности, находящихся в стадии банкротства, зафиксировано в 3 муниципальных образованиях (в 2019 г. – 3). </a:t>
            </a:r>
          </a:p>
          <a:p>
            <a:pPr marL="0" indent="19050" algn="just"/>
            <a:r>
              <a:rPr lang="ru-RU" sz="1530" dirty="0" smtClean="0">
                <a:solidFill>
                  <a:schemeClr val="tx1"/>
                </a:solidFill>
                <a:latin typeface="Palatino Linotype" pitchFamily="18" charset="0"/>
              </a:rPr>
              <a:t>Среди муниципальных районов организации-банкроты зафиксированы в 2 районах (Ярцевском, Дорогобужском) и в городском округе Смоленск.</a:t>
            </a:r>
          </a:p>
          <a:p>
            <a:pPr marL="0" indent="19050" algn="just"/>
            <a:r>
              <a:rPr lang="ru-RU" sz="1530" dirty="0" smtClean="0">
                <a:solidFill>
                  <a:schemeClr val="tx1"/>
                </a:solidFill>
                <a:latin typeface="Palatino Linotype" pitchFamily="18" charset="0"/>
              </a:rPr>
              <a:t>Максимальное значение показателя отмечено в Ярцевском районе (1,2%).</a:t>
            </a:r>
          </a:p>
          <a:p>
            <a:pPr marL="0" indent="19050" algn="just"/>
            <a:r>
              <a:rPr lang="ru-RU" sz="1530" dirty="0" smtClean="0">
                <a:solidFill>
                  <a:schemeClr val="tx1"/>
                </a:solidFill>
                <a:latin typeface="Palatino Linotype" pitchFamily="18" charset="0"/>
              </a:rPr>
              <a:t>Снижение доли основных фондов несостоятельных организаций муниципальной формы собственности произошло в </a:t>
            </a:r>
            <a:r>
              <a:rPr lang="ru-RU" sz="1530" dirty="0">
                <a:solidFill>
                  <a:schemeClr val="tx1"/>
                </a:solidFill>
                <a:latin typeface="Palatino Linotype" pitchFamily="18" charset="0"/>
              </a:rPr>
              <a:t>Вяземском </a:t>
            </a:r>
            <a:r>
              <a:rPr lang="ru-RU" sz="1530" dirty="0" smtClean="0">
                <a:solidFill>
                  <a:schemeClr val="tx1"/>
                </a:solidFill>
                <a:latin typeface="Palatino Linotype" pitchFamily="18" charset="0"/>
              </a:rPr>
              <a:t>(с 14% до 0%) и Ярцевском (с 1,6% до 1,2%) районах, увеличение доли - в Дорогобужском районе (с 0% до 0,8%).</a:t>
            </a:r>
          </a:p>
          <a:p>
            <a:pPr marL="0" indent="19050" algn="just"/>
            <a:r>
              <a:rPr lang="ru-RU" sz="1400" dirty="0">
                <a:solidFill>
                  <a:schemeClr val="tx1"/>
                </a:solidFill>
                <a:latin typeface="Palatino Linotype" pitchFamily="18" charset="0"/>
              </a:rPr>
              <a:t>Значение показателя на уровне 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2019 </a:t>
            </a:r>
            <a:r>
              <a:rPr lang="ru-RU" sz="1400" dirty="0">
                <a:solidFill>
                  <a:schemeClr val="tx1"/>
                </a:solidFill>
                <a:latin typeface="Palatino Linotype" pitchFamily="18" charset="0"/>
              </a:rPr>
              <a:t>года отмечено в 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городе Смоленске.</a:t>
            </a:r>
            <a:endParaRPr lang="ru-RU" sz="1400" dirty="0">
              <a:solidFill>
                <a:schemeClr val="tx1"/>
              </a:solidFill>
              <a:latin typeface="Palatino Linotype" pitchFamily="18" charset="0"/>
            </a:endParaRPr>
          </a:p>
          <a:p>
            <a:pPr marL="0" indent="19050" algn="just"/>
            <a:endParaRPr lang="ru-RU" sz="1530" dirty="0" smtClean="0">
              <a:solidFill>
                <a:schemeClr val="tx1"/>
              </a:solidFill>
              <a:latin typeface="Palatino Linotype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16016" y="1196752"/>
            <a:ext cx="4176464" cy="4824536"/>
          </a:xfrm>
          <a:noFill/>
        </p:spPr>
        <p:txBody>
          <a:bodyPr>
            <a:normAutofit/>
          </a:bodyPr>
          <a:lstStyle/>
          <a:p>
            <a:pPr marL="0" indent="19050" algn="just"/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Объем не завершенного в установленные сроки строительства, осуществляемого за счет средств бюджета городского округа   (района) в 2020 г. зафиксирован в 5 муниципальных образованиях (в 2019 г. – 6).  </a:t>
            </a:r>
          </a:p>
          <a:p>
            <a:pPr marL="0" indent="19050" algn="just"/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Увеличение показателя отмечается в  городе Смоленске на 8%. </a:t>
            </a:r>
          </a:p>
          <a:p>
            <a:pPr marL="0" indent="19050" algn="just"/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Сокращение объема не завершенного строительства отмечено  в Ярцевском (с 17,7 до 0 млн. руб.), Вяземском (на 6%),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</a:rPr>
              <a:t>Краснинском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 районах (на 5,7%) </a:t>
            </a:r>
            <a:r>
              <a:rPr lang="ru-RU" sz="1600" dirty="0">
                <a:solidFill>
                  <a:schemeClr val="tx1"/>
                </a:solidFill>
                <a:latin typeface="Palatino Linotype" pitchFamily="18" charset="0"/>
              </a:rPr>
              <a:t>и городском округе 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Десногорск (на 29%).</a:t>
            </a:r>
          </a:p>
          <a:p>
            <a:pPr marL="0" indent="19050" algn="just"/>
            <a:r>
              <a:rPr lang="ru-RU" sz="1600" dirty="0">
                <a:solidFill>
                  <a:schemeClr val="tx1"/>
                </a:solidFill>
                <a:latin typeface="Palatino Linotype" pitchFamily="18" charset="0"/>
              </a:rPr>
              <a:t>Значение показателя на уровне 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2019 </a:t>
            </a:r>
            <a:r>
              <a:rPr lang="ru-RU" sz="1600" dirty="0">
                <a:solidFill>
                  <a:schemeClr val="tx1"/>
                </a:solidFill>
                <a:latin typeface="Palatino Linotype" pitchFamily="18" charset="0"/>
              </a:rPr>
              <a:t>года отмечено в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</a:rPr>
              <a:t>Темкинском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 районе.</a:t>
            </a:r>
            <a:endParaRPr lang="ru-RU" sz="1600" dirty="0">
              <a:solidFill>
                <a:schemeClr val="tx1"/>
              </a:solidFill>
              <a:latin typeface="Palatino Linotype" pitchFamily="18" charset="0"/>
            </a:endParaRPr>
          </a:p>
          <a:p>
            <a:pPr marL="0" indent="0" algn="just">
              <a:buNone/>
            </a:pPr>
            <a:endParaRPr lang="ru-RU" sz="1600" dirty="0">
              <a:solidFill>
                <a:srgbClr val="FF0000"/>
              </a:solidFill>
              <a:latin typeface="Palatino Linotype" pitchFamily="18" charset="0"/>
            </a:endParaRPr>
          </a:p>
        </p:txBody>
      </p:sp>
      <p:sp>
        <p:nvSpPr>
          <p:cNvPr id="5" name="Текст 7"/>
          <p:cNvSpPr txBox="1">
            <a:spLocks/>
          </p:cNvSpPr>
          <p:nvPr/>
        </p:nvSpPr>
        <p:spPr>
          <a:xfrm>
            <a:off x="4752529" y="404664"/>
            <a:ext cx="4391471" cy="63976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300" b="1" i="1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Объем </a:t>
            </a:r>
            <a:r>
              <a:rPr lang="ru-RU" sz="1300" b="1" i="1" cap="all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не завершенного </a:t>
            </a:r>
            <a:r>
              <a:rPr lang="ru-RU" sz="1300" b="1" i="1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 установленные сроки строительства, осуществляемого за счет средств бюджета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1300" b="1" i="1" dirty="0" smtClean="0">
                <a:solidFill>
                  <a:schemeClr val="tx1"/>
                </a:solidFill>
              </a:rPr>
              <a:t>Расходы бюджета муниципального образования на содержание работников органов местного самоуправления в расчете на одного жителя муниципального образования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2132856"/>
            <a:ext cx="4392488" cy="3528392"/>
          </a:xfrm>
          <a:noFill/>
        </p:spPr>
        <p:txBody>
          <a:bodyPr>
            <a:noAutofit/>
          </a:bodyPr>
          <a:lstStyle/>
          <a:p>
            <a:pPr marL="0" indent="19050" algn="just">
              <a:lnSpc>
                <a:spcPct val="12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Объем расходов бюджета на содержание работников органов местного самоуправления в расчете на одного жителя в 2020 году составил:</a:t>
            </a:r>
          </a:p>
          <a:p>
            <a:pPr marL="0" indent="19050" algn="just">
              <a:lnSpc>
                <a:spcPct val="12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в городских округах от 1148,8 рубля в городе Смоленске до 1665,1 рублей в городе Десногорске;</a:t>
            </a:r>
          </a:p>
          <a:p>
            <a:pPr marL="0" indent="19050" algn="just">
              <a:lnSpc>
                <a:spcPct val="12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в муниципальных районах от </a:t>
            </a:r>
            <a:b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1065,6 рублей в Смоленском районе до 6054,8 рублей в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</a:rPr>
              <a:t>Глинковском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 районе.</a:t>
            </a:r>
          </a:p>
        </p:txBody>
      </p:sp>
      <p:pic>
        <p:nvPicPr>
          <p:cNvPr id="10" name="Содержимое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08000" y="1806494"/>
            <a:ext cx="4343397" cy="4311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Группа 4"/>
          <p:cNvGrpSpPr/>
          <p:nvPr/>
        </p:nvGrpSpPr>
        <p:grpSpPr>
          <a:xfrm>
            <a:off x="7783200" y="5087541"/>
            <a:ext cx="1829359" cy="1005929"/>
            <a:chOff x="7880008" y="5092850"/>
            <a:chExt cx="1829359" cy="1005929"/>
          </a:xfrm>
          <a:noFill/>
        </p:grpSpPr>
        <p:sp>
          <p:nvSpPr>
            <p:cNvPr id="6" name="Прямоугольник 5"/>
            <p:cNvSpPr/>
            <p:nvPr/>
          </p:nvSpPr>
          <p:spPr>
            <a:xfrm>
              <a:off x="7880008" y="5092850"/>
              <a:ext cx="1360800" cy="223138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850" dirty="0" smtClean="0"/>
                <a:t>более 3,9 тыс. рублей</a:t>
              </a:r>
              <a:endParaRPr lang="ru-RU" sz="850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880008" y="5875641"/>
              <a:ext cx="1360800" cy="223138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850" dirty="0" smtClean="0"/>
                <a:t>менее  1,4 тыс. рублей</a:t>
              </a:r>
              <a:endParaRPr lang="ru-RU" sz="85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887426" y="5354460"/>
              <a:ext cx="1821941" cy="223138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850" dirty="0" smtClean="0"/>
                <a:t>от 3 до 3,8 тыс.рублей</a:t>
              </a:r>
              <a:endParaRPr lang="ru-RU" sz="85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880008" y="5623532"/>
              <a:ext cx="1613336" cy="223138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850" dirty="0" smtClean="0"/>
                <a:t>от  1,6 до 2,9 тыс. рублей</a:t>
              </a:r>
              <a:endParaRPr lang="ru-RU" sz="850" dirty="0"/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51520" y="548680"/>
            <a:ext cx="86868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300" b="1" i="1" dirty="0" smtClean="0">
                <a:solidFill>
                  <a:schemeClr val="tx1"/>
                </a:solidFill>
              </a:rPr>
              <a:t>Среднегодовая численность постоянного населения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79512" y="836712"/>
            <a:ext cx="8830816" cy="5904656"/>
          </a:xfrm>
          <a:prstGeom prst="rect">
            <a:avLst/>
          </a:prstGeom>
          <a:noFill/>
        </p:spPr>
        <p:txBody>
          <a:bodyPr>
            <a:normAutofit fontScale="400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9050"/>
            <a:endParaRPr lang="ru-RU" dirty="0" smtClean="0">
              <a:solidFill>
                <a:srgbClr val="FF0000"/>
              </a:solidFill>
            </a:endParaRPr>
          </a:p>
          <a:p>
            <a:pPr marL="0" indent="19050" algn="just"/>
            <a:r>
              <a:rPr lang="ru-RU" sz="3500" dirty="0" smtClean="0">
                <a:solidFill>
                  <a:schemeClr val="tx1"/>
                </a:solidFill>
                <a:latin typeface="Palatino Linotype" pitchFamily="18" charset="0"/>
              </a:rPr>
              <a:t>Муниципальные образования с наиболее высокой среднегодовой численностью постоянного населения:  Вяземский (73,864 тыс.чел.), </a:t>
            </a:r>
            <a:r>
              <a:rPr lang="ru-RU" sz="3500" dirty="0" err="1" smtClean="0">
                <a:solidFill>
                  <a:schemeClr val="tx1"/>
                </a:solidFill>
                <a:latin typeface="Palatino Linotype" pitchFamily="18" charset="0"/>
              </a:rPr>
              <a:t>Рославльский</a:t>
            </a:r>
            <a:r>
              <a:rPr lang="ru-RU" sz="3500" dirty="0" smtClean="0">
                <a:solidFill>
                  <a:schemeClr val="tx1"/>
                </a:solidFill>
                <a:latin typeface="Palatino Linotype" pitchFamily="18" charset="0"/>
              </a:rPr>
              <a:t> (66,5 тыс.чел.) и Смоленский (62,666 тыс.чел.) муниципальные районы и городские округа Смоленск (322,8 тыс.чел.) и Десногорск (27,171 тыс.чел.). </a:t>
            </a:r>
          </a:p>
          <a:p>
            <a:pPr marL="0" indent="19050" algn="just"/>
            <a:r>
              <a:rPr lang="en-US" sz="3500" dirty="0" smtClean="0">
                <a:solidFill>
                  <a:schemeClr val="tx1"/>
                </a:solidFill>
                <a:latin typeface="Palatino Linotype" pitchFamily="18" charset="0"/>
              </a:rPr>
              <a:t>C </a:t>
            </a:r>
            <a:r>
              <a:rPr lang="ru-RU" sz="3500" dirty="0" smtClean="0">
                <a:solidFill>
                  <a:schemeClr val="tx1"/>
                </a:solidFill>
                <a:latin typeface="Palatino Linotype" pitchFamily="18" charset="0"/>
              </a:rPr>
              <a:t>низкой – </a:t>
            </a:r>
            <a:r>
              <a:rPr lang="ru-RU" sz="3500" dirty="0" err="1" smtClean="0">
                <a:solidFill>
                  <a:schemeClr val="tx1"/>
                </a:solidFill>
                <a:latin typeface="Palatino Linotype" pitchFamily="18" charset="0"/>
              </a:rPr>
              <a:t>Глинковский</a:t>
            </a:r>
            <a:r>
              <a:rPr lang="ru-RU" sz="3500" dirty="0" smtClean="0">
                <a:solidFill>
                  <a:schemeClr val="tx1"/>
                </a:solidFill>
                <a:latin typeface="Palatino Linotype" pitchFamily="18" charset="0"/>
              </a:rPr>
              <a:t> (4,001 тыс.чел.), </a:t>
            </a:r>
            <a:r>
              <a:rPr lang="ru-RU" sz="3500" dirty="0" err="1" smtClean="0">
                <a:solidFill>
                  <a:schemeClr val="tx1"/>
                </a:solidFill>
                <a:latin typeface="Palatino Linotype" pitchFamily="18" charset="0"/>
              </a:rPr>
              <a:t>Темкинский</a:t>
            </a:r>
            <a:r>
              <a:rPr lang="ru-RU" sz="3500" dirty="0" smtClean="0">
                <a:solidFill>
                  <a:schemeClr val="tx1"/>
                </a:solidFill>
                <a:latin typeface="Palatino Linotype" pitchFamily="18" charset="0"/>
              </a:rPr>
              <a:t> (5,607 тыс.чел), Ершичский (5,641 тыс.чел.). </a:t>
            </a:r>
            <a:r>
              <a:rPr lang="ru-RU" sz="3500" dirty="0" err="1" smtClean="0">
                <a:solidFill>
                  <a:schemeClr val="tx1"/>
                </a:solidFill>
                <a:latin typeface="Palatino Linotype" pitchFamily="18" charset="0"/>
              </a:rPr>
              <a:t>Угранский</a:t>
            </a:r>
            <a:r>
              <a:rPr lang="ru-RU" sz="3500" dirty="0" smtClean="0">
                <a:solidFill>
                  <a:schemeClr val="tx1"/>
                </a:solidFill>
                <a:latin typeface="Palatino Linotype" pitchFamily="18" charset="0"/>
              </a:rPr>
              <a:t> (7,13 тыс.чел.) и </a:t>
            </a:r>
            <a:r>
              <a:rPr lang="ru-RU" sz="3500" dirty="0" err="1" smtClean="0">
                <a:solidFill>
                  <a:schemeClr val="tx1"/>
                </a:solidFill>
                <a:latin typeface="Palatino Linotype" pitchFamily="18" charset="0"/>
              </a:rPr>
              <a:t>Хиславичский</a:t>
            </a:r>
            <a:r>
              <a:rPr lang="ru-RU" sz="3500" dirty="0" smtClean="0">
                <a:solidFill>
                  <a:schemeClr val="tx1"/>
                </a:solidFill>
                <a:latin typeface="Palatino Linotype" pitchFamily="18" charset="0"/>
              </a:rPr>
              <a:t> (7,55 тыс.чел.) муниципальные районы.</a:t>
            </a:r>
          </a:p>
          <a:p>
            <a:pPr marL="0" indent="19050" algn="just"/>
            <a:r>
              <a:rPr lang="ru-RU" sz="3500" dirty="0" smtClean="0">
                <a:solidFill>
                  <a:schemeClr val="tx1"/>
                </a:solidFill>
                <a:latin typeface="Palatino Linotype" pitchFamily="18" charset="0"/>
              </a:rPr>
              <a:t>Рост численности населения отмечен в Вяземском (100,36%) муниципальном районе. Уменьшилась численность постоянного населения по сравнению с уровнем 2019 года в 26 муниципалитетах.</a:t>
            </a:r>
          </a:p>
          <a:p>
            <a:pPr algn="just"/>
            <a:endParaRPr lang="ru-RU" dirty="0" smtClean="0">
              <a:solidFill>
                <a:srgbClr val="FF0000"/>
              </a:solidFill>
            </a:endParaRPr>
          </a:p>
          <a:p>
            <a:pPr algn="just"/>
            <a:endParaRPr lang="ru-RU" dirty="0" smtClean="0">
              <a:solidFill>
                <a:srgbClr val="FF0000"/>
              </a:solidFill>
            </a:endParaRPr>
          </a:p>
          <a:p>
            <a:pPr algn="just"/>
            <a:endParaRPr lang="ru-RU" dirty="0" smtClean="0">
              <a:solidFill>
                <a:srgbClr val="FF0000"/>
              </a:solidFill>
            </a:endParaRPr>
          </a:p>
          <a:p>
            <a:pPr marL="0" indent="19050" algn="just">
              <a:lnSpc>
                <a:spcPct val="120000"/>
              </a:lnSpc>
              <a:spcBef>
                <a:spcPts val="600"/>
              </a:spcBef>
            </a:pPr>
            <a:r>
              <a:rPr lang="ru-RU" b="1" i="1" cap="all" dirty="0" smtClean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Доля просроченной кредиторской задолженности по оплате труда (включая начисления на оплату труда) муниципальных учреждений в общем объеме расходов муниципального образования на оплату труда (включая начисления на оплату труда)</a:t>
            </a:r>
          </a:p>
          <a:p>
            <a:pPr marL="0" indent="19050" algn="just">
              <a:lnSpc>
                <a:spcPct val="120000"/>
              </a:lnSpc>
              <a:spcBef>
                <a:spcPts val="600"/>
              </a:spcBef>
            </a:pPr>
            <a:r>
              <a:rPr lang="ru-RU" sz="3500" dirty="0" smtClean="0">
                <a:solidFill>
                  <a:schemeClr val="tx1"/>
                </a:solidFill>
                <a:latin typeface="Palatino Linotype" pitchFamily="18" charset="0"/>
              </a:rPr>
              <a:t>Кредиторская задолженность по оплате труда (включая начисления на оплату труда) в муниципальных бюджетных учреждениях во всех муниципальных образованиях Смоленской области на конец 2020 года отсутствовала, так же как и в 2019 году.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endParaRPr lang="ru-RU" dirty="0" smtClean="0">
              <a:solidFill>
                <a:srgbClr val="FF0000"/>
              </a:solidFill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endParaRPr lang="ru-RU" dirty="0" smtClean="0">
              <a:solidFill>
                <a:srgbClr val="FF0000"/>
              </a:solidFill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endParaRPr lang="ru-RU" dirty="0" smtClean="0">
              <a:solidFill>
                <a:srgbClr val="FF0000"/>
              </a:solidFill>
            </a:endParaRPr>
          </a:p>
          <a:p>
            <a:pPr marL="0" indent="19050">
              <a:lnSpc>
                <a:spcPct val="120000"/>
              </a:lnSpc>
              <a:spcBef>
                <a:spcPct val="0"/>
              </a:spcBef>
              <a:buNone/>
            </a:pPr>
            <a:r>
              <a:rPr lang="ru-RU" b="1" i="1" cap="all" dirty="0" smtClean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Наличие в городском округе (муниципальном районе) утвержденного генерального плана городского округа (схемы территориального планирования муниципального района)</a:t>
            </a:r>
          </a:p>
          <a:p>
            <a:pPr marL="0" indent="19050" algn="just">
              <a:lnSpc>
                <a:spcPct val="120000"/>
              </a:lnSpc>
              <a:spcBef>
                <a:spcPts val="600"/>
              </a:spcBef>
            </a:pPr>
            <a:r>
              <a:rPr lang="ru-RU" sz="3500" dirty="0" smtClean="0">
                <a:solidFill>
                  <a:schemeClr val="tx1"/>
                </a:solidFill>
                <a:latin typeface="Palatino Linotype" pitchFamily="18" charset="0"/>
              </a:rPr>
              <a:t>По состоянию на 2014 г. генеральные планы городских округов (схемы территориального планирования муниципальных районов) разработаны и утверждены во всех муниципальных образованиях области.</a:t>
            </a:r>
          </a:p>
          <a:p>
            <a:pPr marL="0" indent="19050" algn="just">
              <a:lnSpc>
                <a:spcPct val="120000"/>
              </a:lnSpc>
              <a:spcBef>
                <a:spcPts val="600"/>
              </a:spcBef>
            </a:pPr>
            <a:endParaRPr lang="ru-RU" sz="3500" dirty="0">
              <a:solidFill>
                <a:srgbClr val="FF0000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23528" y="404664"/>
            <a:ext cx="8686800" cy="841248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 smtClean="0">
                <a:solidFill>
                  <a:schemeClr val="tx1"/>
                </a:solidFill>
              </a:rPr>
              <a:t>9) Энергосбережение и повышение энергетической эффективности</a:t>
            </a:r>
            <a:br>
              <a:rPr lang="ru-RU" sz="1200" b="1" dirty="0" smtClean="0">
                <a:solidFill>
                  <a:schemeClr val="tx1"/>
                </a:solidFill>
              </a:rPr>
            </a:br>
            <a:r>
              <a:rPr lang="ru-RU" sz="1300" b="1" i="1" dirty="0" smtClean="0">
                <a:solidFill>
                  <a:schemeClr val="tx1"/>
                </a:solidFill>
              </a:rPr>
              <a:t>Потребление электрической энергии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57200" y="1133128"/>
            <a:ext cx="8435280" cy="2664296"/>
          </a:xfrm>
          <a:prstGeom prst="rect">
            <a:avLst/>
          </a:prstGeom>
          <a:noFill/>
        </p:spPr>
        <p:txBody>
          <a:bodyPr>
            <a:normAutofit fontScale="475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525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Удельная величина потребления электроэнергии в многоквартирных домах муниципальных образований в 2020 г. колеблется от 336,14 (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Рославльский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район) до </a:t>
            </a:r>
            <a:b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1110,4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кВт.час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(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Угранский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район) на одного проживающего.</a:t>
            </a:r>
          </a:p>
          <a:p>
            <a:pPr marL="0" indent="19050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Снижение потребления к уровню 2019 года произошло в 10 муниципалитетах, наибольшее - в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Новодугинском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районе (на 10%).</a:t>
            </a:r>
          </a:p>
          <a:p>
            <a:pPr marL="0" indent="9525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Рост потребления электроэнергии в расчете на 1 проживающего в МКД отмечен в 10 муниципальных образованиях. Наибольший (118,1%) - в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Глинковском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районе.</a:t>
            </a:r>
          </a:p>
          <a:p>
            <a:pPr marL="0" indent="9525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Удельная величина потребления электроэнергии муниципальными бюджетными учреждениями  в 2020 г. колеблется от 31,4 (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Руднянский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район) до 350,78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кВт.час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(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Угранский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район) на одного жителя. Снижение отмечено в 20 муниципалитетах, наибольшее (на 17%) - в городе Десногорске.</a:t>
            </a:r>
          </a:p>
          <a:p>
            <a:pPr marL="0" indent="9525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Рост потребления электроэнергии произошел в 3 муниципальных образованиях области, наибольший - в Угранском районе, более чем в 1,5 раза.</a:t>
            </a:r>
          </a:p>
        </p:txBody>
      </p:sp>
      <p:sp>
        <p:nvSpPr>
          <p:cNvPr id="9" name="Объект 3"/>
          <p:cNvSpPr txBox="1">
            <a:spLocks/>
          </p:cNvSpPr>
          <p:nvPr/>
        </p:nvSpPr>
        <p:spPr>
          <a:xfrm>
            <a:off x="403920" y="3797424"/>
            <a:ext cx="8668072" cy="2880320"/>
          </a:xfrm>
          <a:prstGeom prst="rect">
            <a:avLst/>
          </a:prstGeom>
          <a:noFill/>
        </p:spPr>
        <p:txBody>
          <a:bodyPr>
            <a:normAutofit fontScale="475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9050" algn="just"/>
            <a:r>
              <a:rPr lang="ru-RU" sz="2700" b="1" i="1" cap="all" dirty="0" smtClean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Потребление тепловой энергии</a:t>
            </a:r>
          </a:p>
          <a:p>
            <a:pPr marL="0" indent="19050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Удельная величина потребления тепловой энергии в МКД в 2020 г. варьировалась от 0,05 (Ершичский район) до 0,3 Гкал (Ельнинский район) на 1 кв.м общей площади МКД.</a:t>
            </a:r>
          </a:p>
          <a:p>
            <a:pPr marL="0" indent="19050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Снижение удельного потребления тепловой энергии в МКД произошло в </a:t>
            </a:r>
            <a:b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12 муниципальных образованиях, в т.ч. на 39%  в Угранском районе. Рост потребления тепловой энергии произошел в 6 муниципальных образованиях области, наибольший - в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Ярцевском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районе на 68%.</a:t>
            </a:r>
          </a:p>
          <a:p>
            <a:pPr marL="0" indent="19050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Удельная величина потребления тепловой энергии муниципальными бюджетными учреждениями в 2020 г. колебалась от 0,04 (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Темкинский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район) до 3,14 Гкал (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Угранский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район) на 1 кв.м общей площади этих учреждений. Снижение показателя произошло в </a:t>
            </a:r>
            <a:b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13 муниципалитетах, в т.ч.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наибольльшее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- в Ершичском районе (на 23%).</a:t>
            </a:r>
          </a:p>
          <a:p>
            <a:pPr marL="0" indent="19050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Рост удельной величины потребления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теплоэнергии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отмечен в 5 муниципалитетах, наибольший – в Угранском районе (на 26%).</a:t>
            </a:r>
            <a:endParaRPr lang="ru-RU" dirty="0">
              <a:solidFill>
                <a:schemeClr val="tx1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01752" y="457200"/>
            <a:ext cx="8686800" cy="841248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300" b="1" i="1" dirty="0" smtClean="0">
                <a:solidFill>
                  <a:schemeClr val="tx1"/>
                </a:solidFill>
              </a:rPr>
              <a:t>Потребление горячей воды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7" name="Объект 3"/>
          <p:cNvSpPr txBox="1">
            <a:spLocks/>
          </p:cNvSpPr>
          <p:nvPr/>
        </p:nvSpPr>
        <p:spPr>
          <a:xfrm>
            <a:off x="179512" y="3789040"/>
            <a:ext cx="8740080" cy="2808312"/>
          </a:xfrm>
          <a:prstGeom prst="rect">
            <a:avLst/>
          </a:prstGeom>
          <a:noFill/>
        </p:spPr>
        <p:txBody>
          <a:bodyPr>
            <a:normAutofit fontScale="400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Wingdings 2"/>
              <a:buNone/>
            </a:pPr>
            <a:r>
              <a:rPr lang="ru-RU" sz="3300" b="1" i="1" cap="all" dirty="0" smtClean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Потребление холодной воды</a:t>
            </a:r>
          </a:p>
          <a:p>
            <a:pPr marL="0" indent="19050" algn="just"/>
            <a:r>
              <a:rPr lang="ru-RU" sz="3300" dirty="0" smtClean="0">
                <a:solidFill>
                  <a:schemeClr val="tx1"/>
                </a:solidFill>
                <a:latin typeface="Palatino Linotype" pitchFamily="18" charset="0"/>
              </a:rPr>
              <a:t>Удельная величина потребления холодной воды в МКД в 2020 г. в среднем по муниципалитетам варьировалась от 11,9 (</a:t>
            </a:r>
            <a:r>
              <a:rPr lang="ru-RU" sz="3300" dirty="0" err="1" smtClean="0">
                <a:solidFill>
                  <a:schemeClr val="tx1"/>
                </a:solidFill>
                <a:latin typeface="Palatino Linotype" pitchFamily="18" charset="0"/>
              </a:rPr>
              <a:t>Новодугинский</a:t>
            </a:r>
            <a:r>
              <a:rPr lang="ru-RU" sz="3300" dirty="0" smtClean="0">
                <a:solidFill>
                  <a:schemeClr val="tx1"/>
                </a:solidFill>
                <a:latin typeface="Palatino Linotype" pitchFamily="18" charset="0"/>
              </a:rPr>
              <a:t> район) до  67 куб. м (Духовщинский район) на 1 проживающего. Сокращение потребления отмечено в 16 муниципалитетах. Максимальное (на 16%) –</a:t>
            </a:r>
            <a:r>
              <a:rPr lang="en-US" sz="3300" dirty="0" smtClean="0">
                <a:solidFill>
                  <a:schemeClr val="tx1"/>
                </a:solidFill>
                <a:latin typeface="Palatino Linotype" pitchFamily="18" charset="0"/>
              </a:rPr>
              <a:t> </a:t>
            </a:r>
            <a:r>
              <a:rPr lang="ru-RU" sz="3300" dirty="0" smtClean="0">
                <a:solidFill>
                  <a:schemeClr val="tx1"/>
                </a:solidFill>
                <a:latin typeface="Palatino Linotype" pitchFamily="18" charset="0"/>
              </a:rPr>
              <a:t>в Гагаринском районе.</a:t>
            </a:r>
          </a:p>
          <a:p>
            <a:pPr marL="0" indent="19050" algn="just"/>
            <a:r>
              <a:rPr lang="ru-RU" sz="3300" dirty="0" smtClean="0">
                <a:solidFill>
                  <a:schemeClr val="tx1"/>
                </a:solidFill>
                <a:latin typeface="Palatino Linotype" pitchFamily="18" charset="0"/>
              </a:rPr>
              <a:t>Рост удельного потребления холодной воды в МКД произошел в 7 муниципальных образованиях. Максимальное (в 2 раза) - в </a:t>
            </a:r>
            <a:r>
              <a:rPr lang="ru-RU" sz="3300" dirty="0" err="1" smtClean="0">
                <a:solidFill>
                  <a:schemeClr val="tx1"/>
                </a:solidFill>
                <a:latin typeface="Palatino Linotype" pitchFamily="18" charset="0"/>
              </a:rPr>
              <a:t>Глинковском</a:t>
            </a:r>
            <a:r>
              <a:rPr lang="ru-RU" sz="3300" dirty="0" smtClean="0">
                <a:solidFill>
                  <a:schemeClr val="tx1"/>
                </a:solidFill>
                <a:latin typeface="Palatino Linotype" pitchFamily="18" charset="0"/>
              </a:rPr>
              <a:t> районе. На уровне прошлого года отмечено потребление в </a:t>
            </a:r>
            <a:br>
              <a:rPr lang="ru-RU" sz="3300" dirty="0" smtClean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ru-RU" sz="3300" dirty="0" smtClean="0">
                <a:solidFill>
                  <a:schemeClr val="tx1"/>
                </a:solidFill>
                <a:latin typeface="Palatino Linotype" pitchFamily="18" charset="0"/>
              </a:rPr>
              <a:t>4 муниципальных образованиях.</a:t>
            </a:r>
          </a:p>
          <a:p>
            <a:pPr marL="0" indent="19050" algn="just"/>
            <a:r>
              <a:rPr lang="ru-RU" sz="3300" dirty="0" smtClean="0">
                <a:solidFill>
                  <a:schemeClr val="tx1"/>
                </a:solidFill>
                <a:latin typeface="Palatino Linotype" pitchFamily="18" charset="0"/>
              </a:rPr>
              <a:t>Удельная величина потребления холодной воды муниципальными бюджетными учреждениями в среднем по области варьировалась от 0,33  (в Гагаринском районе) до 17,8 куб. м (</a:t>
            </a:r>
            <a:r>
              <a:rPr lang="ru-RU" sz="3300" dirty="0" err="1" smtClean="0">
                <a:solidFill>
                  <a:schemeClr val="tx1"/>
                </a:solidFill>
                <a:latin typeface="Palatino Linotype" pitchFamily="18" charset="0"/>
              </a:rPr>
              <a:t>Велижский</a:t>
            </a:r>
            <a:r>
              <a:rPr lang="ru-RU" sz="3300" dirty="0" smtClean="0">
                <a:solidFill>
                  <a:schemeClr val="tx1"/>
                </a:solidFill>
                <a:latin typeface="Palatino Linotype" pitchFamily="18" charset="0"/>
              </a:rPr>
              <a:t> район) на 1 жителя.</a:t>
            </a:r>
          </a:p>
          <a:p>
            <a:pPr marL="0" indent="19050" algn="just"/>
            <a:r>
              <a:rPr lang="ru-RU" sz="3300" dirty="0" smtClean="0">
                <a:solidFill>
                  <a:schemeClr val="tx1"/>
                </a:solidFill>
                <a:latin typeface="Palatino Linotype" pitchFamily="18" charset="0"/>
              </a:rPr>
              <a:t>Снижение показателя произошло в 18 муниципалитетах, в т.ч. более чем на 36% - в Хиславичском районе.</a:t>
            </a:r>
          </a:p>
          <a:p>
            <a:pPr marL="0" indent="19050" algn="just"/>
            <a:r>
              <a:rPr lang="ru-RU" sz="3300" dirty="0" smtClean="0">
                <a:solidFill>
                  <a:schemeClr val="tx1"/>
                </a:solidFill>
                <a:latin typeface="Palatino Linotype" pitchFamily="18" charset="0"/>
              </a:rPr>
              <a:t>Рост потребления холодной воды муниципальными бюджетными учреждениями отмечен в </a:t>
            </a:r>
            <a:br>
              <a:rPr lang="ru-RU" sz="3300" dirty="0" smtClean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ru-RU" sz="3300" dirty="0" smtClean="0">
                <a:solidFill>
                  <a:schemeClr val="tx1"/>
                </a:solidFill>
                <a:latin typeface="Palatino Linotype" pitchFamily="18" charset="0"/>
              </a:rPr>
              <a:t>4 муниципальных образованиях, из них наибольший рост (на 14%) - </a:t>
            </a:r>
            <a:r>
              <a:rPr lang="ru-RU" sz="3600" dirty="0" smtClean="0">
                <a:solidFill>
                  <a:schemeClr val="tx1"/>
                </a:solidFill>
                <a:latin typeface="Palatino Linotype" pitchFamily="18" charset="0"/>
              </a:rPr>
              <a:t>в </a:t>
            </a:r>
            <a:r>
              <a:rPr lang="ru-RU" sz="3600" dirty="0" err="1" smtClean="0">
                <a:solidFill>
                  <a:schemeClr val="tx1"/>
                </a:solidFill>
                <a:latin typeface="Palatino Linotype" pitchFamily="18" charset="0"/>
              </a:rPr>
              <a:t>Краснинском</a:t>
            </a:r>
            <a:r>
              <a:rPr lang="ru-RU" sz="3600" dirty="0" smtClean="0">
                <a:solidFill>
                  <a:schemeClr val="tx1"/>
                </a:solidFill>
                <a:latin typeface="Palatino Linotype" pitchFamily="18" charset="0"/>
              </a:rPr>
              <a:t> </a:t>
            </a:r>
            <a:r>
              <a:rPr lang="ru-RU" sz="3300" dirty="0" smtClean="0">
                <a:solidFill>
                  <a:schemeClr val="tx1"/>
                </a:solidFill>
                <a:latin typeface="Palatino Linotype" pitchFamily="18" charset="0"/>
              </a:rPr>
              <a:t>районе. </a:t>
            </a:r>
          </a:p>
          <a:p>
            <a:pPr marL="0" indent="19050" algn="just"/>
            <a:r>
              <a:rPr lang="ru-RU" sz="3300" dirty="0" smtClean="0">
                <a:solidFill>
                  <a:schemeClr val="tx1"/>
                </a:solidFill>
                <a:latin typeface="Palatino Linotype" pitchFamily="18" charset="0"/>
              </a:rPr>
              <a:t>Значение показателя на уровне 2019 года отмечено в </a:t>
            </a:r>
            <a:r>
              <a:rPr lang="ru-RU" sz="3300" dirty="0" err="1" smtClean="0">
                <a:solidFill>
                  <a:schemeClr val="tx1"/>
                </a:solidFill>
                <a:latin typeface="Palatino Linotype" pitchFamily="18" charset="0"/>
              </a:rPr>
              <a:t>Руднянском</a:t>
            </a:r>
            <a:r>
              <a:rPr lang="ru-RU" sz="3300" dirty="0" smtClean="0">
                <a:solidFill>
                  <a:schemeClr val="tx1"/>
                </a:solidFill>
                <a:latin typeface="Palatino Linotype" pitchFamily="18" charset="0"/>
              </a:rPr>
              <a:t>, Смоленском, Демидовском, </a:t>
            </a:r>
            <a:r>
              <a:rPr lang="ru-RU" sz="3300" dirty="0" err="1" smtClean="0">
                <a:solidFill>
                  <a:schemeClr val="tx1"/>
                </a:solidFill>
                <a:latin typeface="Palatino Linotype" pitchFamily="18" charset="0"/>
              </a:rPr>
              <a:t>Духовщинском</a:t>
            </a:r>
            <a:r>
              <a:rPr lang="ru-RU" sz="3300" dirty="0" smtClean="0">
                <a:solidFill>
                  <a:schemeClr val="tx1"/>
                </a:solidFill>
                <a:latin typeface="Palatino Linotype" pitchFamily="18" charset="0"/>
              </a:rPr>
              <a:t> и </a:t>
            </a:r>
            <a:r>
              <a:rPr lang="ru-RU" sz="3300" dirty="0" err="1" smtClean="0">
                <a:solidFill>
                  <a:schemeClr val="tx1"/>
                </a:solidFill>
                <a:latin typeface="Palatino Linotype" pitchFamily="18" charset="0"/>
              </a:rPr>
              <a:t>Темкинском</a:t>
            </a:r>
            <a:r>
              <a:rPr lang="ru-RU" sz="3300" dirty="0" smtClean="0">
                <a:solidFill>
                  <a:schemeClr val="tx1"/>
                </a:solidFill>
                <a:latin typeface="Palatino Linotype" pitchFamily="18" charset="0"/>
              </a:rPr>
              <a:t> районах.</a:t>
            </a:r>
            <a:endParaRPr lang="ru-RU" sz="1400" b="1" i="1" cap="all" dirty="0">
              <a:solidFill>
                <a:srgbClr val="FF0000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251520" y="764704"/>
            <a:ext cx="8640960" cy="288032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525" algn="just">
              <a:spcBef>
                <a:spcPts val="0"/>
              </a:spcBef>
            </a:pPr>
            <a:r>
              <a:rPr lang="ru-RU" sz="1300" dirty="0" smtClean="0">
                <a:solidFill>
                  <a:schemeClr val="tx1"/>
                </a:solidFill>
                <a:latin typeface="Palatino Linotype" pitchFamily="18" charset="0"/>
              </a:rPr>
              <a:t>Удельная величина потребления горячей воды в многоквартирных домах в 2020 г. варьировалась от 11,5 до  33,2 куб. м на 1 проживающего. Снижение показателя отмечено в 11 муниципальных образованиях, в которых многоквартирные дома снабжаются горячей водой, в т.ч. более чем на 33% - в </a:t>
            </a:r>
            <a:r>
              <a:rPr lang="ru-RU" sz="1300" dirty="0" err="1" smtClean="0">
                <a:solidFill>
                  <a:schemeClr val="tx1"/>
                </a:solidFill>
                <a:latin typeface="Palatino Linotype" pitchFamily="18" charset="0"/>
              </a:rPr>
              <a:t>Кардымовском</a:t>
            </a:r>
            <a:r>
              <a:rPr lang="ru-RU" sz="1300" dirty="0" smtClean="0">
                <a:solidFill>
                  <a:schemeClr val="tx1"/>
                </a:solidFill>
                <a:latin typeface="Palatino Linotype" pitchFamily="18" charset="0"/>
              </a:rPr>
              <a:t> районе.</a:t>
            </a:r>
          </a:p>
          <a:p>
            <a:pPr marL="0" indent="9525" algn="just">
              <a:spcBef>
                <a:spcPts val="0"/>
              </a:spcBef>
            </a:pPr>
            <a:r>
              <a:rPr lang="ru-RU" sz="1300" dirty="0" smtClean="0">
                <a:solidFill>
                  <a:schemeClr val="tx1"/>
                </a:solidFill>
                <a:latin typeface="Palatino Linotype" pitchFamily="18" charset="0"/>
              </a:rPr>
              <a:t>Рост показателя произошел в 4 муниципальных образованиях области, наибольший - в городе Десногорске более, чем на 24%. В 10 районах области водоснабжение горячей водой многоквартирных домов отсутствует.</a:t>
            </a:r>
          </a:p>
          <a:p>
            <a:pPr marL="0" indent="9525" algn="just">
              <a:spcBef>
                <a:spcPts val="0"/>
              </a:spcBef>
            </a:pPr>
            <a:r>
              <a:rPr lang="ru-RU" sz="1300" dirty="0" smtClean="0">
                <a:solidFill>
                  <a:schemeClr val="tx1"/>
                </a:solidFill>
                <a:latin typeface="Palatino Linotype" pitchFamily="18" charset="0"/>
              </a:rPr>
              <a:t>Удельная величина потребления горячей воды муниципальными бюджетными учреждениями в среднем по муниципалитетам, в которых осуществлялось централизованное снабжение муниципальных бюджетных учреждений горячей водой, варьировалась от 0,077 (</a:t>
            </a:r>
            <a:r>
              <a:rPr lang="ru-RU" sz="1300" dirty="0" err="1" smtClean="0">
                <a:solidFill>
                  <a:schemeClr val="tx1"/>
                </a:solidFill>
                <a:latin typeface="Palatino Linotype" pitchFamily="18" charset="0"/>
              </a:rPr>
              <a:t>Краснинский</a:t>
            </a:r>
            <a:r>
              <a:rPr lang="ru-RU" sz="1300" dirty="0" smtClean="0">
                <a:solidFill>
                  <a:schemeClr val="tx1"/>
                </a:solidFill>
                <a:latin typeface="Palatino Linotype" pitchFamily="18" charset="0"/>
              </a:rPr>
              <a:t> район) до  4,3 куб. м (</a:t>
            </a:r>
            <a:r>
              <a:rPr lang="ru-RU" sz="1300" dirty="0" err="1" smtClean="0">
                <a:solidFill>
                  <a:schemeClr val="tx1"/>
                </a:solidFill>
                <a:latin typeface="Palatino Linotype" pitchFamily="18" charset="0"/>
              </a:rPr>
              <a:t>Рославльский</a:t>
            </a:r>
            <a:r>
              <a:rPr lang="ru-RU" sz="1300" dirty="0" smtClean="0">
                <a:solidFill>
                  <a:schemeClr val="tx1"/>
                </a:solidFill>
                <a:latin typeface="Palatino Linotype" pitchFamily="18" charset="0"/>
              </a:rPr>
              <a:t> район) на 1 жителя.</a:t>
            </a:r>
          </a:p>
          <a:p>
            <a:pPr marL="0" indent="9525" algn="just">
              <a:spcBef>
                <a:spcPts val="0"/>
              </a:spcBef>
            </a:pPr>
            <a:r>
              <a:rPr lang="ru-RU" sz="1300" dirty="0" smtClean="0">
                <a:solidFill>
                  <a:schemeClr val="tx1"/>
                </a:solidFill>
                <a:latin typeface="Palatino Linotype" pitchFamily="18" charset="0"/>
              </a:rPr>
              <a:t>Снижение произошло в 11 муниципалитетах, в т.ч. наибольшее на 24% - в городе Десногорске. Рост удельной величины потребления горячей воды муниципальными бюджетными учреждениями отмечен в </a:t>
            </a:r>
            <a:r>
              <a:rPr lang="ru-RU" sz="1300" dirty="0" err="1" smtClean="0">
                <a:solidFill>
                  <a:schemeClr val="tx1"/>
                </a:solidFill>
                <a:latin typeface="Palatino Linotype" pitchFamily="18" charset="0"/>
              </a:rPr>
              <a:t>Краснинском</a:t>
            </a:r>
            <a:r>
              <a:rPr lang="ru-RU" sz="1300" dirty="0" smtClean="0">
                <a:solidFill>
                  <a:schemeClr val="tx1"/>
                </a:solidFill>
                <a:latin typeface="Palatino Linotype" pitchFamily="18" charset="0"/>
              </a:rPr>
              <a:t> районе (105,5%). На уровне прошлого года отмечено потребление в 4 муниципальных образованиях.</a:t>
            </a:r>
            <a:endParaRPr lang="ru-RU" sz="1300" dirty="0">
              <a:solidFill>
                <a:schemeClr val="tx1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300" b="1" i="1" dirty="0" smtClean="0">
                <a:solidFill>
                  <a:schemeClr val="tx1"/>
                </a:solidFill>
              </a:rPr>
              <a:t>Потребление природного газа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304800" y="1554162"/>
            <a:ext cx="8686800" cy="4899174"/>
          </a:xfrm>
          <a:prstGeom prst="rect">
            <a:avLst/>
          </a:prstGeom>
          <a:noFill/>
        </p:spPr>
        <p:txBody>
          <a:bodyPr>
            <a:normAutofit fontScale="550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525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Удельная величина потребления природного газа в многоквартирных домах в среднем по муниципалитетам варьировалась от 10,3 (Шумячский район) до  672 куб. м (Ершичский район) на 1 проживающего, в которых имеется данный вид энергоресурсов.</a:t>
            </a:r>
          </a:p>
          <a:p>
            <a:pPr marL="0" indent="9525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Снижение показателя отмечено в 10 муниципальных образованиях. Наибольшее (на 17,3%) - в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Кардымовском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районе. Рост удельной величины потребления природного газа в МКД произошел в 8 районах, наибольшее - в Гагаринском районе (106%). На уровне прошлого года отмечено потребление в 6 муниципальных образованиях (в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Руднянском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,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Сафоновском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, Смоленском, Шумячском,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Темкинском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и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Сычевском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районах).</a:t>
            </a:r>
          </a:p>
          <a:p>
            <a:pPr marL="0" indent="9525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Удельная величина потребления природного газа муниципальными бюджетными учреждениями в 2020 г. в среднем варьировалась от 0,46 (город Смоленск) до  49,2 куб. м (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Глинковский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район) на 1 жителя.</a:t>
            </a:r>
          </a:p>
          <a:p>
            <a:pPr marL="0" indent="9525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Снижение потребления природного газа муниципальными бюджетными учреждениями произошло в 13 муниципальных образованиях, наибольшее (на 16%) - в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Рославльском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районе. Рост отмечен в </a:t>
            </a:r>
            <a:b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6 муниципалитетах, в т.ч. максимальный на 14% в Ершичском районе. На уровне прошлого года отмечено потребление в 4 муниципальных образованиях (в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Руднянском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, Смоленском, Демидовском и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Темкинском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районах).</a:t>
            </a:r>
            <a:endParaRPr lang="ru-RU" dirty="0">
              <a:solidFill>
                <a:schemeClr val="tx1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51520" y="332656"/>
            <a:ext cx="86868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>
                <a:solidFill>
                  <a:schemeClr val="tx1"/>
                </a:solidFill>
              </a:rPr>
              <a:t>10) ПРОВЕДЕНИЕ НЕЗАВИСИМОЙ ОЦЕНКИ КАЧЕСТВА УСЛОВИЙ ОКАЗАНИЯ УСЛУГ ОРГАНИЗАЦИЯМИ В СФЕРАХ КУЛЬТУРЫ, ОХРАНЫ ЗДОРОВЬЯ, ОБРАЗОВАНИЯ И СОЦИАЛЬНОГО </a:t>
            </a:r>
            <a:r>
              <a:rPr lang="ru-RU" sz="1400" b="1" dirty="0" smtClean="0">
                <a:solidFill>
                  <a:schemeClr val="tx1"/>
                </a:solidFill>
              </a:rPr>
              <a:t>ОБСЛУЖИВАНИЯ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</p:spPr>
        <p:txBody>
          <a:bodyPr>
            <a:normAutofit fontScale="625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525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В 2020 году независимую оценку качества условий оказания услуг прошли организации культуры в 21 муниципальном районе.</a:t>
            </a:r>
          </a:p>
          <a:p>
            <a:pPr marL="0" indent="9525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 Максимальное значение показателя:</a:t>
            </a:r>
          </a:p>
          <a:p>
            <a:pPr marL="0" indent="9525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город Десногорск (95 баллов), Вяземский (94,9 баллов), Смоленский (92,7 баллов) районы. </a:t>
            </a:r>
          </a:p>
          <a:p>
            <a:pPr marL="0" indent="9525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 Минимальное значение показателя:</a:t>
            </a:r>
          </a:p>
          <a:p>
            <a:pPr marL="0" indent="9525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город Смоленск,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Монастырщинский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, Починковский районы.</a:t>
            </a:r>
          </a:p>
          <a:p>
            <a:pPr marL="0" indent="9525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В 2020 году независимую оценку качества условий оказания услуг прошли организации в сфере образования в 27 муниципальных районах. Максимальное значение показателя – в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Сафоновском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районе, минимальное – в Хиславичском районе.</a:t>
            </a:r>
          </a:p>
          <a:p>
            <a:pPr marL="0" indent="9525" algn="just"/>
            <a:r>
              <a:rPr lang="ru-RU" dirty="0" smtClean="0">
                <a:solidFill>
                  <a:schemeClr val="tx1"/>
                </a:solidFill>
              </a:rPr>
              <a:t>В 2020 году независимая оценка качества условий оказания услуг организациями в сфере социального обслуживания  и охраны здоровья, в соответствии с докладами глав муниципальных образований, не проводилась, т.к. данные организации являются объектами областного подчинения</a:t>
            </a:r>
          </a:p>
        </p:txBody>
      </p:sp>
    </p:spTree>
    <p:extLst>
      <p:ext uri="{BB962C8B-B14F-4D97-AF65-F5344CB8AC3E}">
        <p14:creationId xmlns="" xmlns:p14="http://schemas.microsoft.com/office/powerpoint/2010/main" val="19647565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23528" y="260648"/>
            <a:ext cx="8686800" cy="8382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 smtClean="0">
                <a:solidFill>
                  <a:schemeClr val="tx1"/>
                </a:solidFill>
              </a:rPr>
              <a:t>II. </a:t>
            </a:r>
            <a:r>
              <a:rPr lang="ru-RU" sz="1400" b="1" dirty="0" smtClean="0">
                <a:solidFill>
                  <a:schemeClr val="tx1"/>
                </a:solidFill>
              </a:rPr>
              <a:t>ИТОГИ СОЦИОЛОГИЧЕСКИХ ОПРОСОВ НАСЕЛЕНИЯ</a:t>
            </a:r>
          </a:p>
          <a:p>
            <a:endParaRPr lang="ru-RU" sz="1400" b="1" dirty="0">
              <a:solidFill>
                <a:schemeClr val="tx1"/>
              </a:solidFill>
            </a:endParaRPr>
          </a:p>
          <a:p>
            <a:r>
              <a:rPr lang="ru-RU" sz="1400" b="1" i="1" dirty="0">
                <a:solidFill>
                  <a:schemeClr val="tx1"/>
                </a:solidFill>
              </a:rPr>
              <a:t>Удовлетворенность населения деятельностью органов местного самоуправления городского округа (муниципального района)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51520" y="908720"/>
            <a:ext cx="8686800" cy="3312368"/>
          </a:xfrm>
          <a:prstGeom prst="rect">
            <a:avLst/>
          </a:prstGeom>
          <a:noFill/>
        </p:spPr>
        <p:txBody>
          <a:bodyPr>
            <a:normAutofit fontScale="850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dirty="0">
              <a:solidFill>
                <a:schemeClr val="tx1"/>
              </a:solidFill>
            </a:endParaRPr>
          </a:p>
          <a:p>
            <a:pPr marL="0" algn="just"/>
            <a:r>
              <a:rPr lang="ru-RU" sz="2400" dirty="0" smtClean="0">
                <a:solidFill>
                  <a:schemeClr val="tx1"/>
                </a:solidFill>
                <a:latin typeface="Palatino Linotype" pitchFamily="18" charset="0"/>
              </a:rPr>
              <a:t>Наиболее высокий уровень удовлетворенности населения деятельностью органов местного самоуправления в 2020 году зафиксирован в городе Десногорске (61,1%), </a:t>
            </a:r>
            <a:r>
              <a:rPr lang="ru-RU" sz="2400" dirty="0" err="1" smtClean="0">
                <a:solidFill>
                  <a:schemeClr val="tx1"/>
                </a:solidFill>
                <a:latin typeface="Palatino Linotype" pitchFamily="18" charset="0"/>
              </a:rPr>
              <a:t>Сафоновском</a:t>
            </a:r>
            <a:r>
              <a:rPr lang="ru-RU" sz="2400" dirty="0" smtClean="0">
                <a:solidFill>
                  <a:schemeClr val="tx1"/>
                </a:solidFill>
                <a:latin typeface="Palatino Linotype" pitchFamily="18" charset="0"/>
              </a:rPr>
              <a:t> (52,2%), Смоленском (51,2%), и Вяземском (50%) районах. </a:t>
            </a:r>
          </a:p>
          <a:p>
            <a:pPr marL="0" algn="just"/>
            <a:r>
              <a:rPr lang="ru-RU" sz="2400" dirty="0" smtClean="0">
                <a:solidFill>
                  <a:schemeClr val="tx1"/>
                </a:solidFill>
                <a:latin typeface="Palatino Linotype" pitchFamily="18" charset="0"/>
              </a:rPr>
              <a:t>Наихудшие показатели уровня удовлетворенности выявлены в </a:t>
            </a:r>
            <a:r>
              <a:rPr lang="ru-RU" sz="2400" dirty="0" err="1" smtClean="0">
                <a:solidFill>
                  <a:schemeClr val="tx1"/>
                </a:solidFill>
                <a:latin typeface="Palatino Linotype" pitchFamily="18" charset="0"/>
              </a:rPr>
              <a:t>Глинковском</a:t>
            </a:r>
            <a:r>
              <a:rPr lang="ru-RU" sz="2400" dirty="0" smtClean="0">
                <a:solidFill>
                  <a:schemeClr val="tx1"/>
                </a:solidFill>
                <a:latin typeface="Palatino Linotype" pitchFamily="18" charset="0"/>
              </a:rPr>
              <a:t> (28,3%) и Монастырщинском (29,6%) районах. </a:t>
            </a:r>
          </a:p>
          <a:p>
            <a:pPr marL="0" algn="just"/>
            <a:r>
              <a:rPr lang="ru-RU" sz="2400" dirty="0" smtClean="0">
                <a:solidFill>
                  <a:schemeClr val="tx1"/>
                </a:solidFill>
                <a:latin typeface="Palatino Linotype" pitchFamily="18" charset="0"/>
              </a:rPr>
              <a:t>Результаты  опросов  населения  в  2020 году  свидетельствуют  о снижении уровня   удовлетворенности   населения   деятельностью   органов   местного самоуправления в 21 муниципальном  образовании  Смоленской области. Наибольшее снижение показателя отмечено в </a:t>
            </a:r>
            <a:r>
              <a:rPr lang="ru-RU" sz="2400" dirty="0" err="1" smtClean="0">
                <a:solidFill>
                  <a:schemeClr val="tx1"/>
                </a:solidFill>
                <a:latin typeface="Palatino Linotype" pitchFamily="18" charset="0"/>
              </a:rPr>
              <a:t>Глинковском</a:t>
            </a:r>
            <a:r>
              <a:rPr lang="ru-RU" sz="2400" dirty="0" smtClean="0">
                <a:solidFill>
                  <a:schemeClr val="tx1"/>
                </a:solidFill>
                <a:latin typeface="Palatino Linotype" pitchFamily="18" charset="0"/>
              </a:rPr>
              <a:t> районе  (на 20,2 п.п.). </a:t>
            </a:r>
            <a:endParaRPr lang="ru-RU" sz="1400" dirty="0">
              <a:solidFill>
                <a:schemeClr val="tx1"/>
              </a:solidFill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="" xmlns:p14="http://schemas.microsoft.com/office/powerpoint/2010/main" val="2585202445"/>
              </p:ext>
            </p:extLst>
          </p:nvPr>
        </p:nvGraphicFramePr>
        <p:xfrm>
          <a:off x="251520" y="4005064"/>
          <a:ext cx="8443664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41248"/>
          </a:xfrm>
        </p:spPr>
        <p:txBody>
          <a:bodyPr>
            <a:norm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III. </a:t>
            </a:r>
            <a:r>
              <a:rPr lang="ru-RU" sz="1400" b="1" dirty="0" smtClean="0">
                <a:solidFill>
                  <a:schemeClr val="tx1"/>
                </a:solidFill>
              </a:rPr>
              <a:t>РЕЗУЛЬТАТЫ ОЦЕНКИ ЭФФЕКТИВНОСТИ ДЕЯТЕЛЬНОСТИ ОРГАНОВ МЕСТНОГО САМОУПРАВЛЕНИЯ ГОРОДСКИХ ОКРУГОВ И МУНИЦИПАЛЬНЫХ РАЙОНОВ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5536" y="980728"/>
            <a:ext cx="8568952" cy="1152128"/>
          </a:xfrm>
        </p:spPr>
        <p:txBody>
          <a:bodyPr>
            <a:noAutofit/>
          </a:bodyPr>
          <a:lstStyle/>
          <a:p>
            <a:pPr marL="0" lvl="0" indent="19050" algn="just">
              <a:spcBef>
                <a:spcPts val="0"/>
              </a:spcBef>
              <a:buClrTx/>
              <a:buSzTx/>
              <a:buNone/>
            </a:pPr>
            <a:r>
              <a:rPr lang="ru-RU" sz="1400" dirty="0" smtClean="0">
                <a:solidFill>
                  <a:prstClr val="black"/>
                </a:solidFill>
                <a:latin typeface="Palatino Linotype"/>
              </a:rPr>
              <a:t>Оценка эффективности деятельности органов местного самоуправления городских округов и муниципальных районов в 2020 году проведена по достигнутому уровню и динамике показателей социально-экономического развития.</a:t>
            </a:r>
          </a:p>
          <a:p>
            <a:pPr marL="0" lvl="0" indent="19050" algn="just">
              <a:spcBef>
                <a:spcPts val="0"/>
              </a:spcBef>
              <a:buClrTx/>
              <a:buSzTx/>
              <a:buNone/>
            </a:pPr>
            <a:r>
              <a:rPr lang="ru-RU" sz="1400" b="1" i="1" dirty="0" smtClean="0">
                <a:solidFill>
                  <a:prstClr val="black"/>
                </a:solidFill>
                <a:latin typeface="Palatino Linotype"/>
                <a:cs typeface="Times New Roman" pitchFamily="18" charset="0"/>
              </a:rPr>
              <a:t>Рейтинг городских округов и муниципальных районов по достигнутому уровню и динамике показателей в сфере «Экономическое развитие» по итогам 2020 года.</a:t>
            </a:r>
          </a:p>
        </p:txBody>
      </p:sp>
      <p:graphicFrame>
        <p:nvGraphicFramePr>
          <p:cNvPr id="7" name="Содержимое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4120502163"/>
              </p:ext>
            </p:extLst>
          </p:nvPr>
        </p:nvGraphicFramePr>
        <p:xfrm>
          <a:off x="467544" y="2132856"/>
          <a:ext cx="8352730" cy="446835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24930"/>
                <a:gridCol w="1707924"/>
                <a:gridCol w="2561886"/>
                <a:gridCol w="3157990"/>
              </a:tblGrid>
              <a:tr h="35034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место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 группа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группа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группа</a:t>
                      </a:r>
                      <a:endParaRPr lang="ru-RU" sz="1600" dirty="0"/>
                    </a:p>
                  </a:txBody>
                  <a:tcPr/>
                </a:tc>
              </a:tr>
              <a:tr h="25840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Смоленск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6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Дорогобужский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6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Сычевский</a:t>
                      </a:r>
                      <a:r>
                        <a:rPr kumimoji="0" lang="ru-RU" sz="16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4355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600" dirty="0" smtClean="0"/>
                        <a:t>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Десногорск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6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Смоленский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6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Новодугинский</a:t>
                      </a:r>
                      <a:r>
                        <a:rPr kumimoji="0" lang="ru-RU" sz="16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72756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600" dirty="0" smtClean="0"/>
                        <a:t>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6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Гагаринский</a:t>
                      </a:r>
                      <a:r>
                        <a:rPr kumimoji="0" lang="ru-RU" sz="16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6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Холм-Жирковский район</a:t>
                      </a:r>
                    </a:p>
                  </a:txBody>
                  <a:tcPr marL="9525" marR="9525" marT="9525" marB="0" anchor="b"/>
                </a:tc>
              </a:tr>
              <a:tr h="264505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600" dirty="0" smtClean="0"/>
                        <a:t>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6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Руднянский</a:t>
                      </a:r>
                      <a:r>
                        <a:rPr kumimoji="0" lang="ru-RU" sz="16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6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Кардымовский</a:t>
                      </a:r>
                      <a:r>
                        <a:rPr kumimoji="0" lang="ru-RU" sz="16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4355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600" dirty="0" smtClean="0"/>
                        <a:t>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6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Починковский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6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Угранский</a:t>
                      </a:r>
                      <a:r>
                        <a:rPr kumimoji="0" lang="ru-RU" sz="16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4355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600" dirty="0" smtClean="0"/>
                        <a:t>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6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Сафоновский</a:t>
                      </a:r>
                      <a:r>
                        <a:rPr kumimoji="0" lang="ru-RU" sz="16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6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Краснинский</a:t>
                      </a:r>
                      <a:r>
                        <a:rPr kumimoji="0" lang="ru-RU" sz="16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4355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600" dirty="0" smtClean="0"/>
                        <a:t>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6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Ярцевский</a:t>
                      </a:r>
                      <a:r>
                        <a:rPr kumimoji="0" lang="ru-RU" sz="16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6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Хиславичский</a:t>
                      </a:r>
                      <a:r>
                        <a:rPr kumimoji="0" lang="ru-RU" sz="16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4355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600" dirty="0" smtClean="0"/>
                        <a:t>8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6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Вяземский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6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Велижский</a:t>
                      </a:r>
                      <a:r>
                        <a:rPr kumimoji="0" lang="ru-RU" sz="16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4355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600" dirty="0" smtClean="0"/>
                        <a:t>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6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Рославльский</a:t>
                      </a:r>
                      <a:r>
                        <a:rPr kumimoji="0" lang="ru-RU" sz="16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6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Ельнинский</a:t>
                      </a:r>
                      <a:r>
                        <a:rPr kumimoji="0" lang="ru-RU" sz="16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6682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600" dirty="0" smtClean="0"/>
                        <a:t>10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6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Демидовский район</a:t>
                      </a:r>
                    </a:p>
                  </a:txBody>
                  <a:tcPr marL="9525" marR="9525" marT="9525" marB="0" anchor="b"/>
                </a:tc>
              </a:tr>
              <a:tr h="26851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600" dirty="0" smtClean="0"/>
                        <a:t>11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6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Монастырщинский</a:t>
                      </a:r>
                      <a:r>
                        <a:rPr kumimoji="0" lang="ru-RU" sz="16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4355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600" dirty="0" smtClean="0"/>
                        <a:t>12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6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Глинковский</a:t>
                      </a:r>
                      <a:r>
                        <a:rPr kumimoji="0" lang="ru-RU" sz="16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4355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600" dirty="0" smtClean="0"/>
                        <a:t>13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6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Ершичский район </a:t>
                      </a:r>
                    </a:p>
                  </a:txBody>
                  <a:tcPr marL="9525" marR="9525" marT="9525" marB="0" anchor="b"/>
                </a:tc>
              </a:tr>
              <a:tr h="24355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600" dirty="0" smtClean="0"/>
                        <a:t>14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6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Темкинский</a:t>
                      </a:r>
                      <a:r>
                        <a:rPr kumimoji="0" lang="ru-RU" sz="16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4355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600" dirty="0" smtClean="0"/>
                        <a:t>15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6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Шумячский</a:t>
                      </a:r>
                      <a:r>
                        <a:rPr kumimoji="0" lang="ru-RU" sz="16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4355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600" dirty="0" smtClean="0"/>
                        <a:t>16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6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Духовщинский</a:t>
                      </a:r>
                      <a:r>
                        <a:rPr kumimoji="0" lang="ru-RU" sz="16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404664"/>
            <a:ext cx="25987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ru-RU" sz="3600" cap="all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ВВЕДЕНИЕ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050995"/>
            <a:ext cx="8424936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/>
            <a:r>
              <a:rPr lang="ru-RU" sz="1400" dirty="0" smtClean="0">
                <a:latin typeface="Palatino Linotype" pitchFamily="18" charset="0"/>
              </a:rPr>
              <a:t>Нормативно-правовые акты Смоленской области, регламентирующие работу по оценке эффективности деятельности органов местного самоуправления:</a:t>
            </a:r>
          </a:p>
          <a:p>
            <a:pPr indent="442913" algn="just"/>
            <a:r>
              <a:rPr lang="ru-RU" sz="1400" dirty="0" smtClean="0">
                <a:latin typeface="Palatino Linotype" pitchFamily="18" charset="0"/>
              </a:rPr>
              <a:t>1. Постановление Администрации Смоленской области от 18 апреля 2014 г. № 276 «Об оценке эффективности деятельности органов местного самоуправления городских округов и муниципальных районов» (в редакции постановлений Администрации Смоленской области     от 17.04.2015 № 224, от 17.02.2017 №</a:t>
            </a:r>
            <a:r>
              <a:rPr lang="en-US" sz="1400" dirty="0" smtClean="0">
                <a:latin typeface="Palatino Linotype" pitchFamily="18" charset="0"/>
              </a:rPr>
              <a:t> 62</a:t>
            </a:r>
            <a:r>
              <a:rPr lang="ru-RU" sz="1400" dirty="0">
                <a:latin typeface="Palatino Linotype" pitchFamily="18" charset="0"/>
              </a:rPr>
              <a:t>, от 12.04.2019 </a:t>
            </a:r>
            <a:r>
              <a:rPr lang="en-US" sz="1400" dirty="0">
                <a:latin typeface="Palatino Linotype" pitchFamily="18" charset="0"/>
              </a:rPr>
              <a:t>N 201</a:t>
            </a:r>
            <a:r>
              <a:rPr lang="ru-RU" sz="1400" dirty="0" smtClean="0">
                <a:latin typeface="Palatino Linotype" pitchFamily="18" charset="0"/>
              </a:rPr>
              <a:t>);</a:t>
            </a:r>
          </a:p>
          <a:p>
            <a:pPr indent="442913" algn="just"/>
            <a:r>
              <a:rPr lang="ru-RU" sz="1400" dirty="0" smtClean="0">
                <a:latin typeface="Palatino Linotype" pitchFamily="18" charset="0"/>
              </a:rPr>
              <a:t>2. Закон Смоленской области от 29.09.2009 № 90-з «О предоставлении межбюджетных трансфертов из областного бюджета бюджетам муниципальных образований Смоленской области - победителей и призеров ежегодного областного конкурса на лучшее муниципальное образование Смоленской области» (в редакции закона Смоленской области  от 30.11.2011 № 121-з);</a:t>
            </a:r>
          </a:p>
          <a:p>
            <a:pPr indent="442913" algn="just"/>
            <a:r>
              <a:rPr lang="ru-RU" sz="1400" dirty="0" smtClean="0">
                <a:latin typeface="Palatino Linotype" pitchFamily="18" charset="0"/>
              </a:rPr>
              <a:t>Сводный доклад подготовлен Департаментом экономического развития Смоленской области на основе докладов глав муниципальных образований Смоленской области о достигнутых значениях показателей для оценки эффективности деятельности органов местного самоуправления городских округов и муниципальных районов при участии органов исполнительной власти Смоленской области. </a:t>
            </a:r>
          </a:p>
          <a:p>
            <a:pPr indent="442913" algn="just"/>
            <a:r>
              <a:rPr lang="ru-RU" sz="1400" dirty="0" smtClean="0">
                <a:latin typeface="Palatino Linotype" pitchFamily="18" charset="0"/>
              </a:rPr>
              <a:t>В целях обеспечения равных условий оценки муниципальные образования были разделены на три группы в зависимости от уровня социально-экономического развития, бюджетной обеспеченности, доходности, обеспеченности природными и трудовыми ресурсами, численности населения.  </a:t>
            </a:r>
          </a:p>
          <a:p>
            <a:pPr indent="442913" algn="just"/>
            <a:r>
              <a:rPr lang="ru-RU" sz="1400" dirty="0" smtClean="0">
                <a:latin typeface="Palatino Linotype" pitchFamily="18" charset="0"/>
              </a:rPr>
              <a:t>Оценка эффективности деятельности органов местного самоуправления городских округов и муниципальных районов в 2020 году проведена по достигнутому уровню и динамике показателей социально-экономического развития.</a:t>
            </a:r>
          </a:p>
          <a:p>
            <a:pPr indent="442913" algn="just"/>
            <a:r>
              <a:rPr lang="ru-RU" sz="1400" dirty="0" smtClean="0">
                <a:latin typeface="Palatino Linotype" pitchFamily="18" charset="0"/>
              </a:rPr>
              <a:t>Подготовка Сводного доклада осуществлялась с использованием автоматизированной информационной системы ежегодного мониторинга показателей эффективности деятельности ОМС городских округов, муниципальных районов Смоленской области.</a:t>
            </a:r>
          </a:p>
          <a:p>
            <a:pPr indent="442913" algn="just"/>
            <a:endParaRPr lang="ru-RU" sz="1400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091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1400" b="1" i="1" dirty="0" smtClean="0">
                <a:solidFill>
                  <a:schemeClr val="tx1"/>
                </a:solidFill>
                <a:cs typeface="Times New Roman" pitchFamily="18" charset="0"/>
              </a:rPr>
              <a:t>Рейтинг городских округов и муниципальных районов по достигнутому уровню и динамике показателей в сфере «Дошкольное образование» </a:t>
            </a:r>
            <a:br>
              <a:rPr lang="ru-RU" sz="1400" b="1" i="1" dirty="0" smtClean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sz="1400" b="1" i="1" dirty="0" smtClean="0">
                <a:solidFill>
                  <a:schemeClr val="tx1"/>
                </a:solidFill>
                <a:cs typeface="Times New Roman" pitchFamily="18" charset="0"/>
              </a:rPr>
              <a:t>по итогам </a:t>
            </a:r>
            <a:r>
              <a:rPr lang="ru-RU" sz="1600" b="1" i="1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2020</a:t>
            </a:r>
            <a:r>
              <a:rPr lang="ru-RU" sz="1400" b="1" i="1" dirty="0" smtClean="0">
                <a:solidFill>
                  <a:schemeClr val="tx1"/>
                </a:solidFill>
                <a:cs typeface="Times New Roman" pitchFamily="18" charset="0"/>
              </a:rPr>
              <a:t> года</a:t>
            </a:r>
          </a:p>
        </p:txBody>
      </p:sp>
      <p:graphicFrame>
        <p:nvGraphicFramePr>
          <p:cNvPr id="6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987524810"/>
              </p:ext>
            </p:extLst>
          </p:nvPr>
        </p:nvGraphicFramePr>
        <p:xfrm>
          <a:off x="395536" y="1340772"/>
          <a:ext cx="8596065" cy="509544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73603"/>
                <a:gridCol w="1995164"/>
                <a:gridCol w="2636467"/>
                <a:gridCol w="3090831"/>
              </a:tblGrid>
              <a:tr h="42024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группа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 группа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 группа</a:t>
                      </a:r>
                      <a:endParaRPr lang="ru-RU" dirty="0"/>
                    </a:p>
                  </a:txBody>
                  <a:tcPr/>
                </a:tc>
              </a:tr>
              <a:tr h="299835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Десногорск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Сафоновский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Холм-Жирковский район</a:t>
                      </a:r>
                    </a:p>
                  </a:txBody>
                  <a:tcPr marL="9525" marR="9525" marT="9525" marB="0" anchor="b"/>
                </a:tc>
              </a:tr>
              <a:tr h="26723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Смоленск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Дорогобужский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Угранский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341437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Вяземский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Новодугинский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30311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Смоленский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Темкинский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7191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Рославльский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Сычевский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6723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Ярцевский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Глинковский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6723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Гагаринский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Демидовский район</a:t>
                      </a:r>
                    </a:p>
                  </a:txBody>
                  <a:tcPr marL="9525" marR="9525" marT="9525" marB="0" anchor="b"/>
                </a:tc>
              </a:tr>
              <a:tr h="26723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Руднянский район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Ершичский район </a:t>
                      </a:r>
                    </a:p>
                  </a:txBody>
                  <a:tcPr marL="9525" marR="9525" marT="9525" marB="0" anchor="b"/>
                </a:tc>
              </a:tr>
              <a:tr h="30501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Починковский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Хиславичский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9260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endParaRPr kumimoji="0" lang="ru-RU" sz="18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Краснинский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8019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endParaRPr kumimoji="0" lang="ru-RU" sz="18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Шумячский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8083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endParaRPr kumimoji="0" lang="ru-RU" sz="18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Велижский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6723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endParaRPr kumimoji="0" lang="ru-RU" sz="18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Кардымовский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6723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endParaRPr kumimoji="0" lang="ru-RU" sz="18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Ельнинский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6723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endParaRPr kumimoji="0" lang="ru-RU" sz="18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Монастырщинский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9475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endParaRPr kumimoji="0" lang="ru-RU" sz="18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Духовщинский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1400" b="1" i="1" dirty="0" smtClean="0">
                <a:solidFill>
                  <a:schemeClr val="tx1"/>
                </a:solidFill>
                <a:cs typeface="Times New Roman" pitchFamily="18" charset="0"/>
              </a:rPr>
              <a:t>Рейтинг городских округов и муниципальных районов по достигнутому уровню и динамике показателей в сфере «Общее и дополнительное образование» по итогам </a:t>
            </a:r>
            <a:r>
              <a:rPr lang="ru-RU" sz="1600" b="1" i="1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2020 </a:t>
            </a:r>
            <a:r>
              <a:rPr lang="ru-RU" sz="1400" b="1" i="1" dirty="0" smtClean="0">
                <a:solidFill>
                  <a:schemeClr val="tx1"/>
                </a:solidFill>
                <a:cs typeface="Times New Roman" pitchFamily="18" charset="0"/>
              </a:rPr>
              <a:t>года</a:t>
            </a:r>
            <a:endParaRPr lang="ru-RU" sz="1400" dirty="0"/>
          </a:p>
        </p:txBody>
      </p:sp>
      <p:graphicFrame>
        <p:nvGraphicFramePr>
          <p:cNvPr id="6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63136642"/>
              </p:ext>
            </p:extLst>
          </p:nvPr>
        </p:nvGraphicFramePr>
        <p:xfrm>
          <a:off x="304800" y="1268766"/>
          <a:ext cx="8686800" cy="512145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882824"/>
                <a:gridCol w="1800200"/>
                <a:gridCol w="3024336"/>
                <a:gridCol w="2979440"/>
              </a:tblGrid>
              <a:tr h="287610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dirty="0" smtClean="0"/>
                        <a:t>1 группа</a:t>
                      </a:r>
                      <a:endParaRPr lang="ru-RU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dirty="0" smtClean="0"/>
                        <a:t>2 группа</a:t>
                      </a:r>
                      <a:endParaRPr lang="ru-RU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dirty="0" smtClean="0"/>
                        <a:t>3 группа</a:t>
                      </a:r>
                      <a:endParaRPr lang="ru-RU" dirty="0"/>
                    </a:p>
                  </a:txBody>
                  <a:tcPr anchor="b"/>
                </a:tc>
              </a:tr>
              <a:tr h="286430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700" dirty="0" smtClean="0"/>
                        <a:t>1</a:t>
                      </a:r>
                      <a:endParaRPr lang="ru-RU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Десногорск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17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Дорогобужский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17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Кардымовский район</a:t>
                      </a:r>
                    </a:p>
                  </a:txBody>
                  <a:tcPr marL="9525" marR="9525" marT="9525" marB="0" anchor="b"/>
                </a:tc>
              </a:tr>
              <a:tr h="313309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700" dirty="0" smtClean="0"/>
                        <a:t>2</a:t>
                      </a:r>
                      <a:endParaRPr lang="ru-RU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Смоленск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17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Руднянский</a:t>
                      </a:r>
                      <a:r>
                        <a:rPr kumimoji="0" lang="ru-RU" sz="17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17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Новодугинский район</a:t>
                      </a:r>
                    </a:p>
                  </a:txBody>
                  <a:tcPr marL="9525" marR="9525" marT="9525" marB="0" anchor="b"/>
                </a:tc>
              </a:tr>
              <a:tr h="264773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700" dirty="0" smtClean="0"/>
                        <a:t>3</a:t>
                      </a:r>
                      <a:endParaRPr lang="ru-RU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17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Починковский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17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Холм-Жирковский район</a:t>
                      </a:r>
                    </a:p>
                  </a:txBody>
                  <a:tcPr marL="9525" marR="9525" marT="9525" marB="0" anchor="b"/>
                </a:tc>
              </a:tr>
              <a:tr h="313309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700" dirty="0" smtClean="0"/>
                        <a:t>4</a:t>
                      </a:r>
                      <a:endParaRPr lang="ru-RU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17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Ярцевский</a:t>
                      </a:r>
                      <a:r>
                        <a:rPr kumimoji="0" lang="ru-RU" sz="17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17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Глинковский район</a:t>
                      </a:r>
                    </a:p>
                  </a:txBody>
                  <a:tcPr marL="9525" marR="9525" marT="9525" marB="0" anchor="b"/>
                </a:tc>
              </a:tr>
              <a:tr h="313309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700" dirty="0" smtClean="0"/>
                        <a:t>5</a:t>
                      </a:r>
                      <a:endParaRPr lang="ru-RU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17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Смоленский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17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Краснинский</a:t>
                      </a:r>
                      <a:r>
                        <a:rPr kumimoji="0" lang="ru-RU" sz="17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313309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700" dirty="0" smtClean="0"/>
                        <a:t>6</a:t>
                      </a:r>
                      <a:endParaRPr lang="ru-RU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17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Вяземский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17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Сычевский</a:t>
                      </a:r>
                      <a:r>
                        <a:rPr kumimoji="0" lang="ru-RU" sz="17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313309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700" dirty="0" smtClean="0"/>
                        <a:t>7</a:t>
                      </a:r>
                      <a:endParaRPr lang="ru-RU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17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Сафоновский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17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Темкинский</a:t>
                      </a:r>
                      <a:r>
                        <a:rPr kumimoji="0" lang="ru-RU" sz="17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313309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700" dirty="0" smtClean="0"/>
                        <a:t>8</a:t>
                      </a:r>
                      <a:endParaRPr lang="ru-RU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17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Рославльский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17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Хиславичский</a:t>
                      </a:r>
                      <a:r>
                        <a:rPr kumimoji="0" lang="ru-RU" sz="17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86430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700" dirty="0" smtClean="0"/>
                        <a:t>9</a:t>
                      </a:r>
                      <a:endParaRPr lang="ru-RU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17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Гагаринский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17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Шумячский</a:t>
                      </a:r>
                      <a:r>
                        <a:rPr kumimoji="0" lang="ru-RU" sz="17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86430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700" dirty="0" smtClean="0"/>
                        <a:t>10</a:t>
                      </a:r>
                      <a:endParaRPr lang="ru-RU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endParaRPr kumimoji="0" lang="ru-RU" sz="17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17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Угранский</a:t>
                      </a:r>
                      <a:r>
                        <a:rPr kumimoji="0" lang="ru-RU" sz="17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86430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700" dirty="0" smtClean="0"/>
                        <a:t>11</a:t>
                      </a:r>
                      <a:endParaRPr lang="ru-RU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endParaRPr kumimoji="0" lang="ru-RU" sz="17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17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Ельнинский</a:t>
                      </a:r>
                      <a:r>
                        <a:rPr kumimoji="0" lang="ru-RU" sz="17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313309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700" dirty="0" smtClean="0"/>
                        <a:t>12</a:t>
                      </a:r>
                      <a:endParaRPr lang="ru-RU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endParaRPr kumimoji="0" lang="ru-RU" sz="17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17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Монастырщинский</a:t>
                      </a:r>
                      <a:r>
                        <a:rPr kumimoji="0" lang="ru-RU" sz="17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86430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700" dirty="0" smtClean="0"/>
                        <a:t>13</a:t>
                      </a:r>
                      <a:endParaRPr lang="ru-RU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endParaRPr kumimoji="0" lang="ru-RU" sz="17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17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Велижский</a:t>
                      </a:r>
                      <a:r>
                        <a:rPr kumimoji="0" lang="ru-RU" sz="17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313309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700" dirty="0" smtClean="0"/>
                        <a:t>14</a:t>
                      </a:r>
                      <a:endParaRPr lang="ru-RU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endParaRPr kumimoji="0" lang="ru-RU" sz="17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17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Демидовский район</a:t>
                      </a:r>
                    </a:p>
                  </a:txBody>
                  <a:tcPr marL="9525" marR="9525" marT="9525" marB="0" anchor="b"/>
                </a:tc>
              </a:tr>
              <a:tr h="313309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700" dirty="0" smtClean="0"/>
                        <a:t>15</a:t>
                      </a:r>
                      <a:endParaRPr lang="ru-RU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endParaRPr kumimoji="0" lang="ru-RU" sz="17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17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Ершичский район </a:t>
                      </a:r>
                    </a:p>
                  </a:txBody>
                  <a:tcPr marL="9525" marR="9525" marT="9525" marB="0" anchor="b"/>
                </a:tc>
              </a:tr>
              <a:tr h="313309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700" dirty="0" smtClean="0"/>
                        <a:t>16</a:t>
                      </a:r>
                      <a:endParaRPr lang="ru-RU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endParaRPr kumimoji="0" lang="ru-RU" sz="17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17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Духовщинский</a:t>
                      </a:r>
                      <a:r>
                        <a:rPr kumimoji="0" lang="ru-RU" sz="17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400" b="1" i="1" dirty="0" smtClean="0">
                <a:solidFill>
                  <a:schemeClr val="tx1"/>
                </a:solidFill>
                <a:cs typeface="Times New Roman" pitchFamily="18" charset="0"/>
              </a:rPr>
              <a:t>Рейтинг городских округов и муниципальных районов по достигнутому уровню и динамике показателей в сфере «КУЛЬТУРА» по итогам </a:t>
            </a:r>
            <a:r>
              <a:rPr lang="ru-RU" sz="1400" b="1" i="1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2020</a:t>
            </a:r>
            <a:r>
              <a:rPr lang="ru-RU" sz="1400" b="1" i="1" dirty="0" smtClean="0">
                <a:solidFill>
                  <a:schemeClr val="tx1"/>
                </a:solidFill>
                <a:cs typeface="Times New Roman" pitchFamily="18" charset="0"/>
              </a:rPr>
              <a:t> года</a:t>
            </a:r>
            <a:endParaRPr lang="ru-RU" sz="1400" dirty="0"/>
          </a:p>
        </p:txBody>
      </p:sp>
      <p:graphicFrame>
        <p:nvGraphicFramePr>
          <p:cNvPr id="6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116037261"/>
              </p:ext>
            </p:extLst>
          </p:nvPr>
        </p:nvGraphicFramePr>
        <p:xfrm>
          <a:off x="304800" y="1268761"/>
          <a:ext cx="8686800" cy="499565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882824"/>
                <a:gridCol w="1800200"/>
                <a:gridCol w="2520280"/>
                <a:gridCol w="3483496"/>
              </a:tblGrid>
              <a:tr h="28803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 группа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2 группа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3 группа</a:t>
                      </a:r>
                      <a:endParaRPr lang="ru-RU" dirty="0"/>
                    </a:p>
                  </a:txBody>
                  <a:tcPr anchor="ctr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Смоленск</a:t>
                      </a:r>
                      <a:endParaRPr kumimoji="0" lang="ru-RU" sz="18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Рославльский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Сычевский район</a:t>
                      </a:r>
                    </a:p>
                  </a:txBody>
                  <a:tcPr marL="9525" marR="9525" marT="9525" marB="0" anchor="b"/>
                </a:tc>
              </a:tr>
              <a:tr h="332867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Десногорск</a:t>
                      </a:r>
                      <a:endParaRPr kumimoji="0" lang="ru-RU" sz="18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Сафоновский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Ершичский район </a:t>
                      </a:r>
                    </a:p>
                  </a:txBody>
                  <a:tcPr marL="9525" marR="9525" marT="9525" marB="0" anchor="b"/>
                </a:tc>
              </a:tr>
              <a:tr h="291909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Руднянский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Новодугинский район</a:t>
                      </a:r>
                    </a:p>
                  </a:txBody>
                  <a:tcPr marL="9525" marR="9525" marT="9525" marB="0" anchor="b"/>
                </a:tc>
              </a:tr>
              <a:tr h="291909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Вяземский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Шумячский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91909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Починковский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Хиславичский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91909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Гагаринский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Глинковский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91909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Ярцевский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Краснинский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91909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Смоленский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Темкинский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91909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Дорогобужский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Монастырщинский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91909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endParaRPr kumimoji="0" lang="ru-RU" sz="18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Угранский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91909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endParaRPr kumimoji="0" lang="ru-RU" sz="18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Кардымовский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91909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endParaRPr kumimoji="0" lang="ru-RU" sz="18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Духовщинский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91909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endParaRPr kumimoji="0" lang="ru-RU" sz="18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Ельнинский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91909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endParaRPr kumimoji="0" lang="ru-RU" sz="18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Демидовский район</a:t>
                      </a:r>
                    </a:p>
                  </a:txBody>
                  <a:tcPr marL="9525" marR="9525" marT="9525" marB="0" anchor="b"/>
                </a:tc>
              </a:tr>
              <a:tr h="291909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endParaRPr kumimoji="0" lang="ru-RU" sz="18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Холм-Жирковский район</a:t>
                      </a:r>
                    </a:p>
                  </a:txBody>
                  <a:tcPr marL="9525" marR="9525" marT="9525" marB="0" anchor="b"/>
                </a:tc>
              </a:tr>
              <a:tr h="291909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endParaRPr kumimoji="0" lang="ru-RU" sz="18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Велижский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838200"/>
          </a:xfrm>
        </p:spPr>
        <p:txBody>
          <a:bodyPr>
            <a:normAutofit/>
          </a:bodyPr>
          <a:lstStyle/>
          <a:p>
            <a:pPr lvl="0" algn="ctr"/>
            <a:r>
              <a:rPr lang="ru-RU" sz="1300" b="1" i="1" dirty="0" smtClean="0">
                <a:solidFill>
                  <a:schemeClr val="tx1"/>
                </a:solidFill>
                <a:cs typeface="Times New Roman" pitchFamily="18" charset="0"/>
              </a:rPr>
              <a:t>Рейтинг городских округов и муниципальных районов по достигнутому уровню и динамике показателей в сфере «Физическая культура и спорт» </a:t>
            </a:r>
            <a:br>
              <a:rPr lang="ru-RU" sz="1300" b="1" i="1" dirty="0" smtClean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sz="1300" b="1" i="1" dirty="0" smtClean="0">
                <a:solidFill>
                  <a:schemeClr val="tx1"/>
                </a:solidFill>
                <a:cs typeface="Times New Roman" pitchFamily="18" charset="0"/>
              </a:rPr>
              <a:t>по итогам </a:t>
            </a:r>
            <a:r>
              <a:rPr lang="ru-RU" sz="1800" b="1" i="1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2020</a:t>
            </a:r>
            <a:r>
              <a:rPr lang="ru-RU" sz="1300" b="1" i="1" dirty="0" smtClean="0">
                <a:solidFill>
                  <a:schemeClr val="tx1"/>
                </a:solidFill>
                <a:cs typeface="Times New Roman" pitchFamily="18" charset="0"/>
              </a:rPr>
              <a:t> года</a:t>
            </a:r>
          </a:p>
        </p:txBody>
      </p:sp>
      <p:graphicFrame>
        <p:nvGraphicFramePr>
          <p:cNvPr id="6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881326356"/>
              </p:ext>
            </p:extLst>
          </p:nvPr>
        </p:nvGraphicFramePr>
        <p:xfrm>
          <a:off x="251520" y="1268761"/>
          <a:ext cx="8712968" cy="4896543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885483"/>
                <a:gridCol w="1733398"/>
                <a:gridCol w="2888997"/>
                <a:gridCol w="3205090"/>
              </a:tblGrid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 группа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2 группа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3 группа</a:t>
                      </a:r>
                      <a:endParaRPr lang="ru-RU" dirty="0"/>
                    </a:p>
                  </a:txBody>
                  <a:tcPr anchor="ctr"/>
                </a:tc>
              </a:tr>
              <a:tr h="28803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Десногорск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Смоленский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Шумячский район</a:t>
                      </a:r>
                    </a:p>
                  </a:txBody>
                  <a:tcPr marL="9525" marR="9525" marT="9525" marB="0" anchor="b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Смоленск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Ярцевский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Ельнинский район</a:t>
                      </a:r>
                    </a:p>
                  </a:txBody>
                  <a:tcPr marL="9525" marR="9525" marT="9525" marB="0" anchor="b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Рославльский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Велижский район</a:t>
                      </a:r>
                    </a:p>
                  </a:txBody>
                  <a:tcPr marL="9525" marR="9525" marT="9525" marB="0" anchor="b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Вяземский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Темкинский район</a:t>
                      </a:r>
                    </a:p>
                  </a:txBody>
                  <a:tcPr marL="9525" marR="9525" marT="9525" marB="0" anchor="b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Починковский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Глинковский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Дорогобужский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Новодугинский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Сафоновский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Духовщинский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Гагаринский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Холм-Жирковский район</a:t>
                      </a:r>
                    </a:p>
                  </a:txBody>
                  <a:tcPr marL="9525" marR="9525" marT="9525" marB="0" anchor="b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Руднянский район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Угранский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Кардымовский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Хиславичский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Демидовский район</a:t>
                      </a:r>
                    </a:p>
                  </a:txBody>
                  <a:tcPr marL="9525" marR="9525" marT="9525" marB="0" anchor="b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Монастырщинский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Краснинский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Сычевский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Ершичский район 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1400" b="1" i="1" dirty="0" smtClean="0">
                <a:solidFill>
                  <a:schemeClr val="tx1"/>
                </a:solidFill>
                <a:cs typeface="Times New Roman" pitchFamily="18" charset="0"/>
              </a:rPr>
              <a:t>Рейтинг городских округов и муниципальных районов по достигнутому уровню и динамике показателей в сфере «Жилищное строительство и обеспечение граждан жильем» по итогам </a:t>
            </a:r>
            <a:r>
              <a:rPr lang="ru-RU" sz="1400" b="1" i="1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2020</a:t>
            </a:r>
            <a:r>
              <a:rPr lang="ru-RU" sz="1400" b="1" i="1" dirty="0" smtClean="0">
                <a:solidFill>
                  <a:schemeClr val="tx1"/>
                </a:solidFill>
                <a:cs typeface="Times New Roman" pitchFamily="18" charset="0"/>
              </a:rPr>
              <a:t> года</a:t>
            </a:r>
            <a:endParaRPr lang="ru-RU" sz="1400" dirty="0"/>
          </a:p>
        </p:txBody>
      </p:sp>
      <p:graphicFrame>
        <p:nvGraphicFramePr>
          <p:cNvPr id="6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455144531"/>
              </p:ext>
            </p:extLst>
          </p:nvPr>
        </p:nvGraphicFramePr>
        <p:xfrm>
          <a:off x="395536" y="1412776"/>
          <a:ext cx="8424936" cy="4993097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025644"/>
                <a:gridCol w="1758248"/>
                <a:gridCol w="2857152"/>
                <a:gridCol w="2783892"/>
              </a:tblGrid>
              <a:tr h="279615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 группа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2 группа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3 группа</a:t>
                      </a:r>
                      <a:endParaRPr lang="ru-RU" dirty="0"/>
                    </a:p>
                  </a:txBody>
                  <a:tcPr anchor="ctr"/>
                </a:tc>
              </a:tr>
              <a:tr h="28982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Смоленск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Рославльский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Угранский район</a:t>
                      </a:r>
                    </a:p>
                  </a:txBody>
                  <a:tcPr marL="9525" marR="9525" marT="9525" marB="0" anchor="b"/>
                </a:tc>
              </a:tr>
              <a:tr h="28982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Десногорск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Руднянский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Темкинский район</a:t>
                      </a:r>
                    </a:p>
                  </a:txBody>
                  <a:tcPr marL="9525" marR="9525" marT="9525" marB="0" anchor="b"/>
                </a:tc>
              </a:tr>
              <a:tr h="36487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Починковский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Демидовский район</a:t>
                      </a:r>
                    </a:p>
                  </a:txBody>
                  <a:tcPr marL="9525" marR="9525" marT="9525" marB="0" anchor="b"/>
                </a:tc>
              </a:tr>
              <a:tr h="29107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Смоленский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Новодугинский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8982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Ярцевский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Ершичский район </a:t>
                      </a:r>
                    </a:p>
                  </a:txBody>
                  <a:tcPr marL="9525" marR="9525" marT="9525" marB="0" anchor="b"/>
                </a:tc>
              </a:tr>
              <a:tr h="28982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Вяземский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Краснинский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8982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Сафоновский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Холм-Жирковский район</a:t>
                      </a:r>
                    </a:p>
                  </a:txBody>
                  <a:tcPr marL="9525" marR="9525" marT="9525" marB="0" anchor="b"/>
                </a:tc>
              </a:tr>
              <a:tr h="28982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Гагаринский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Духовщинский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8982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Дорогобужский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Кардымовский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8982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endParaRPr kumimoji="0" lang="ru-RU" sz="18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Сычевский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8982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endParaRPr kumimoji="0" lang="ru-RU" sz="18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Шумячский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8982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endParaRPr kumimoji="0" lang="ru-RU" sz="18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Глинковский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8982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endParaRPr kumimoji="0" lang="ru-RU" sz="18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Хиславичский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8982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14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endParaRPr kumimoji="0" lang="ru-RU" sz="18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Ельнинский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8982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endParaRPr kumimoji="0" lang="ru-RU" sz="18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Монастырщинский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8982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16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endParaRPr kumimoji="0" lang="ru-RU" sz="18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Велижский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район</a:t>
                      </a:r>
                      <a:endParaRPr kumimoji="0" lang="ru-RU" sz="18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</p:spPr>
        <p:txBody>
          <a:bodyPr>
            <a:normAutofit/>
          </a:bodyPr>
          <a:lstStyle/>
          <a:p>
            <a:pPr algn="just"/>
            <a:r>
              <a:rPr lang="ru-RU" sz="1400" b="1" i="1" dirty="0" smtClean="0">
                <a:solidFill>
                  <a:schemeClr val="tx1"/>
                </a:solidFill>
                <a:cs typeface="Times New Roman" pitchFamily="18" charset="0"/>
              </a:rPr>
              <a:t>Рейтинг городских округов и муниципальных районов по достигнутому уровню и динамике показателей в сфере «Жилищно-коммунальное хозяйство»</a:t>
            </a:r>
            <a:br>
              <a:rPr lang="ru-RU" sz="1400" b="1" i="1" dirty="0" smtClean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sz="1400" b="1" i="1" dirty="0" smtClean="0">
                <a:solidFill>
                  <a:schemeClr val="tx1"/>
                </a:solidFill>
                <a:cs typeface="Times New Roman" pitchFamily="18" charset="0"/>
              </a:rPr>
              <a:t> по итогам</a:t>
            </a:r>
            <a:r>
              <a:rPr lang="ru-RU" sz="18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ru-RU" sz="1800" b="1" i="1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2019</a:t>
            </a:r>
            <a:r>
              <a:rPr lang="ru-RU" sz="18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ru-RU" sz="1400" b="1" i="1" dirty="0" smtClean="0">
                <a:solidFill>
                  <a:schemeClr val="tx1"/>
                </a:solidFill>
                <a:cs typeface="Times New Roman" pitchFamily="18" charset="0"/>
              </a:rPr>
              <a:t>года.</a:t>
            </a:r>
            <a:endParaRPr lang="ru-RU" sz="1400" dirty="0"/>
          </a:p>
        </p:txBody>
      </p:sp>
      <p:graphicFrame>
        <p:nvGraphicFramePr>
          <p:cNvPr id="8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151726756"/>
              </p:ext>
            </p:extLst>
          </p:nvPr>
        </p:nvGraphicFramePr>
        <p:xfrm>
          <a:off x="395536" y="1340768"/>
          <a:ext cx="8208912" cy="5345537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95518"/>
                <a:gridCol w="1641782"/>
                <a:gridCol w="2686554"/>
                <a:gridCol w="2985058"/>
              </a:tblGrid>
              <a:tr h="30921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группа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 группа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 группа</a:t>
                      </a:r>
                      <a:endParaRPr lang="ru-RU" dirty="0"/>
                    </a:p>
                  </a:txBody>
                  <a:tcPr anchor="ctr"/>
                </a:tc>
              </a:tr>
              <a:tr h="30921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Десногорск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Смоленский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Шумячский район</a:t>
                      </a:r>
                    </a:p>
                  </a:txBody>
                  <a:tcPr marL="9525" marR="9525" marT="9525" marB="0" anchor="b"/>
                </a:tc>
              </a:tr>
              <a:tr h="30921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Смоленск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Ярцевский</a:t>
                      </a: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Ельнинский район</a:t>
                      </a:r>
                    </a:p>
                  </a:txBody>
                  <a:tcPr marL="9525" marR="9525" marT="9525" marB="0" anchor="b"/>
                </a:tc>
              </a:tr>
              <a:tr h="30921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Рославльский</a:t>
                      </a: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Велижский</a:t>
                      </a: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30921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Вяземский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Темкинский</a:t>
                      </a: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34161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Починковский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Глинковский</a:t>
                      </a: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30921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Дорогобужский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Новодугинский</a:t>
                      </a: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30921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Сафоновский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Духовщинский</a:t>
                      </a: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30921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Гагаринский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Холм-Жирковский район</a:t>
                      </a:r>
                    </a:p>
                  </a:txBody>
                  <a:tcPr marL="9525" marR="9525" marT="9525" marB="0" anchor="b"/>
                </a:tc>
              </a:tr>
              <a:tr h="30921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Руднянский район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Угранский</a:t>
                      </a: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30921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Кардымовский</a:t>
                      </a: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30921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Хиславичский</a:t>
                      </a: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30921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Демидовский район</a:t>
                      </a:r>
                    </a:p>
                  </a:txBody>
                  <a:tcPr marL="9525" marR="9525" marT="9525" marB="0" anchor="b"/>
                </a:tc>
              </a:tr>
              <a:tr h="30921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Монастырщинский</a:t>
                      </a: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30921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14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Краснинский</a:t>
                      </a: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30921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Сычевский</a:t>
                      </a: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30921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16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Ершичский район 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</p:spPr>
        <p:txBody>
          <a:bodyPr>
            <a:normAutofit/>
          </a:bodyPr>
          <a:lstStyle/>
          <a:p>
            <a:pPr algn="just"/>
            <a:r>
              <a:rPr lang="ru-RU" sz="1400" b="1" i="1" dirty="0" smtClean="0">
                <a:solidFill>
                  <a:schemeClr val="tx1"/>
                </a:solidFill>
                <a:cs typeface="Times New Roman" pitchFamily="18" charset="0"/>
              </a:rPr>
              <a:t>Рейтинг городских округов и муниципальных районов по достигнутому уровню и динамике показателей в сфере «Организация муниципального управления» по итогам </a:t>
            </a:r>
            <a:r>
              <a:rPr lang="ru-RU" sz="1600" b="1" i="1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2020</a:t>
            </a:r>
            <a:r>
              <a:rPr lang="ru-RU" sz="1400" b="1" i="1" dirty="0" smtClean="0">
                <a:solidFill>
                  <a:schemeClr val="tx1"/>
                </a:solidFill>
                <a:cs typeface="Times New Roman" pitchFamily="18" charset="0"/>
              </a:rPr>
              <a:t> года</a:t>
            </a:r>
            <a:endParaRPr lang="ru-RU" sz="1400" dirty="0"/>
          </a:p>
        </p:txBody>
      </p:sp>
      <p:graphicFrame>
        <p:nvGraphicFramePr>
          <p:cNvPr id="8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402087016"/>
              </p:ext>
            </p:extLst>
          </p:nvPr>
        </p:nvGraphicFramePr>
        <p:xfrm>
          <a:off x="304800" y="1412775"/>
          <a:ext cx="8587680" cy="504056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15123"/>
                <a:gridCol w="1993218"/>
                <a:gridCol w="2796364"/>
                <a:gridCol w="2782975"/>
              </a:tblGrid>
              <a:tr h="2965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ngLiU_HKSCS" pitchFamily="18" charset="-120"/>
                        </a:rPr>
                        <a:t>место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ngLiU_HKSCS" pitchFamily="18" charset="-120"/>
                        </a:rPr>
                        <a:t>1 группа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ngLiU_HKSCS" pitchFamily="18" charset="-120"/>
                        </a:rPr>
                        <a:t>2 группа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ngLiU_HKSCS" pitchFamily="18" charset="-120"/>
                        </a:rPr>
                        <a:t>3 группа</a:t>
                      </a:r>
                    </a:p>
                  </a:txBody>
                  <a:tcPr marL="9525" marR="9525" marT="9525" marB="0" anchor="ctr"/>
                </a:tc>
              </a:tr>
              <a:tr h="2965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ngLiU_HKSCS" pitchFamily="18" charset="-12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Десногорск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Гагаринский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Сычевский район</a:t>
                      </a:r>
                    </a:p>
                  </a:txBody>
                  <a:tcPr marL="9525" marR="9525" marT="9525" marB="0" anchor="b"/>
                </a:tc>
              </a:tr>
              <a:tr h="2965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ngLiU_HKSCS" pitchFamily="18" charset="-12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Смоленск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Смоленский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Новодугинский район</a:t>
                      </a:r>
                    </a:p>
                  </a:txBody>
                  <a:tcPr marL="9525" marR="9525" marT="9525" marB="0" anchor="b"/>
                </a:tc>
              </a:tr>
              <a:tr h="2965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MingLiU_HKSCS" pitchFamily="18" charset="-12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Сафоновский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Духовщинский район</a:t>
                      </a:r>
                    </a:p>
                  </a:txBody>
                  <a:tcPr marL="9525" marR="9525" marT="9525" marB="0" anchor="b"/>
                </a:tc>
              </a:tr>
              <a:tr h="2965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MingLiU_HKSCS" pitchFamily="18" charset="-12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Дорогобужский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Кардымовский район</a:t>
                      </a:r>
                    </a:p>
                  </a:txBody>
                  <a:tcPr marL="9525" marR="9525" marT="9525" marB="0" anchor="b"/>
                </a:tc>
              </a:tr>
              <a:tr h="2965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MingLiU_HKSCS" pitchFamily="18" charset="-12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Рославльский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Велижский район</a:t>
                      </a:r>
                    </a:p>
                  </a:txBody>
                  <a:tcPr marL="9525" marR="9525" marT="9525" marB="0" anchor="b"/>
                </a:tc>
              </a:tr>
              <a:tr h="2965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MingLiU_HKSCS" pitchFamily="18" charset="-12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Починковский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Демидовский район</a:t>
                      </a:r>
                    </a:p>
                  </a:txBody>
                  <a:tcPr marL="9525" marR="9525" marT="9525" marB="0" anchor="b"/>
                </a:tc>
              </a:tr>
              <a:tr h="2965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ngLiU_HKSCS" pitchFamily="18" charset="-12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Руднянский район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Холм-Жирковский район</a:t>
                      </a:r>
                    </a:p>
                  </a:txBody>
                  <a:tcPr marL="9525" marR="9525" marT="9525" marB="0" anchor="b"/>
                </a:tc>
              </a:tr>
              <a:tr h="2965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MingLiU_HKSCS" pitchFamily="18" charset="-12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Вяземский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Ершичский район </a:t>
                      </a:r>
                    </a:p>
                  </a:txBody>
                  <a:tcPr marL="9525" marR="9525" marT="9525" marB="0" anchor="b"/>
                </a:tc>
              </a:tr>
              <a:tr h="2965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MingLiU_HKSCS" pitchFamily="18" charset="-12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Ярцевский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Монастырщинский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965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MingLiU_HKSCS" pitchFamily="18" charset="-12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endParaRPr kumimoji="0" lang="ru-RU" sz="18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Ельнинский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965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MingLiU_HKSCS" pitchFamily="18" charset="-12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endParaRPr kumimoji="0" lang="ru-RU" sz="18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Угранский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965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MingLiU_HKSCS" pitchFamily="18" charset="-12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endParaRPr kumimoji="0" lang="ru-RU" sz="18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Хиславичский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965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MingLiU_HKSCS" pitchFamily="18" charset="-120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endParaRPr kumimoji="0" lang="ru-RU" sz="18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Шумячский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965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MingLiU_HKSCS" pitchFamily="18" charset="-120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endParaRPr kumimoji="0" lang="ru-RU" sz="18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Темкинский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965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MingLiU_HKSCS" pitchFamily="18" charset="-12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endParaRPr kumimoji="0" lang="ru-RU" sz="18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Краснинский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965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MingLiU_HKSCS" pitchFamily="18" charset="-120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endParaRPr kumimoji="0" lang="ru-RU" sz="1800" b="0" i="0" u="none" strike="noStrike" kern="1200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Глинковский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</p:spPr>
        <p:txBody>
          <a:bodyPr>
            <a:normAutofit/>
          </a:bodyPr>
          <a:lstStyle/>
          <a:p>
            <a:pPr algn="just"/>
            <a:r>
              <a:rPr lang="ru-RU" sz="1400" b="1" i="1" dirty="0" smtClean="0">
                <a:solidFill>
                  <a:schemeClr val="tx1"/>
                </a:solidFill>
                <a:cs typeface="Times New Roman" pitchFamily="18" charset="0"/>
              </a:rPr>
              <a:t>Рейтинг городских округов и муниципальных районов по достигнутому уровню и динамике показателей в сфере «Энергосбережение и повышение энергетической эффективности» по итогам </a:t>
            </a:r>
            <a:r>
              <a:rPr lang="ru-RU" sz="1800" b="1" i="1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2020</a:t>
            </a:r>
            <a:r>
              <a:rPr lang="ru-RU" sz="18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ru-RU" sz="1400" b="1" i="1" dirty="0" smtClean="0">
                <a:solidFill>
                  <a:schemeClr val="tx1"/>
                </a:solidFill>
                <a:cs typeface="Times New Roman" pitchFamily="18" charset="0"/>
              </a:rPr>
              <a:t>года</a:t>
            </a:r>
            <a:endParaRPr lang="ru-RU" sz="1400" dirty="0"/>
          </a:p>
        </p:txBody>
      </p:sp>
      <p:graphicFrame>
        <p:nvGraphicFramePr>
          <p:cNvPr id="8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802658880"/>
              </p:ext>
            </p:extLst>
          </p:nvPr>
        </p:nvGraphicFramePr>
        <p:xfrm>
          <a:off x="304800" y="1268760"/>
          <a:ext cx="8587680" cy="5209933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872751"/>
                <a:gridCol w="1637286"/>
                <a:gridCol w="2847454"/>
                <a:gridCol w="3230189"/>
              </a:tblGrid>
              <a:tr h="38695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+mn-lt"/>
                        </a:rPr>
                        <a:t>место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+mn-lt"/>
                        </a:rPr>
                        <a:t>1 группа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+mn-lt"/>
                        </a:rPr>
                        <a:t>2 группа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+mn-lt"/>
                        </a:rPr>
                        <a:t>3 группа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</a:tr>
              <a:tr h="29828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800" dirty="0" smtClean="0">
                          <a:latin typeface="+mn-lt"/>
                        </a:rPr>
                        <a:t>1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Десногорск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Гагаринский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Темкинский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348775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800" dirty="0" smtClean="0">
                          <a:latin typeface="+mn-lt"/>
                        </a:rPr>
                        <a:t>2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Смоленск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Руднянский район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Демидовский район</a:t>
                      </a:r>
                    </a:p>
                  </a:txBody>
                  <a:tcPr marL="9525" marR="9525" marT="9525" marB="0" anchor="b"/>
                </a:tc>
              </a:tr>
              <a:tr h="29828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800" dirty="0" smtClean="0">
                          <a:latin typeface="+mn-lt"/>
                        </a:rPr>
                        <a:t>3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Ярцевский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Велижский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9828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800" dirty="0" smtClean="0">
                          <a:latin typeface="+mn-lt"/>
                        </a:rPr>
                        <a:t>4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Дорогобужский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Угранский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9828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800" dirty="0" smtClean="0">
                          <a:latin typeface="+mn-lt"/>
                        </a:rPr>
                        <a:t>5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Вяземский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Монастырщинский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9828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800" dirty="0" smtClean="0">
                          <a:latin typeface="+mn-lt"/>
                        </a:rPr>
                        <a:t>6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Сафоновский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Шумячский район</a:t>
                      </a:r>
                    </a:p>
                  </a:txBody>
                  <a:tcPr marL="9525" marR="9525" marT="9525" marB="0" anchor="b"/>
                </a:tc>
              </a:tr>
              <a:tr h="29828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800" dirty="0" smtClean="0">
                          <a:latin typeface="+mn-lt"/>
                        </a:rPr>
                        <a:t>7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Смоленский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Хиславичский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9828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800" dirty="0" smtClean="0">
                          <a:latin typeface="+mn-lt"/>
                        </a:rPr>
                        <a:t>8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Рославльский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Глинковский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9828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800" dirty="0" smtClean="0">
                          <a:latin typeface="+mn-lt"/>
                        </a:rPr>
                        <a:t>9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Починковский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Краснинский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9828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800" dirty="0" smtClean="0">
                          <a:latin typeface="+mn-lt"/>
                        </a:rPr>
                        <a:t>10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Новодугинский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9828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800" dirty="0" smtClean="0">
                          <a:latin typeface="+mn-lt"/>
                        </a:rPr>
                        <a:t>11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Ершичский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 </a:t>
                      </a:r>
                    </a:p>
                  </a:txBody>
                  <a:tcPr marL="9525" marR="9525" marT="9525" marB="0" anchor="b"/>
                </a:tc>
              </a:tr>
              <a:tr h="29828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800" dirty="0" smtClean="0">
                          <a:latin typeface="+mn-lt"/>
                        </a:rPr>
                        <a:t>12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Ельнинский район</a:t>
                      </a:r>
                    </a:p>
                  </a:txBody>
                  <a:tcPr marL="9525" marR="9525" marT="9525" marB="0" anchor="b"/>
                </a:tc>
              </a:tr>
              <a:tr h="29828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800" dirty="0" smtClean="0">
                          <a:latin typeface="+mn-lt"/>
                        </a:rPr>
                        <a:t>13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Кардымовский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9828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800" dirty="0" smtClean="0">
                          <a:latin typeface="+mn-lt"/>
                        </a:rPr>
                        <a:t>14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Холм-Жирковский район</a:t>
                      </a:r>
                    </a:p>
                  </a:txBody>
                  <a:tcPr marL="9525" marR="9525" marT="9525" marB="0" anchor="b"/>
                </a:tc>
              </a:tr>
              <a:tr h="29828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800" dirty="0" smtClean="0">
                          <a:latin typeface="+mn-lt"/>
                        </a:rPr>
                        <a:t>15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 err="1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Сычевский</a:t>
                      </a:r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  <a:tr h="29828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800" dirty="0" smtClean="0">
                          <a:latin typeface="+mn-lt"/>
                        </a:rPr>
                        <a:t>16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800" b="0" i="0" u="none" strike="noStrike" kern="1200" dirty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Духовщинский район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38200"/>
          </a:xfrm>
        </p:spPr>
        <p:txBody>
          <a:bodyPr>
            <a:normAutofit/>
          </a:bodyPr>
          <a:lstStyle/>
          <a:p>
            <a:pPr algn="just"/>
            <a:r>
              <a:rPr lang="ru-RU" sz="1400" b="1" i="1" kern="0" dirty="0" smtClean="0">
                <a:solidFill>
                  <a:schemeClr val="tx1"/>
                </a:solidFill>
                <a:cs typeface="Times New Roman" pitchFamily="18" charset="0"/>
              </a:rPr>
              <a:t>Сводный рейтинг городских округов и муниципальных районов Смоленской области по достигнутому значению показателей оценки эффективности деятельности органов местного самоуправления </a:t>
            </a:r>
            <a:r>
              <a:rPr lang="ru-RU" sz="1400" b="1" i="1" kern="0" smtClean="0">
                <a:solidFill>
                  <a:schemeClr val="tx1"/>
                </a:solidFill>
                <a:cs typeface="Times New Roman" pitchFamily="18" charset="0"/>
              </a:rPr>
              <a:t>в  </a:t>
            </a:r>
            <a:r>
              <a:rPr lang="ru-RU" sz="2000" b="1" i="1" kern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2020</a:t>
            </a:r>
            <a:r>
              <a:rPr lang="ru-RU" sz="1400" b="1" i="1" kern="0" smtClean="0">
                <a:solidFill>
                  <a:schemeClr val="tx1"/>
                </a:solidFill>
                <a:cs typeface="Times New Roman" pitchFamily="18" charset="0"/>
              </a:rPr>
              <a:t>  </a:t>
            </a:r>
            <a:r>
              <a:rPr lang="ru-RU" sz="1400" b="1" i="1" kern="0" dirty="0" smtClean="0">
                <a:solidFill>
                  <a:schemeClr val="tx1"/>
                </a:solidFill>
                <a:cs typeface="Times New Roman" pitchFamily="18" charset="0"/>
              </a:rPr>
              <a:t>году</a:t>
            </a:r>
            <a:endParaRPr lang="ru-RU" sz="1400" dirty="0"/>
          </a:p>
        </p:txBody>
      </p:sp>
      <p:graphicFrame>
        <p:nvGraphicFramePr>
          <p:cNvPr id="1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860032" y="1124744"/>
          <a:ext cx="3888432" cy="5380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336"/>
                <a:gridCol w="864096"/>
              </a:tblGrid>
              <a:tr h="31344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третья  группа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</a:tr>
              <a:tr h="313447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Новодугинский</a:t>
                      </a: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</a:tr>
              <a:tr h="313447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Сычевский</a:t>
                      </a: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</a:tr>
              <a:tr h="313447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Кардымовский</a:t>
                      </a: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</a:tr>
              <a:tr h="313447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Ершичский район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</a:tr>
              <a:tr h="313447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Велижский</a:t>
                      </a: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13447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Угранский</a:t>
                      </a: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7620" marR="7620" marT="7620" marB="0" anchor="b"/>
                </a:tc>
              </a:tr>
              <a:tr h="313447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Хиславичский</a:t>
                      </a: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13447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Темкинский</a:t>
                      </a: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13447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Холм-Жирковский район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13447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Демидовский район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7620" marR="7620" marT="7620" marB="0" anchor="b"/>
                </a:tc>
              </a:tr>
              <a:tr h="313447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Шумячский</a:t>
                      </a: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11</a:t>
                      </a:r>
                    </a:p>
                  </a:txBody>
                  <a:tcPr marL="7620" marR="7620" marT="7620" marB="0" anchor="b"/>
                </a:tc>
              </a:tr>
              <a:tr h="313447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Ельнинский</a:t>
                      </a: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13447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Глинковский</a:t>
                      </a: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13</a:t>
                      </a:r>
                    </a:p>
                  </a:txBody>
                  <a:tcPr marL="7620" marR="7620" marT="7620" marB="0" anchor="b"/>
                </a:tc>
              </a:tr>
              <a:tr h="313447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Монастырщинский</a:t>
                      </a: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marL="7620" marR="7620" marT="7620" marB="0" anchor="b"/>
                </a:tc>
              </a:tr>
              <a:tr h="313447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Духовщинский</a:t>
                      </a: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15</a:t>
                      </a:r>
                    </a:p>
                  </a:txBody>
                  <a:tcPr marL="7620" marR="7620" marT="7620" marB="0" anchor="b"/>
                </a:tc>
              </a:tr>
              <a:tr h="313447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Краснинский</a:t>
                      </a: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323528" y="1124744"/>
          <a:ext cx="4032448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312"/>
                <a:gridCol w="1224136"/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первая группа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город Десногорск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город Смоленск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79512" y="2492898"/>
          <a:ext cx="4176464" cy="3945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/>
                <a:gridCol w="1224136"/>
              </a:tblGrid>
              <a:tr h="39456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вторая группа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</a:tr>
              <a:tr h="394563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Смоленский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94563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Сафоновский</a:t>
                      </a: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94563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Гагаринский</a:t>
                      </a: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</a:tr>
              <a:tr h="394563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Руднянский</a:t>
                      </a: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</a:tr>
              <a:tr h="394563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Дорогобужский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</a:tr>
              <a:tr h="394563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Починковский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</a:tr>
              <a:tr h="394563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Вяземский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</a:tr>
              <a:tr h="394563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Рославльский</a:t>
                      </a: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</a:tr>
              <a:tr h="394563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Ярцевский</a:t>
                      </a:r>
                      <a:r>
                        <a:rPr kumimoji="0" lang="ru-RU" sz="18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737032" cy="821776"/>
          </a:xfrm>
        </p:spPr>
        <p:txBody>
          <a:bodyPr>
            <a:no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>I. </a:t>
            </a:r>
            <a:r>
              <a:rPr lang="ru-RU" sz="1400" b="1" dirty="0">
                <a:solidFill>
                  <a:schemeClr val="tx1"/>
                </a:solidFill>
              </a:rPr>
              <a:t>РЕЗУЛЬТАТЫ МОНИТОРИНГА ЭФФЕКТИВНОСТИ ДЕЯТЕЛЬНОСТИ ОРГАНОВ МЕСТНОГО САМОУПРАВЛЕНИЯ ГОРОДСКИХ ОКРУГОВ И МУНИЦИПАЛЬНЫХ РАЙОНОВ</a:t>
            </a:r>
            <a:br>
              <a:rPr lang="ru-RU" sz="1400" b="1" dirty="0">
                <a:solidFill>
                  <a:schemeClr val="tx1"/>
                </a:solidFill>
              </a:rPr>
            </a:br>
            <a:r>
              <a:rPr lang="ru-RU" sz="1400" b="1" dirty="0">
                <a:solidFill>
                  <a:schemeClr val="tx1"/>
                </a:solidFill>
              </a:rPr>
              <a:t>1) экономическое развитие;</a:t>
            </a:r>
            <a:r>
              <a:rPr lang="ru-RU" sz="1400" dirty="0">
                <a:solidFill>
                  <a:schemeClr val="tx1"/>
                </a:solidFill>
              </a:rPr>
              <a:t/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b="1" i="1" dirty="0">
                <a:solidFill>
                  <a:schemeClr val="tx1"/>
                </a:solidFill>
              </a:rPr>
              <a:t>Число субъектов малого и среднего предпринимательства в расчете на </a:t>
            </a:r>
            <a:r>
              <a:rPr lang="ru-RU" sz="1400" b="1" i="1" dirty="0">
                <a:solidFill>
                  <a:schemeClr val="tx1"/>
                </a:solidFill>
                <a:latin typeface="Palatino Linotype" panose="02040502050505030304" pitchFamily="18" charset="0"/>
              </a:rPr>
              <a:t>10</a:t>
            </a:r>
            <a:r>
              <a:rPr lang="ru-RU" sz="1400" b="1" i="1" dirty="0">
                <a:solidFill>
                  <a:schemeClr val="tx1"/>
                </a:solidFill>
              </a:rPr>
              <a:t> тыс. человек населения</a:t>
            </a:r>
            <a:endParaRPr lang="ru-RU" sz="1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340768"/>
            <a:ext cx="4392488" cy="5256584"/>
          </a:xfrm>
        </p:spPr>
        <p:txBody>
          <a:bodyPr>
            <a:noAutofit/>
          </a:bodyPr>
          <a:lstStyle/>
          <a:p>
            <a:pPr marL="0" indent="-14400" algn="just"/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В 2020 году в целом по области количество субъектов малого и среднего предпринимательства, включая индивидуальных предпринимателей, составило 418</a:t>
            </a:r>
            <a:r>
              <a:rPr lang="ru-RU" sz="1400" dirty="0" smtClean="0">
                <a:solidFill>
                  <a:srgbClr val="FF0000"/>
                </a:solidFill>
                <a:latin typeface="Palatino Linotype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единиц на 10 тыс. человек населения (в 2019 году – 447 ед. на 10 тыс. человек). </a:t>
            </a:r>
          </a:p>
          <a:p>
            <a:pPr marL="0" indent="-14400" algn="just"/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Рост произошел в 5 муниципалитетах. Наибольший в Ярцевском </a:t>
            </a:r>
            <a:r>
              <a:rPr lang="ru-RU" sz="1400" dirty="0">
                <a:solidFill>
                  <a:schemeClr val="tx1"/>
                </a:solidFill>
                <a:latin typeface="Palatino Linotype" pitchFamily="18" charset="0"/>
              </a:rPr>
              <a:t>и 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Монастырщинском районах (с 291 до 364 единиц и с 207 до 224 единиц на 10 тыс. человек соответственно). Снижение количества СМСП в 2020 году отмечено в 22 муниципалитетах, наибольшее в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Глинковском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 районе (на 20,3%).</a:t>
            </a:r>
          </a:p>
          <a:p>
            <a:pPr marL="0" indent="-14400" algn="just"/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Лидером по числу СМСП -  является город Смоленск, 594 единицы на 10 тыс. человек. Кроме него большое количество СМСП работает в Ярцевском (364 единицы), </a:t>
            </a:r>
            <a:r>
              <a:rPr lang="ru-RU" sz="1400" dirty="0" err="1">
                <a:solidFill>
                  <a:schemeClr val="tx1"/>
                </a:solidFill>
                <a:latin typeface="Palatino Linotype" pitchFamily="18" charset="0"/>
              </a:rPr>
              <a:t>Руднянском</a:t>
            </a:r>
            <a:r>
              <a:rPr lang="ru-RU" sz="1400" dirty="0">
                <a:solidFill>
                  <a:schemeClr val="tx1"/>
                </a:solidFill>
                <a:latin typeface="Palatino Linotype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(354), Угранском (346), Смоленском (343),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Краснинском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 (327) и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Гагринском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 (310) районах. Наименьшее число СМСП  - менее 200 СМСП на 10 тыс. населения – отмечено в муниципалитетах: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Сычевском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 (163),  Шумячском (169) и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Глинковском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 (185) районах.</a:t>
            </a:r>
          </a:p>
          <a:p>
            <a:pPr marL="0" indent="14288" algn="just"/>
            <a:endParaRPr lang="ru-RU" sz="900" dirty="0" smtClean="0">
              <a:solidFill>
                <a:schemeClr val="tx1"/>
              </a:solidFill>
              <a:latin typeface="Palatino Linotype" pitchFamily="18" charset="0"/>
            </a:endParaRPr>
          </a:p>
        </p:txBody>
      </p:sp>
      <p:pic>
        <p:nvPicPr>
          <p:cNvPr id="12" name="Содержимое 1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6000" y="1836000"/>
            <a:ext cx="4343398" cy="4311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Группа 5"/>
          <p:cNvGrpSpPr/>
          <p:nvPr/>
        </p:nvGrpSpPr>
        <p:grpSpPr>
          <a:xfrm>
            <a:off x="7965324" y="5085184"/>
            <a:ext cx="1178676" cy="1057209"/>
            <a:chOff x="7904151" y="5088850"/>
            <a:chExt cx="1178676" cy="1057209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7913363" y="5088850"/>
              <a:ext cx="1169464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от 310 и выше</a:t>
              </a:r>
              <a:endParaRPr lang="ru-RU" sz="110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910788" y="5884449"/>
              <a:ext cx="941015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менее 212</a:t>
              </a:r>
              <a:endParaRPr lang="ru-RU" sz="110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904151" y="5361229"/>
              <a:ext cx="1142588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100" dirty="0"/>
                <a:t>от </a:t>
              </a:r>
              <a:r>
                <a:rPr lang="ru-RU" sz="1100" dirty="0" smtClean="0"/>
                <a:t>242 </a:t>
              </a:r>
              <a:r>
                <a:rPr lang="ru-RU" sz="1100" dirty="0"/>
                <a:t>до </a:t>
              </a:r>
              <a:r>
                <a:rPr lang="ru-RU" sz="1100" dirty="0" smtClean="0"/>
                <a:t>307</a:t>
              </a:r>
              <a:endParaRPr lang="ru-RU" sz="1100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904151" y="5633670"/>
              <a:ext cx="1142588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от 220 до 232</a:t>
              </a:r>
              <a:endParaRPr lang="ru-RU" sz="11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02808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841248"/>
          </a:xfrm>
        </p:spPr>
        <p:txBody>
          <a:bodyPr>
            <a:normAutofit/>
          </a:bodyPr>
          <a:lstStyle/>
          <a:p>
            <a:r>
              <a:rPr lang="ru-RU" sz="1300" b="1" i="1" dirty="0">
                <a:solidFill>
                  <a:schemeClr val="tx1"/>
                </a:solidFill>
              </a:rPr>
              <a:t>Доля среднесписочной численности работников (без внешних совместителей) малых и средних предприятий в среднесписочной численности всех предприятий и организаций</a:t>
            </a:r>
            <a:endParaRPr lang="ru-RU" sz="13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052736"/>
            <a:ext cx="4483224" cy="5805264"/>
          </a:xfrm>
        </p:spPr>
        <p:txBody>
          <a:bodyPr>
            <a:noAutofit/>
          </a:bodyPr>
          <a:lstStyle/>
          <a:p>
            <a:pPr marL="0" indent="14288" algn="just">
              <a:spcBef>
                <a:spcPts val="0"/>
              </a:spcBef>
            </a:pPr>
            <a:r>
              <a:rPr lang="ru-RU" sz="1350" dirty="0" smtClean="0">
                <a:solidFill>
                  <a:sysClr val="windowText" lastClr="000000"/>
                </a:solidFill>
                <a:latin typeface="Palatino Linotype" pitchFamily="18" charset="0"/>
              </a:rPr>
              <a:t>Доля среднесписочной численности работников колеблется от 8,7% в </a:t>
            </a:r>
            <a:r>
              <a:rPr lang="ru-RU" sz="1350" dirty="0" err="1" smtClean="0">
                <a:solidFill>
                  <a:sysClr val="windowText" lastClr="000000"/>
                </a:solidFill>
                <a:latin typeface="Palatino Linotype" pitchFamily="18" charset="0"/>
              </a:rPr>
              <a:t>Глинковском</a:t>
            </a:r>
            <a:r>
              <a:rPr lang="ru-RU" sz="1350" dirty="0" smtClean="0">
                <a:solidFill>
                  <a:sysClr val="windowText" lastClr="000000"/>
                </a:solidFill>
                <a:latin typeface="Palatino Linotype" pitchFamily="18" charset="0"/>
              </a:rPr>
              <a:t> муниципальном районе до 61,8% в Смоленском муниципальном районе. Показатель зависит от сложившейся экономической структуры производств и особенностей осуществления предпринимательской деятельности в каждом районе. </a:t>
            </a:r>
          </a:p>
          <a:p>
            <a:pPr marL="0" indent="14288" algn="just">
              <a:spcBef>
                <a:spcPts val="0"/>
              </a:spcBef>
            </a:pPr>
            <a:r>
              <a:rPr lang="ru-RU" sz="1350" dirty="0" smtClean="0">
                <a:solidFill>
                  <a:sysClr val="windowText" lastClr="000000"/>
                </a:solidFill>
                <a:latin typeface="Palatino Linotype" pitchFamily="18" charset="0"/>
              </a:rPr>
              <a:t>Доля среднесписочной численности работников малых и средних предприятий в среднесписочной численности работников увеличилась в 11 муниципалитетах, наибольший рост (более чем на 5 процентных пунктов) в </a:t>
            </a:r>
            <a:r>
              <a:rPr lang="ru-RU" sz="1350" dirty="0" smtClean="0">
                <a:solidFill>
                  <a:schemeClr val="tx1"/>
                </a:solidFill>
                <a:latin typeface="Palatino Linotype" pitchFamily="18" charset="0"/>
              </a:rPr>
              <a:t>Дорогобужском (на 12,2 п.п.) и </a:t>
            </a:r>
            <a:r>
              <a:rPr lang="ru-RU" sz="1350" dirty="0" err="1" smtClean="0">
                <a:solidFill>
                  <a:schemeClr val="tx1"/>
                </a:solidFill>
                <a:latin typeface="Palatino Linotype" pitchFamily="18" charset="0"/>
              </a:rPr>
              <a:t>Починковском</a:t>
            </a:r>
            <a:r>
              <a:rPr lang="ru-RU" sz="1350" dirty="0" smtClean="0">
                <a:solidFill>
                  <a:schemeClr val="tx1"/>
                </a:solidFill>
                <a:latin typeface="Palatino Linotype" pitchFamily="18" charset="0"/>
              </a:rPr>
              <a:t> (на 5,9 п.п.) муниципальных районах. На уровне предыдущего года доля среднесписочной численности работников малых и средних предприятий в 2020 году сохранилась в городе Смоленске, Гагаринском, Ярцевском, Демидовском, </a:t>
            </a:r>
            <a:r>
              <a:rPr lang="ru-RU" sz="1350" dirty="0" err="1" smtClean="0">
                <a:solidFill>
                  <a:schemeClr val="tx1"/>
                </a:solidFill>
                <a:latin typeface="Palatino Linotype" pitchFamily="18" charset="0"/>
              </a:rPr>
              <a:t>Сычевском</a:t>
            </a:r>
            <a:r>
              <a:rPr lang="ru-RU" sz="1350" dirty="0" smtClean="0">
                <a:solidFill>
                  <a:schemeClr val="tx1"/>
                </a:solidFill>
                <a:latin typeface="Palatino Linotype" pitchFamily="18" charset="0"/>
              </a:rPr>
              <a:t>, Шумячском, Холм-Жирковском и </a:t>
            </a:r>
            <a:r>
              <a:rPr lang="ru-RU" sz="1350" dirty="0" err="1" smtClean="0">
                <a:solidFill>
                  <a:schemeClr val="tx1"/>
                </a:solidFill>
                <a:latin typeface="Palatino Linotype" pitchFamily="18" charset="0"/>
              </a:rPr>
              <a:t>Новодугинском</a:t>
            </a:r>
            <a:r>
              <a:rPr lang="ru-RU" sz="1350" dirty="0" smtClean="0">
                <a:solidFill>
                  <a:schemeClr val="tx1"/>
                </a:solidFill>
                <a:latin typeface="Palatino Linotype" pitchFamily="18" charset="0"/>
              </a:rPr>
              <a:t> районах. </a:t>
            </a:r>
          </a:p>
          <a:p>
            <a:pPr marL="0" indent="14288" algn="just">
              <a:spcBef>
                <a:spcPts val="0"/>
              </a:spcBef>
            </a:pPr>
            <a:r>
              <a:rPr lang="ru-RU" sz="1350" dirty="0" smtClean="0">
                <a:solidFill>
                  <a:schemeClr val="tx1"/>
                </a:solidFill>
                <a:latin typeface="Palatino Linotype" pitchFamily="18" charset="0"/>
              </a:rPr>
              <a:t>Снижение доли среднесписочной численности работников (без внешних совместителей) МСП в среднесписочной численности всех предприятий и организаций в 2020 году отмечено в </a:t>
            </a:r>
            <a:br>
              <a:rPr lang="ru-RU" sz="1350" dirty="0" smtClean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ru-RU" sz="1350" dirty="0" smtClean="0">
                <a:solidFill>
                  <a:schemeClr val="tx1"/>
                </a:solidFill>
                <a:latin typeface="Palatino Linotype" pitchFamily="18" charset="0"/>
              </a:rPr>
              <a:t>8 муниципальных образованиях. Наибольшее снижение показателя зафиксировано в </a:t>
            </a:r>
            <a:r>
              <a:rPr lang="ru-RU" sz="1350" dirty="0" err="1" smtClean="0">
                <a:solidFill>
                  <a:schemeClr val="tx1"/>
                </a:solidFill>
                <a:latin typeface="Palatino Linotype" pitchFamily="18" charset="0"/>
              </a:rPr>
              <a:t>Велижском</a:t>
            </a:r>
            <a:r>
              <a:rPr lang="ru-RU" sz="1350" dirty="0" smtClean="0">
                <a:solidFill>
                  <a:schemeClr val="tx1"/>
                </a:solidFill>
                <a:latin typeface="Palatino Linotype" pitchFamily="18" charset="0"/>
              </a:rPr>
              <a:t> районе (более, чем на 12 п.п.).</a:t>
            </a:r>
            <a:endParaRPr lang="ru-RU" sz="135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1806494"/>
            <a:ext cx="4343397" cy="4311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Группа 5"/>
          <p:cNvGrpSpPr/>
          <p:nvPr/>
        </p:nvGrpSpPr>
        <p:grpSpPr>
          <a:xfrm>
            <a:off x="7848000" y="5040000"/>
            <a:ext cx="1404520" cy="1057209"/>
            <a:chOff x="7904150" y="5088850"/>
            <a:chExt cx="1404520" cy="1057209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7913362" y="5088850"/>
              <a:ext cx="1395308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от 34% и более</a:t>
              </a:r>
              <a:endParaRPr lang="ru-RU" sz="110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913363" y="5884449"/>
              <a:ext cx="1286787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менее 20,9%</a:t>
              </a:r>
              <a:endParaRPr lang="ru-RU" sz="110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904150" y="5361229"/>
              <a:ext cx="1404520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от 30% </a:t>
              </a:r>
              <a:r>
                <a:rPr lang="ru-RU" sz="1100" dirty="0"/>
                <a:t>до </a:t>
              </a:r>
              <a:r>
                <a:rPr lang="ru-RU" sz="1100" dirty="0" smtClean="0"/>
                <a:t>33,3%</a:t>
              </a:r>
              <a:endParaRPr lang="ru-RU" sz="1100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904150" y="5633670"/>
              <a:ext cx="1239849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от 21% до 28,2%</a:t>
              </a:r>
              <a:endParaRPr lang="ru-RU" sz="11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27057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b="1" i="1" dirty="0">
                <a:solidFill>
                  <a:schemeClr val="tx1"/>
                </a:solidFill>
              </a:rPr>
              <a:t>Объем инвестиций в основной капитал (за исключением бюджетных средств) в расчете на </a:t>
            </a:r>
            <a:r>
              <a:rPr lang="ru-RU" sz="1400" b="1" i="1" dirty="0">
                <a:solidFill>
                  <a:schemeClr val="tx1"/>
                </a:solidFill>
                <a:latin typeface="Palatino Linotype" panose="02040502050505030304" pitchFamily="18" charset="0"/>
              </a:rPr>
              <a:t>1</a:t>
            </a:r>
            <a:r>
              <a:rPr lang="ru-RU" sz="1400" b="1" i="1" dirty="0">
                <a:solidFill>
                  <a:schemeClr val="tx1"/>
                </a:solidFill>
              </a:rPr>
              <a:t> жителя (рублей) </a:t>
            </a:r>
            <a:endParaRPr lang="ru-RU" sz="1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268760"/>
            <a:ext cx="4464496" cy="5184576"/>
          </a:xfrm>
        </p:spPr>
        <p:txBody>
          <a:bodyPr>
            <a:noAutofit/>
          </a:bodyPr>
          <a:lstStyle/>
          <a:p>
            <a:pPr marL="0" indent="-4763" algn="just">
              <a:spcBef>
                <a:spcPts val="216"/>
              </a:spcBef>
            </a:pPr>
            <a:r>
              <a:rPr lang="ru-RU" sz="1100" dirty="0" smtClean="0">
                <a:solidFill>
                  <a:schemeClr val="tx1"/>
                </a:solidFill>
                <a:latin typeface="Palatino Linotype" pitchFamily="18" charset="0"/>
              </a:rPr>
              <a:t>Наибольшее значение показателя «Объем инвестиций в основной капитал (за исключением бюджетных средств) в расчете на 1 человека» отмечено в городе Десногорске (147,4 тыс. рублей), основной объем инвестиций по городу приходится на Смоленскую АЭС и в Смоленском районе (74,4 тыс.руб.), на территории района реализуются следующие инвестиционные проекты (создание </a:t>
            </a:r>
            <a:r>
              <a:rPr lang="ru-RU" sz="1100" dirty="0" err="1" smtClean="0">
                <a:solidFill>
                  <a:schemeClr val="tx1"/>
                </a:solidFill>
                <a:latin typeface="Palatino Linotype" pitchFamily="18" charset="0"/>
              </a:rPr>
              <a:t>транспортно-логистического</a:t>
            </a:r>
            <a:r>
              <a:rPr lang="ru-RU" sz="1100" dirty="0" smtClean="0">
                <a:solidFill>
                  <a:schemeClr val="tx1"/>
                </a:solidFill>
                <a:latin typeface="Palatino Linotype" pitchFamily="18" charset="0"/>
              </a:rPr>
              <a:t>  производственного  комплекса - ООО «Альфа Транс </a:t>
            </a:r>
            <a:r>
              <a:rPr lang="ru-RU" sz="1100" dirty="0" err="1" smtClean="0">
                <a:solidFill>
                  <a:schemeClr val="tx1"/>
                </a:solidFill>
                <a:latin typeface="Palatino Linotype" pitchFamily="18" charset="0"/>
              </a:rPr>
              <a:t>Инвест</a:t>
            </a:r>
            <a:r>
              <a:rPr lang="ru-RU" sz="1100" dirty="0" smtClean="0">
                <a:solidFill>
                  <a:schemeClr val="tx1"/>
                </a:solidFill>
                <a:latin typeface="Palatino Linotype" pitchFamily="18" charset="0"/>
              </a:rPr>
              <a:t>»; строительство складского комплекса с таможенным складом и складом временного хранения грузов - ООО «Терминал Никольский»; строительство приборостроительного завода - ЗАО «Висом»; строительство зданий приборостроительного производства в д. </a:t>
            </a:r>
            <a:r>
              <a:rPr lang="ru-RU" sz="1100" dirty="0" err="1" smtClean="0">
                <a:solidFill>
                  <a:schemeClr val="tx1"/>
                </a:solidFill>
                <a:latin typeface="Palatino Linotype" pitchFamily="18" charset="0"/>
              </a:rPr>
              <a:t>Магалинщина</a:t>
            </a:r>
            <a:r>
              <a:rPr lang="ru-RU" sz="1100" dirty="0" smtClean="0">
                <a:solidFill>
                  <a:schemeClr val="tx1"/>
                </a:solidFill>
                <a:latin typeface="Palatino Linotype" pitchFamily="18" charset="0"/>
              </a:rPr>
              <a:t> - ИП </a:t>
            </a:r>
            <a:r>
              <a:rPr lang="ru-RU" sz="1100" dirty="0" err="1" smtClean="0">
                <a:solidFill>
                  <a:schemeClr val="tx1"/>
                </a:solidFill>
                <a:latin typeface="Palatino Linotype" pitchFamily="18" charset="0"/>
              </a:rPr>
              <a:t>Палгин</a:t>
            </a:r>
            <a:r>
              <a:rPr lang="ru-RU" sz="1100" dirty="0" smtClean="0">
                <a:solidFill>
                  <a:schemeClr val="tx1"/>
                </a:solidFill>
                <a:latin typeface="Palatino Linotype" pitchFamily="18" charset="0"/>
              </a:rPr>
              <a:t> Павел Иванович; создание и развитие фермы по разведению молочного КРС и производству сырого молока - ООО «СМП «</a:t>
            </a:r>
            <a:r>
              <a:rPr lang="ru-RU" sz="1100" dirty="0" err="1" smtClean="0">
                <a:solidFill>
                  <a:schemeClr val="tx1"/>
                </a:solidFill>
                <a:latin typeface="Palatino Linotype" pitchFamily="18" charset="0"/>
              </a:rPr>
              <a:t>Агросервис</a:t>
            </a:r>
            <a:r>
              <a:rPr lang="ru-RU" sz="1100" dirty="0" smtClean="0">
                <a:solidFill>
                  <a:schemeClr val="tx1"/>
                </a:solidFill>
                <a:latin typeface="Palatino Linotype" pitchFamily="18" charset="0"/>
              </a:rPr>
              <a:t>»). Наименьшее значение показателя – в </a:t>
            </a:r>
            <a:r>
              <a:rPr lang="ru-RU" sz="1100" dirty="0" err="1" smtClean="0">
                <a:solidFill>
                  <a:schemeClr val="tx1"/>
                </a:solidFill>
                <a:latin typeface="Palatino Linotype" pitchFamily="18" charset="0"/>
              </a:rPr>
              <a:t>Велижском</a:t>
            </a:r>
            <a:r>
              <a:rPr lang="ru-RU" sz="1100" dirty="0" smtClean="0">
                <a:solidFill>
                  <a:schemeClr val="tx1"/>
                </a:solidFill>
                <a:latin typeface="Palatino Linotype" pitchFamily="18" charset="0"/>
              </a:rPr>
              <a:t> (1 832 руб.) и в Ельнинском (552 руб.) районах.</a:t>
            </a:r>
          </a:p>
          <a:p>
            <a:pPr marL="0" indent="-4763" algn="just">
              <a:spcBef>
                <a:spcPts val="216"/>
              </a:spcBef>
            </a:pPr>
            <a:r>
              <a:rPr lang="ru-RU" sz="1100" dirty="0" smtClean="0">
                <a:solidFill>
                  <a:schemeClr val="tx1"/>
                </a:solidFill>
                <a:latin typeface="Palatino Linotype" pitchFamily="18" charset="0"/>
              </a:rPr>
              <a:t>В 2020 году по сравнению с 2019 годом объем инвестиций в основной капитал в </a:t>
            </a:r>
            <a:r>
              <a:rPr lang="ru-RU" sz="1100" dirty="0">
                <a:solidFill>
                  <a:schemeClr val="tx1"/>
                </a:solidFill>
                <a:latin typeface="Palatino Linotype" pitchFamily="18" charset="0"/>
              </a:rPr>
              <a:t>расчете на 1 жителя  </a:t>
            </a:r>
            <a:r>
              <a:rPr lang="ru-RU" sz="1100" dirty="0" smtClean="0">
                <a:solidFill>
                  <a:schemeClr val="tx1"/>
                </a:solidFill>
                <a:latin typeface="Palatino Linotype" pitchFamily="18" charset="0"/>
              </a:rPr>
              <a:t>увеличился в 6 муниципальных образованиях Смоленской области. </a:t>
            </a:r>
          </a:p>
          <a:p>
            <a:pPr marL="0" indent="-4763" algn="just">
              <a:spcBef>
                <a:spcPts val="216"/>
              </a:spcBef>
            </a:pPr>
            <a:r>
              <a:rPr lang="ru-RU" sz="1100" dirty="0" smtClean="0">
                <a:solidFill>
                  <a:schemeClr val="tx1"/>
                </a:solidFill>
                <a:latin typeface="Palatino Linotype" pitchFamily="18" charset="0"/>
              </a:rPr>
              <a:t>Лидерами по темпу роста данного показателя являются </a:t>
            </a:r>
            <a:r>
              <a:rPr lang="ru-RU" sz="1100" dirty="0" err="1" smtClean="0">
                <a:solidFill>
                  <a:schemeClr val="tx1"/>
                </a:solidFill>
                <a:latin typeface="Palatino Linotype" pitchFamily="18" charset="0"/>
              </a:rPr>
              <a:t>Краснинский</a:t>
            </a:r>
            <a:r>
              <a:rPr lang="ru-RU" sz="1100" dirty="0" smtClean="0">
                <a:solidFill>
                  <a:schemeClr val="tx1"/>
                </a:solidFill>
                <a:latin typeface="Palatino Linotype" pitchFamily="18" charset="0"/>
              </a:rPr>
              <a:t> – рост в 6,4 раза (с 3,5 до 22,4 тыс. руб.), </a:t>
            </a:r>
            <a:r>
              <a:rPr lang="ru-RU" sz="1100" dirty="0" err="1" smtClean="0">
                <a:solidFill>
                  <a:schemeClr val="tx1"/>
                </a:solidFill>
                <a:latin typeface="Palatino Linotype" pitchFamily="18" charset="0"/>
              </a:rPr>
              <a:t>Ярцевский</a:t>
            </a:r>
            <a:r>
              <a:rPr lang="ru-RU" sz="1100" dirty="0" smtClean="0">
                <a:solidFill>
                  <a:schemeClr val="tx1"/>
                </a:solidFill>
                <a:latin typeface="Palatino Linotype" pitchFamily="18" charset="0"/>
              </a:rPr>
              <a:t>  - рост в 2,2 раза (с 11,2 до 25,2 тыс. руб.) и Демидовский – рост в 1,7 раз (с 2,1 до 3,5 тыс. руб.) муниципальные районы.</a:t>
            </a:r>
          </a:p>
          <a:p>
            <a:pPr marL="0" indent="-4763" algn="just">
              <a:spcBef>
                <a:spcPts val="216"/>
              </a:spcBef>
            </a:pPr>
            <a:r>
              <a:rPr lang="ru-RU" sz="1100" dirty="0" smtClean="0">
                <a:solidFill>
                  <a:schemeClr val="tx1"/>
                </a:solidFill>
                <a:latin typeface="Palatino Linotype" pitchFamily="18" charset="0"/>
              </a:rPr>
              <a:t>В 2020 году наибольшее снижение объемов инвестиций в основной капитал в расчете на 1 жителя отмечено в Холм-Жирковском районе (в 8 раз с 32,8 до 4,1 тыс. руб.). </a:t>
            </a:r>
            <a:r>
              <a:rPr lang="ru-RU" sz="1100" dirty="0" smtClean="0">
                <a:solidFill>
                  <a:schemeClr val="tx1"/>
                </a:solidFill>
              </a:rPr>
              <a:t>Снижение произошло в результате банкротства предприятия ООО «ИЗ ДСП»</a:t>
            </a:r>
            <a:r>
              <a:rPr lang="ru-RU" sz="1100" dirty="0" smtClean="0">
                <a:solidFill>
                  <a:schemeClr val="tx1"/>
                </a:solidFill>
                <a:latin typeface="Palatino Linotype" pitchFamily="18" charset="0"/>
              </a:rPr>
              <a:t>. </a:t>
            </a:r>
          </a:p>
        </p:txBody>
      </p:sp>
      <p:pic>
        <p:nvPicPr>
          <p:cNvPr id="12" name="Содержимое 1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08000" y="1806494"/>
            <a:ext cx="4343397" cy="4311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Группа 5"/>
          <p:cNvGrpSpPr/>
          <p:nvPr/>
        </p:nvGrpSpPr>
        <p:grpSpPr>
          <a:xfrm>
            <a:off x="7775999" y="5076000"/>
            <a:ext cx="1692545" cy="1044401"/>
            <a:chOff x="7880007" y="5073615"/>
            <a:chExt cx="1692545" cy="1044401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7880008" y="5073615"/>
              <a:ext cx="1169464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50" dirty="0" smtClean="0"/>
                <a:t>более 32 тыс.</a:t>
              </a:r>
              <a:endParaRPr lang="ru-RU" sz="105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880008" y="5856406"/>
              <a:ext cx="1175059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50" dirty="0" smtClean="0"/>
                <a:t>менее 3,7 тыс.</a:t>
              </a:r>
              <a:endParaRPr lang="ru-RU" sz="105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887426" y="5339072"/>
              <a:ext cx="1685126" cy="25391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50" dirty="0"/>
                <a:t>от </a:t>
              </a:r>
              <a:r>
                <a:rPr lang="ru-RU" sz="1050" dirty="0" smtClean="0"/>
                <a:t>22,4 тыс. </a:t>
              </a:r>
              <a:r>
                <a:rPr lang="ru-RU" sz="1050" dirty="0"/>
                <a:t>до </a:t>
              </a:r>
              <a:r>
                <a:rPr lang="ru-RU" sz="1050" dirty="0" smtClean="0"/>
                <a:t>29,8 тыс.</a:t>
              </a:r>
              <a:endParaRPr lang="ru-RU" sz="1050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880007" y="5604297"/>
              <a:ext cx="1548535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50" dirty="0" smtClean="0"/>
                <a:t>от 4,1 </a:t>
              </a:r>
              <a:r>
                <a:rPr lang="ru-RU" sz="1050" dirty="0"/>
                <a:t>тыс. до </a:t>
              </a:r>
              <a:r>
                <a:rPr lang="ru-RU" sz="1050" dirty="0" smtClean="0"/>
                <a:t>21,9 </a:t>
              </a:r>
              <a:r>
                <a:rPr lang="ru-RU" sz="1050" dirty="0"/>
                <a:t>тыс</a:t>
              </a:r>
              <a:r>
                <a:rPr lang="ru-RU" sz="1050" dirty="0" smtClean="0"/>
                <a:t>.</a:t>
              </a:r>
              <a:endParaRPr lang="ru-RU" sz="105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41866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41248"/>
          </a:xfrm>
        </p:spPr>
        <p:txBody>
          <a:bodyPr>
            <a:normAutofit/>
          </a:bodyPr>
          <a:lstStyle/>
          <a:p>
            <a:r>
              <a:rPr lang="ru-RU" sz="1400" b="1" i="1" dirty="0">
                <a:solidFill>
                  <a:schemeClr val="tx1"/>
                </a:solidFill>
              </a:rPr>
              <a:t>Доля площади земельных участков, являющихся объектами налогообложения земельным налогом, в общей площади территории городского округа (муниципального района</a:t>
            </a:r>
            <a:r>
              <a:rPr lang="ru-RU" sz="1400" b="1" i="1" dirty="0" smtClean="0">
                <a:solidFill>
                  <a:schemeClr val="tx1"/>
                </a:solidFill>
              </a:rPr>
              <a:t>)</a:t>
            </a:r>
            <a:endParaRPr lang="ru-RU" sz="1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4800" y="1268760"/>
            <a:ext cx="4191000" cy="5055840"/>
          </a:xfrm>
        </p:spPr>
        <p:txBody>
          <a:bodyPr>
            <a:noAutofit/>
          </a:bodyPr>
          <a:lstStyle/>
          <a:p>
            <a:pPr marL="0" indent="14288" algn="just"/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В 2020 году наибольшая доля площадей земельных участков, являющихся объектами налогообложения земельным налогом, в общей площади территории городского округа (муниципального района) приходится на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</a:rPr>
              <a:t>Сычевский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 (93%), Починковский (86,2%) и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</a:rPr>
              <a:t>Сафоновский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 (85,5%) районы.</a:t>
            </a:r>
          </a:p>
          <a:p>
            <a:pPr marL="0" indent="14288" algn="just"/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Наименьшая доля приходится на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</a:rPr>
              <a:t>Велижский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 (21,2%), Глинковский (24,5%) и Вяземский (28%)  муниципальные районы. В г. Десногорске земельные участки, являющиеся объектом налогообложения земельным налогом отсутствуют. </a:t>
            </a:r>
          </a:p>
          <a:p>
            <a:pPr marL="0" indent="14288" algn="just"/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Лидерами по темпу роста данного показателя являются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</a:rPr>
              <a:t>Руднянский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 – рост на 3 п.п. (с 80 до 83%),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</a:rPr>
              <a:t>Новодугинский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 – рост на 2,8 п.п. (с 77,1 до 79,9%) муниципальные районы.</a:t>
            </a:r>
            <a:endParaRPr lang="ru-RU" sz="160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pic>
        <p:nvPicPr>
          <p:cNvPr id="10" name="Содержимое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1806494"/>
            <a:ext cx="4343397" cy="4311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Группа 4"/>
          <p:cNvGrpSpPr/>
          <p:nvPr/>
        </p:nvGrpSpPr>
        <p:grpSpPr>
          <a:xfrm>
            <a:off x="7848000" y="5040000"/>
            <a:ext cx="1516293" cy="1044401"/>
            <a:chOff x="7880008" y="5073615"/>
            <a:chExt cx="1516293" cy="1044401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880008" y="5073615"/>
              <a:ext cx="1296000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от 79,9% и более</a:t>
              </a:r>
              <a:endParaRPr lang="ru-RU" sz="1100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880008" y="5856406"/>
              <a:ext cx="1175059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менее 40%</a:t>
              </a:r>
              <a:endParaRPr lang="ru-RU" sz="110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887427" y="5335225"/>
              <a:ext cx="1508874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100" dirty="0"/>
                <a:t>от </a:t>
              </a:r>
              <a:r>
                <a:rPr lang="ru-RU" sz="1100" dirty="0" smtClean="0"/>
                <a:t>62,6% </a:t>
              </a:r>
              <a:r>
                <a:rPr lang="ru-RU" sz="1100" dirty="0"/>
                <a:t>до </a:t>
              </a:r>
              <a:r>
                <a:rPr lang="ru-RU" sz="1100" dirty="0" smtClean="0"/>
                <a:t>75,5%</a:t>
              </a:r>
              <a:endParaRPr lang="ru-RU" sz="110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880008" y="5604297"/>
              <a:ext cx="1389000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от 40,3% до 57,3%</a:t>
              </a:r>
              <a:endParaRPr lang="ru-RU" sz="11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13944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27182</TotalTime>
  <Words>7509</Words>
  <Application>Microsoft Office PowerPoint</Application>
  <PresentationFormat>Экран (4:3)</PresentationFormat>
  <Paragraphs>1117</Paragraphs>
  <Slides>58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Трек</vt:lpstr>
      <vt:lpstr>Сводный доклад  о результатах мониторинга эффективности деятельности органов местного  самоуправления городских округов и муниципальных районов Смоленской области  за 2020 год </vt:lpstr>
      <vt:lpstr>Общая информация о городских округах и муниципальных районах СМОЛЕНСКОЙ ОБЛАСТИ</vt:lpstr>
      <vt:lpstr>Слайд 3</vt:lpstr>
      <vt:lpstr>СОДЕРЖАНИЕ</vt:lpstr>
      <vt:lpstr>Слайд 5</vt:lpstr>
      <vt:lpstr>I. РЕЗУЛЬТАТЫ МОНИТОРИНГА ЭФФЕКТИВНОСТИ ДЕЯТЕЛЬНОСТИ ОРГАНОВ МЕСТНОГО САМОУПРАВЛЕНИЯ ГОРОДСКИХ ОКРУГОВ И МУНИЦИПАЛЬНЫХ РАЙОНОВ 1) экономическое развитие; Число субъектов малого и среднего предпринимательства в расчете на 10 тыс. человек населения</vt:lpstr>
      <vt:lpstr>Доля среднесписочной численности работников (без внешних совместителей) малых и средних предприятий в среднесписочной численности всех предприятий и организаций</vt:lpstr>
      <vt:lpstr>Объем инвестиций в основной капитал (за исключением бюджетных средств) в расчете на 1 жителя (рублей) </vt:lpstr>
      <vt:lpstr>Доля площади земельных участков, являющихся объектами налогообложения земельным налогом, в общей площади территории городского округа (муниципального района)</vt:lpstr>
      <vt:lpstr>Доля прибыльных сельскохозяйственных организаций в общем их числе</vt:lpstr>
      <vt:lpstr>Доля протяженности автомобильных дорог общего пользования местного значения, не отвечающих нормативным требованиям</vt:lpstr>
      <vt:lpstr>Доля населения, проживающего в населенных пунктах, не имеющих регулярного сообщения</vt:lpstr>
      <vt:lpstr>Среднемесячная номинальная заработная плата  Среднемесячная номинальная начисленная заработная плата работников крупных и средних предприятий и некоммерческих организаций</vt:lpstr>
      <vt:lpstr>Заработная плата  работников муниципальных дошкольных учреждений</vt:lpstr>
      <vt:lpstr>Заработная плата  работников  муниципальных  общеобразовательных  учреждений</vt:lpstr>
      <vt:lpstr>Заработная плата учителей муниципальных общеобразовательных учреждений</vt:lpstr>
      <vt:lpstr>Заработная  плата  работников  муниципальных  учреждений  культуры  и искусства</vt:lpstr>
      <vt:lpstr>Заработная плата работников  муниципальных  учреждений физической культуры и спорта</vt:lpstr>
      <vt:lpstr>2) Дошкольное образование  Доля детей в возрасте 1 - 6 лет, получающих дошкольную образовательную услугу</vt:lpstr>
      <vt:lpstr>Доля детей в возрасте от одного года до шести лет, состоящих на учете для определения в муниципальные дошкольные образовательные учреждения</vt:lpstr>
      <vt:lpstr>Доля муниципальных дошкольных образовательных учреждений, здания которых находятся в аварийном состоянии или требуют капитального ремонта</vt:lpstr>
      <vt:lpstr>3) общее и дополнительное образование   Доля выпускников муниципальных общеобразовательных учреждений, не получивших аттестат о среднем образовании</vt:lpstr>
      <vt:lpstr>  В 16 районах области (Велижском, Гагаринском, Рославльском, Сафоновском, Смоленском, Ярцевском, Духовщинском, Кардымовском, Починковском, Сычевском, Ельнинском, Монастырщинском, Темкинском, Угранском, Хиславичском и городе Десногорске) все общеобразовательные учреждения соответствуют современным требованиям.  В 2020 году увеличение данного показателя наблюдалось в 3 муниципальных районах. На уровне предшествующего года значение показателя сохранилось в 21 районе и 2 городских округах. Снижение показателя в 2020 году зафиксировано в Ершичском районе на 0,4 п.п.</vt:lpstr>
      <vt:lpstr>Слайд 24</vt:lpstr>
      <vt:lpstr>Слайд 25</vt:lpstr>
      <vt:lpstr>Расходы бюджета муниципального образования на общее образование в расчете на 1 обучающегося в МОУ</vt:lpstr>
      <vt:lpstr>Доля детей в возрасте 5 -18 лет, получающих услуги по дополнительному образованию</vt:lpstr>
      <vt:lpstr>4) культура Уровень фактической обеспеченности учреждениями культуры от нормативной потребности: клубами и учреждениями клубного типа; библиотеками; парками культуры и отдыха</vt:lpstr>
      <vt:lpstr>Слайд 29</vt:lpstr>
      <vt:lpstr>5) Физическая культура и спорт  Доля населения, систематически занимающегося физической культурой и спортом</vt:lpstr>
      <vt:lpstr>Доля обучающихся, систематически занимающихся физической культурой и спортом в общей численности обучающихся</vt:lpstr>
      <vt:lpstr>Слайд 32</vt:lpstr>
      <vt:lpstr>Слайд 33</vt:lpstr>
      <vt:lpstr>Площадь земельных участков, предоставленных для строительства в расчете на 10 тыс. человек  населения</vt:lpstr>
      <vt:lpstr> ПЛОЩАДЬ ЗЕМЕЛЬНЫХ УЧАСТКОВ, ПРЕДОСТАВЛЕННЫХ ДЛЯ СТРОИТЕЛЬСТВА, В ОТНОШЕНИИ КОТОРЫХ С ДАТЫ ПРИНЯТИЯ РЕШЕНИЯ О ПРЕДОСТАВЛЕНИИ ЗЕМЕЛЬНОГО УЧАСТКА НЕ БЫЛО ПОЛУЧЕНО РАЗРЕШЕНИЕ НА ВВОД В ЭКСПЛУАТАЦИЮ</vt:lpstr>
      <vt:lpstr>7) ЖИЛИЩНО-КОММУНАЛЬНОЕ ХОЗЯЙСТВО  ДОЛЯ МНОГОКВАРТИРНЫХ ДОМОВ, В КОТОРЫХ СОБСТВЕННИКИ ПОМЕЩЕНИЙ ВЫБРАЛИ И РЕАЛИЗУЮТ ОДИН ИЗ СПОСОБОВ УПРАВЛЕНИЯ МНОГОКВАРТИРНЫМИ ДОМАМИ, В ОБЩЕМ ЧИСЛЕ МНОГОКВАРТИРНЫХ ДОМОВ</vt:lpstr>
      <vt:lpstr>Доля организаций коммунального комплекса, осуществляющих производство товаров, оказание услуг по водо-, тепло-, газо- и электроснабжению, водоотведению, очистке сточных вод, утилизации (захоронению) твердых бытовых отходов и использующих объекты коммунальной инфраструктуры на праве частной собственности, по договору аренды или концессии, участие субъекта Российской Федерации и (или) городского округа (муниципального района) в уставном капитале которых составляет не более 25 процентов</vt:lpstr>
      <vt:lpstr>ДОЛЯ МНОГОКВАРТИРНЫХ ДОМОВ, РАСПОЛОЖЕННЫХ НА ЗЕМЕЛЬНЫХ УЧАСТКАХ, В ОТНОШЕНИИ КОТОРЫХ ОСУЩЕСТВЛЕН ГОСУДАРСТВЕННЫЙ КАДАСТРОВЫЙ УЧЕТ</vt:lpstr>
      <vt:lpstr>ДОЛЯ НАСЕЛЕНИЯ, ПОЛУЧИВШЕГО ЖИЛЫЕ ПОМЕЩЕНИЯ И УЛУЧШИВШЕГО ЖИЛИЩНЫЕ УСЛОВИЯ В ОТЧЕТНОМ ГОДУ, В ОБЩЕЙ ЧИСЛЕННОСТИ НАСЕЛЕНИЯ, СОСТОЯЩЕГО НА УЧЕТЕ В КАЧЕСТВЕ НУЖДАЮЩЕГОСЯ В ЖИЛЫХ ПОМЕЩЕНИЯХ</vt:lpstr>
      <vt:lpstr>8) организация муниципального управления   доля налоговых и неналоговых доходов местного бюджета в общем объеме собственных доходов бюджета муниципального образования </vt:lpstr>
      <vt:lpstr>Доля основных фондов организаций муниципальной формы собственности, находящихся в стадии банкротства</vt:lpstr>
      <vt:lpstr>Расходы бюджета муниципального образования на содержание работников органов местного самоуправления в расчете на одного жителя муниципального образования</vt:lpstr>
      <vt:lpstr>Слайд 43</vt:lpstr>
      <vt:lpstr>Слайд 44</vt:lpstr>
      <vt:lpstr>Слайд 45</vt:lpstr>
      <vt:lpstr>Слайд 46</vt:lpstr>
      <vt:lpstr>Слайд 47</vt:lpstr>
      <vt:lpstr>Слайд 48</vt:lpstr>
      <vt:lpstr>III. РЕЗУЛЬТАТЫ ОЦЕНКИ ЭФФЕКТИВНОСТИ ДЕЯТЕЛЬНОСТИ ОРГАНОВ МЕСТНОГО САМОУПРАВЛЕНИЯ ГОРОДСКИХ ОКРУГОВ И МУНИЦИПАЛЬНЫХ РАЙОНОВ</vt:lpstr>
      <vt:lpstr>Рейтинг городских округов и муниципальных районов по достигнутому уровню и динамике показателей в сфере «Дошкольное образование»  по итогам 2020 года</vt:lpstr>
      <vt:lpstr>Рейтинг городских округов и муниципальных районов по достигнутому уровню и динамике показателей в сфере «Общее и дополнительное образование» по итогам 2020 года</vt:lpstr>
      <vt:lpstr>Рейтинг городских округов и муниципальных районов по достигнутому уровню и динамике показателей в сфере «КУЛЬТУРА» по итогам 2020 года</vt:lpstr>
      <vt:lpstr>Рейтинг городских округов и муниципальных районов по достигнутому уровню и динамике показателей в сфере «Физическая культура и спорт»  по итогам 2020 года</vt:lpstr>
      <vt:lpstr>Рейтинг городских округов и муниципальных районов по достигнутому уровню и динамике показателей в сфере «Жилищное строительство и обеспечение граждан жильем» по итогам 2020 года</vt:lpstr>
      <vt:lpstr>Рейтинг городских округов и муниципальных районов по достигнутому уровню и динамике показателей в сфере «Жилищно-коммунальное хозяйство»  по итогам 2019 года.</vt:lpstr>
      <vt:lpstr>Рейтинг городских округов и муниципальных районов по достигнутому уровню и динамике показателей в сфере «Организация муниципального управления» по итогам 2020 года</vt:lpstr>
      <vt:lpstr>Рейтинг городских округов и муниципальных районов по достигнутому уровню и динамике показателей в сфере «Энергосбережение и повышение энергетической эффективности» по итогам 2020 года</vt:lpstr>
      <vt:lpstr>Сводный рейтинг городских округов и муниципальных районов Смоленской области по достигнутому значению показателей оценки эффективности деятельности органов местного самоуправления в  2020  году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Богомолова Светлана Викторовна</dc:creator>
  <cp:lastModifiedBy>Богомолова</cp:lastModifiedBy>
  <cp:revision>3423</cp:revision>
  <dcterms:created xsi:type="dcterms:W3CDTF">2016-04-07T09:39:54Z</dcterms:created>
  <dcterms:modified xsi:type="dcterms:W3CDTF">2021-09-16T12:20:30Z</dcterms:modified>
</cp:coreProperties>
</file>