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60" r:id="rId5"/>
    <p:sldId id="259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9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283" r:id="rId29"/>
    <p:sldId id="284" r:id="rId30"/>
    <p:sldId id="285" r:id="rId31"/>
    <p:sldId id="311" r:id="rId32"/>
    <p:sldId id="286" r:id="rId33"/>
    <p:sldId id="31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16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жевников" initials="В.Д.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C0E"/>
    <a:srgbClr val="0066FF"/>
    <a:srgbClr val="FF3300"/>
    <a:srgbClr val="FFFF66"/>
    <a:srgbClr val="66FFFF"/>
    <a:srgbClr val="FF7C80"/>
    <a:srgbClr val="FFFF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720" autoAdjust="0"/>
  </p:normalViewPr>
  <p:slideViewPr>
    <p:cSldViewPr>
      <p:cViewPr>
        <p:scale>
          <a:sx n="130" d="100"/>
          <a:sy n="130" d="100"/>
        </p:scale>
        <p:origin x="-123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Доля прибыльных сельскохозяйственных организаций в общем их числе, в %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0" scaled="1"/>
              <a:tileRect/>
            </a:gradFill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93A299">
                  <a:shade val="60000"/>
                  <a:satMod val="110000"/>
                </a:srgbClr>
              </a:contourClr>
            </a:sp3d>
          </c:spPr>
          <c:dLbls>
            <c:delete val="1"/>
          </c:dLbls>
          <c:cat>
            <c:strRef>
              <c:f>Лист1!$B$1:$AB$1</c:f>
              <c:strCache>
                <c:ptCount val="27"/>
                <c:pt idx="0">
                  <c:v>Демидовский район</c:v>
                </c:pt>
                <c:pt idx="1">
                  <c:v>Духовщинский район</c:v>
                </c:pt>
                <c:pt idx="2">
                  <c:v>Сычевский район</c:v>
                </c:pt>
                <c:pt idx="3">
                  <c:v>Холм-Жирковский район</c:v>
                </c:pt>
                <c:pt idx="4">
                  <c:v>Угранский район</c:v>
                </c:pt>
                <c:pt idx="5">
                  <c:v>Смоленский район</c:v>
                </c:pt>
                <c:pt idx="6">
                  <c:v>Шумячский район</c:v>
                </c:pt>
                <c:pt idx="7">
                  <c:v>Велижский район</c:v>
                </c:pt>
                <c:pt idx="8">
                  <c:v>Починковский район</c:v>
                </c:pt>
                <c:pt idx="9">
                  <c:v>Монастырщинский район</c:v>
                </c:pt>
                <c:pt idx="10">
                  <c:v>Ершичский район</c:v>
                </c:pt>
                <c:pt idx="11">
                  <c:v>Новодугинский район</c:v>
                </c:pt>
                <c:pt idx="12">
                  <c:v>Рославльский район</c:v>
                </c:pt>
                <c:pt idx="13">
                  <c:v>Кардымовский район</c:v>
                </c:pt>
                <c:pt idx="14">
                  <c:v>Краснинский район</c:v>
                </c:pt>
                <c:pt idx="15">
                  <c:v>Хиславичский район</c:v>
                </c:pt>
                <c:pt idx="16">
                  <c:v>Вяземский район</c:v>
                </c:pt>
                <c:pt idx="17">
                  <c:v>Руднянский район</c:v>
                </c:pt>
                <c:pt idx="18">
                  <c:v>Ярцевский район</c:v>
                </c:pt>
                <c:pt idx="19">
                  <c:v>Гагаринский район</c:v>
                </c:pt>
                <c:pt idx="20">
                  <c:v>Сафоновский район</c:v>
                </c:pt>
                <c:pt idx="21">
                  <c:v>Глинковский район</c:v>
                </c:pt>
                <c:pt idx="22">
                  <c:v>Ельнинский район</c:v>
                </c:pt>
                <c:pt idx="23">
                  <c:v>Темкинский район</c:v>
                </c:pt>
                <c:pt idx="24">
                  <c:v>Дорогобужский район</c:v>
                </c:pt>
                <c:pt idx="25">
                  <c:v>город Смоленск</c:v>
                </c:pt>
                <c:pt idx="26">
                  <c:v>город Десногорск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92.9</c:v>
                </c:pt>
                <c:pt idx="6">
                  <c:v>83.3</c:v>
                </c:pt>
                <c:pt idx="7">
                  <c:v>80</c:v>
                </c:pt>
                <c:pt idx="8">
                  <c:v>80</c:v>
                </c:pt>
                <c:pt idx="9">
                  <c:v>77.8</c:v>
                </c:pt>
                <c:pt idx="10">
                  <c:v>75</c:v>
                </c:pt>
                <c:pt idx="11">
                  <c:v>71.400000000000006</c:v>
                </c:pt>
                <c:pt idx="12">
                  <c:v>66.7</c:v>
                </c:pt>
                <c:pt idx="13">
                  <c:v>66.7</c:v>
                </c:pt>
                <c:pt idx="14">
                  <c:v>66.7</c:v>
                </c:pt>
                <c:pt idx="15">
                  <c:v>66.7</c:v>
                </c:pt>
                <c:pt idx="16">
                  <c:v>63.6</c:v>
                </c:pt>
                <c:pt idx="17">
                  <c:v>62.5</c:v>
                </c:pt>
                <c:pt idx="18">
                  <c:v>57.1</c:v>
                </c:pt>
                <c:pt idx="19">
                  <c:v>48</c:v>
                </c:pt>
                <c:pt idx="20">
                  <c:v>47.1</c:v>
                </c:pt>
                <c:pt idx="21">
                  <c:v>33.300000000000004</c:v>
                </c:pt>
                <c:pt idx="22">
                  <c:v>33.300000000000004</c:v>
                </c:pt>
                <c:pt idx="23">
                  <c:v>20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Val val="1"/>
        </c:dLbls>
        <c:gapWidth val="20"/>
        <c:gapDepth val="8"/>
        <c:shape val="cylinder"/>
        <c:axId val="120906880"/>
        <c:axId val="120908416"/>
        <c:axId val="0"/>
      </c:bar3DChart>
      <c:catAx>
        <c:axId val="120906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 baseline="0"/>
            </a:pPr>
            <a:endParaRPr lang="ru-RU"/>
          </a:p>
        </c:txPr>
        <c:crossAx val="120908416"/>
        <c:crosses val="autoZero"/>
        <c:auto val="1"/>
        <c:lblAlgn val="ctr"/>
        <c:lblOffset val="100"/>
      </c:catAx>
      <c:valAx>
        <c:axId val="12090841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906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rgbClr val="CC6600"/>
                </a:gs>
                <a:gs pos="49000">
                  <a:srgbClr val="CCCC00"/>
                </a:gs>
                <a:gs pos="99000">
                  <a:srgbClr val="A65528"/>
                </a:gs>
              </a:gsLst>
              <a:lin ang="0" scaled="1"/>
              <a:tileRect/>
            </a:gradFill>
          </c:spPr>
          <c:cat>
            <c:strRef>
              <c:f>Лист1!$A$2:$A$3</c:f>
              <c:strCache>
                <c:ptCount val="2"/>
                <c:pt idx="0">
                  <c:v>площадь земельных участков для жилищного строительства, на которые не было получено разрешение на ввод в эксплуатацию в течение 3 лет</c:v>
                </c:pt>
                <c:pt idx="1">
                  <c:v>площадь земельных участков иных объектов капитального строительства, на которые не было получено разрешение на ввод в эксплуатацию в течение 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2576410</c:v>
                </c:pt>
                <c:pt idx="1">
                  <c:v>2105785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площадь земельных участков для жилищного строительства, на которые не было получено разрешение на ввод в эксплуатацию в течение 3 лет</c:v>
                </c:pt>
                <c:pt idx="1">
                  <c:v>площадь земельных участков иных объектов капитального строительства, на которые не было получено разрешение на ввод в эксплуатацию в течение 5 лет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2446238</c:v>
                </c:pt>
                <c:pt idx="1">
                  <c:v>16913095</c:v>
                </c:pt>
              </c:numCache>
            </c:numRef>
          </c:val>
        </c:ser>
        <c:gapWidth val="24"/>
        <c:gapDepth val="52"/>
        <c:shape val="cylinder"/>
        <c:axId val="159167232"/>
        <c:axId val="159168768"/>
        <c:axId val="0"/>
      </c:bar3DChart>
      <c:catAx>
        <c:axId val="159167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168768"/>
        <c:crosses val="autoZero"/>
        <c:auto val="1"/>
        <c:lblAlgn val="ctr"/>
        <c:lblOffset val="100"/>
      </c:catAx>
      <c:valAx>
        <c:axId val="159168768"/>
        <c:scaling>
          <c:orientation val="minMax"/>
          <c:max val="2500000"/>
          <c:min val="9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9167232"/>
        <c:crosses val="autoZero"/>
        <c:crossBetween val="between"/>
      </c:valAx>
      <c:spPr>
        <a:noFill/>
      </c:spPr>
    </c:plotArea>
    <c:legend>
      <c:legendPos val="r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6C8475"/>
                </a:gs>
                <a:gs pos="50000">
                  <a:schemeClr val="bg2">
                    <a:lumMod val="90000"/>
                  </a:schemeClr>
                </a:gs>
                <a:gs pos="100000">
                  <a:srgbClr val="6C8475"/>
                </a:gs>
              </a:gsLst>
              <a:lin ang="0" scaled="1"/>
              <a:tileRect/>
            </a:gradFill>
            <a:scene3d>
              <a:camera prst="orthographicFront"/>
              <a:lightRig rig="sunset" dir="t"/>
            </a:scene3d>
            <a:sp3d prstMaterial="metal">
              <a:bevelT w="260350" h="50800" prst="coolSlant"/>
            </a:sp3d>
          </c:spPr>
          <c:dPt>
            <c:idx val="1"/>
            <c:spPr>
              <a:gradFill flip="none" rotWithShape="1">
                <a:gsLst>
                  <a:gs pos="0">
                    <a:srgbClr val="6C8475"/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6C8475"/>
                  </a:gs>
                </a:gsLst>
                <a:lin ang="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  <a:softEdge rad="127000"/>
              </a:effectLst>
              <a:scene3d>
                <a:camera prst="orthographicFront"/>
                <a:lightRig rig="sunset" dir="t"/>
              </a:scene3d>
              <a:sp3d prstMaterial="metal">
                <a:bevelT w="260350" h="50800" prst="coolSlant"/>
              </a:sp3d>
            </c:spPr>
          </c:dPt>
          <c:cat>
            <c:strRef>
              <c:f>Лист1!$B$1:$AB$1</c:f>
              <c:strCache>
                <c:ptCount val="27"/>
                <c:pt idx="0">
                  <c:v>Монастырщинский район</c:v>
                </c:pt>
                <c:pt idx="1">
                  <c:v>город Десногорск</c:v>
                </c:pt>
                <c:pt idx="2">
                  <c:v>Новодугинский район</c:v>
                </c:pt>
                <c:pt idx="3">
                  <c:v>Смоленский район</c:v>
                </c:pt>
                <c:pt idx="4">
                  <c:v>Гагаринский район</c:v>
                </c:pt>
                <c:pt idx="5">
                  <c:v>Ершичский район</c:v>
                </c:pt>
                <c:pt idx="6">
                  <c:v>Рославльский район</c:v>
                </c:pt>
                <c:pt idx="7">
                  <c:v>Сафоновский район</c:v>
                </c:pt>
                <c:pt idx="8">
                  <c:v>Ярцевский район</c:v>
                </c:pt>
                <c:pt idx="9">
                  <c:v>Хиславичский район</c:v>
                </c:pt>
                <c:pt idx="10">
                  <c:v>Дорогобужский район</c:v>
                </c:pt>
                <c:pt idx="11">
                  <c:v>Темкинский район</c:v>
                </c:pt>
                <c:pt idx="12">
                  <c:v>Ельнинский район</c:v>
                </c:pt>
                <c:pt idx="13">
                  <c:v>Велижский район</c:v>
                </c:pt>
                <c:pt idx="14">
                  <c:v>Духовщинский район</c:v>
                </c:pt>
                <c:pt idx="15">
                  <c:v>Холм-Жирковский район</c:v>
                </c:pt>
                <c:pt idx="16">
                  <c:v>Шумячский район</c:v>
                </c:pt>
                <c:pt idx="17">
                  <c:v>город Смоленск</c:v>
                </c:pt>
                <c:pt idx="18">
                  <c:v>Сычевский район</c:v>
                </c:pt>
                <c:pt idx="19">
                  <c:v>Угранский район</c:v>
                </c:pt>
                <c:pt idx="20">
                  <c:v>Вяземский район</c:v>
                </c:pt>
                <c:pt idx="21">
                  <c:v>Глинковский район</c:v>
                </c:pt>
                <c:pt idx="22">
                  <c:v>Починковский район</c:v>
                </c:pt>
                <c:pt idx="23">
                  <c:v>Краснинский район</c:v>
                </c:pt>
                <c:pt idx="24">
                  <c:v>Кардымовский район</c:v>
                </c:pt>
                <c:pt idx="25">
                  <c:v>Демидовский район</c:v>
                </c:pt>
                <c:pt idx="26">
                  <c:v>Руднянский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66.5</c:v>
                </c:pt>
                <c:pt idx="1">
                  <c:v>65.900000000000006</c:v>
                </c:pt>
                <c:pt idx="2">
                  <c:v>63.1</c:v>
                </c:pt>
                <c:pt idx="3">
                  <c:v>62.8</c:v>
                </c:pt>
                <c:pt idx="4">
                  <c:v>60.1</c:v>
                </c:pt>
                <c:pt idx="5">
                  <c:v>60.1</c:v>
                </c:pt>
                <c:pt idx="6">
                  <c:v>59.1</c:v>
                </c:pt>
                <c:pt idx="7">
                  <c:v>58.4</c:v>
                </c:pt>
                <c:pt idx="8">
                  <c:v>58.3</c:v>
                </c:pt>
                <c:pt idx="9">
                  <c:v>58.1</c:v>
                </c:pt>
                <c:pt idx="10">
                  <c:v>57.2</c:v>
                </c:pt>
                <c:pt idx="11">
                  <c:v>56.3</c:v>
                </c:pt>
                <c:pt idx="12">
                  <c:v>56.2</c:v>
                </c:pt>
                <c:pt idx="13">
                  <c:v>52.5</c:v>
                </c:pt>
                <c:pt idx="14">
                  <c:v>52.5</c:v>
                </c:pt>
                <c:pt idx="15">
                  <c:v>52.1</c:v>
                </c:pt>
                <c:pt idx="16">
                  <c:v>49.5</c:v>
                </c:pt>
                <c:pt idx="17">
                  <c:v>49.3</c:v>
                </c:pt>
                <c:pt idx="18">
                  <c:v>49.1</c:v>
                </c:pt>
                <c:pt idx="19">
                  <c:v>48.5</c:v>
                </c:pt>
                <c:pt idx="20">
                  <c:v>45.5</c:v>
                </c:pt>
                <c:pt idx="21">
                  <c:v>45.5</c:v>
                </c:pt>
                <c:pt idx="22">
                  <c:v>44.7</c:v>
                </c:pt>
                <c:pt idx="23">
                  <c:v>44.5</c:v>
                </c:pt>
                <c:pt idx="24">
                  <c:v>43.3</c:v>
                </c:pt>
                <c:pt idx="25">
                  <c:v>42.3</c:v>
                </c:pt>
                <c:pt idx="26">
                  <c:v>38.9</c:v>
                </c:pt>
              </c:numCache>
            </c:numRef>
          </c:val>
        </c:ser>
        <c:gapWidth val="14"/>
        <c:overlap val="-100"/>
        <c:axId val="160714752"/>
        <c:axId val="160716288"/>
      </c:barChart>
      <c:catAx>
        <c:axId val="160714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0716288"/>
        <c:crosses val="autoZero"/>
        <c:auto val="1"/>
        <c:lblAlgn val="ctr"/>
        <c:lblOffset val="100"/>
      </c:catAx>
      <c:valAx>
        <c:axId val="160716288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0714752"/>
        <c:crosses val="autoZero"/>
        <c:crossBetween val="between"/>
        <c:majorUnit val="10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6.4294949245315883E-2"/>
          <c:y val="2.975120819908899E-2"/>
          <c:w val="0.85913813145875162"/>
          <c:h val="0.521344850572158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Холм-Жирковский район</c:v>
                </c:pt>
                <c:pt idx="4">
                  <c:v>Дорогобужский район</c:v>
                </c:pt>
                <c:pt idx="5">
                  <c:v>Вяземский район</c:v>
                </c:pt>
                <c:pt idx="6">
                  <c:v>Ярцевский район</c:v>
                </c:pt>
                <c:pt idx="7">
                  <c:v>Сафоновский район</c:v>
                </c:pt>
                <c:pt idx="8">
                  <c:v>Сычевский район</c:v>
                </c:pt>
                <c:pt idx="9">
                  <c:v>Рославльский район</c:v>
                </c:pt>
                <c:pt idx="10">
                  <c:v>Духовщинский район</c:v>
                </c:pt>
                <c:pt idx="11">
                  <c:v>Починковский район</c:v>
                </c:pt>
                <c:pt idx="12">
                  <c:v>Кардымовский район</c:v>
                </c:pt>
                <c:pt idx="13">
                  <c:v>Краснинский район</c:v>
                </c:pt>
                <c:pt idx="14">
                  <c:v>Угранский район</c:v>
                </c:pt>
                <c:pt idx="15">
                  <c:v>Глинковский район</c:v>
                </c:pt>
                <c:pt idx="16">
                  <c:v>Смоленский район</c:v>
                </c:pt>
                <c:pt idx="17">
                  <c:v>Ельнинский район</c:v>
                </c:pt>
                <c:pt idx="18">
                  <c:v>Хиславичский район</c:v>
                </c:pt>
                <c:pt idx="19">
                  <c:v>Руднянский район</c:v>
                </c:pt>
                <c:pt idx="20">
                  <c:v>Велижский район</c:v>
                </c:pt>
                <c:pt idx="21">
                  <c:v>Темкинский район</c:v>
                </c:pt>
                <c:pt idx="22">
                  <c:v>Монастырщинский район</c:v>
                </c:pt>
                <c:pt idx="23">
                  <c:v>Демидовский район</c:v>
                </c:pt>
                <c:pt idx="24">
                  <c:v>Новодугинский район</c:v>
                </c:pt>
                <c:pt idx="25">
                  <c:v>Шумячский район</c:v>
                </c:pt>
                <c:pt idx="26">
                  <c:v>Ершичский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53728.3</c:v>
                </c:pt>
                <c:pt idx="1">
                  <c:v>40130.6</c:v>
                </c:pt>
                <c:pt idx="2">
                  <c:v>38939.199999999997</c:v>
                </c:pt>
                <c:pt idx="3">
                  <c:v>37145.199999999997</c:v>
                </c:pt>
                <c:pt idx="4">
                  <c:v>37970.699999999997</c:v>
                </c:pt>
                <c:pt idx="5">
                  <c:v>34102.800000000003</c:v>
                </c:pt>
                <c:pt idx="6">
                  <c:v>30793.8</c:v>
                </c:pt>
                <c:pt idx="7">
                  <c:v>31739.3</c:v>
                </c:pt>
                <c:pt idx="8">
                  <c:v>29581.3</c:v>
                </c:pt>
                <c:pt idx="9">
                  <c:v>29601.4</c:v>
                </c:pt>
                <c:pt idx="10">
                  <c:v>30840.5</c:v>
                </c:pt>
                <c:pt idx="11">
                  <c:v>29424.1</c:v>
                </c:pt>
                <c:pt idx="12">
                  <c:v>34670.199999999997</c:v>
                </c:pt>
                <c:pt idx="13">
                  <c:v>28907.1</c:v>
                </c:pt>
                <c:pt idx="14">
                  <c:v>29707.4</c:v>
                </c:pt>
                <c:pt idx="15">
                  <c:v>28642.9</c:v>
                </c:pt>
                <c:pt idx="16">
                  <c:v>27280.5</c:v>
                </c:pt>
                <c:pt idx="17">
                  <c:v>27266.6</c:v>
                </c:pt>
                <c:pt idx="18">
                  <c:v>27005</c:v>
                </c:pt>
                <c:pt idx="19">
                  <c:v>26911.8</c:v>
                </c:pt>
                <c:pt idx="20">
                  <c:v>27422.9</c:v>
                </c:pt>
                <c:pt idx="21">
                  <c:v>26886.9</c:v>
                </c:pt>
                <c:pt idx="22">
                  <c:v>25705</c:v>
                </c:pt>
                <c:pt idx="23">
                  <c:v>26055.1</c:v>
                </c:pt>
                <c:pt idx="24">
                  <c:v>26133.5</c:v>
                </c:pt>
                <c:pt idx="25">
                  <c:v>26387.3</c:v>
                </c:pt>
                <c:pt idx="26">
                  <c:v>26449.9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Холм-Жирковский район</c:v>
                </c:pt>
                <c:pt idx="4">
                  <c:v>Дорогобужский район</c:v>
                </c:pt>
                <c:pt idx="5">
                  <c:v>Вяземский район</c:v>
                </c:pt>
                <c:pt idx="6">
                  <c:v>Ярцевский район</c:v>
                </c:pt>
                <c:pt idx="7">
                  <c:v>Сафоновский район</c:v>
                </c:pt>
                <c:pt idx="8">
                  <c:v>Сычевский район</c:v>
                </c:pt>
                <c:pt idx="9">
                  <c:v>Рославльский район</c:v>
                </c:pt>
                <c:pt idx="10">
                  <c:v>Духовщинский район</c:v>
                </c:pt>
                <c:pt idx="11">
                  <c:v>Починковский район</c:v>
                </c:pt>
                <c:pt idx="12">
                  <c:v>Кардымовский район</c:v>
                </c:pt>
                <c:pt idx="13">
                  <c:v>Краснинский район</c:v>
                </c:pt>
                <c:pt idx="14">
                  <c:v>Угранский район</c:v>
                </c:pt>
                <c:pt idx="15">
                  <c:v>Глинковский район</c:v>
                </c:pt>
                <c:pt idx="16">
                  <c:v>Смоленский район</c:v>
                </c:pt>
                <c:pt idx="17">
                  <c:v>Ельнинский район</c:v>
                </c:pt>
                <c:pt idx="18">
                  <c:v>Хиславичский район</c:v>
                </c:pt>
                <c:pt idx="19">
                  <c:v>Руднянский район</c:v>
                </c:pt>
                <c:pt idx="20">
                  <c:v>Велижский район</c:v>
                </c:pt>
                <c:pt idx="21">
                  <c:v>Темкинский район</c:v>
                </c:pt>
                <c:pt idx="22">
                  <c:v>Монастырщинский район</c:v>
                </c:pt>
                <c:pt idx="23">
                  <c:v>Демидовский район</c:v>
                </c:pt>
                <c:pt idx="24">
                  <c:v>Новодугинский район</c:v>
                </c:pt>
                <c:pt idx="25">
                  <c:v>Шумячский район</c:v>
                </c:pt>
                <c:pt idx="26">
                  <c:v>Ершичский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58201</c:v>
                </c:pt>
                <c:pt idx="1">
                  <c:v>44136.1</c:v>
                </c:pt>
                <c:pt idx="2">
                  <c:v>42482.1</c:v>
                </c:pt>
                <c:pt idx="3">
                  <c:v>40411.199999999997</c:v>
                </c:pt>
                <c:pt idx="4">
                  <c:v>40293.300000000003</c:v>
                </c:pt>
                <c:pt idx="5">
                  <c:v>36893.300000000003</c:v>
                </c:pt>
                <c:pt idx="6">
                  <c:v>33385</c:v>
                </c:pt>
                <c:pt idx="7">
                  <c:v>34025.199999999997</c:v>
                </c:pt>
                <c:pt idx="8">
                  <c:v>30753.200000000001</c:v>
                </c:pt>
                <c:pt idx="9">
                  <c:v>32651</c:v>
                </c:pt>
                <c:pt idx="10">
                  <c:v>32546.400000000001</c:v>
                </c:pt>
                <c:pt idx="11">
                  <c:v>31061.7</c:v>
                </c:pt>
                <c:pt idx="12">
                  <c:v>30957.7</c:v>
                </c:pt>
                <c:pt idx="13">
                  <c:v>30464.7</c:v>
                </c:pt>
                <c:pt idx="14">
                  <c:v>30039.1</c:v>
                </c:pt>
                <c:pt idx="15">
                  <c:v>29787.4</c:v>
                </c:pt>
                <c:pt idx="16">
                  <c:v>28173.4</c:v>
                </c:pt>
                <c:pt idx="17">
                  <c:v>28791</c:v>
                </c:pt>
                <c:pt idx="18">
                  <c:v>28559.5</c:v>
                </c:pt>
                <c:pt idx="19">
                  <c:v>28578.400000000001</c:v>
                </c:pt>
                <c:pt idx="20">
                  <c:v>28828.9</c:v>
                </c:pt>
                <c:pt idx="21">
                  <c:v>28106.799999999996</c:v>
                </c:pt>
                <c:pt idx="22">
                  <c:v>27280.7</c:v>
                </c:pt>
                <c:pt idx="23">
                  <c:v>28959</c:v>
                </c:pt>
                <c:pt idx="24">
                  <c:v>26741.7</c:v>
                </c:pt>
                <c:pt idx="25">
                  <c:v>27008.400000000001</c:v>
                </c:pt>
                <c:pt idx="26">
                  <c:v>27062.6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Холм-Жирковский район</c:v>
                </c:pt>
                <c:pt idx="4">
                  <c:v>Дорогобужский район</c:v>
                </c:pt>
                <c:pt idx="5">
                  <c:v>Вяземский район</c:v>
                </c:pt>
                <c:pt idx="6">
                  <c:v>Ярцевский район</c:v>
                </c:pt>
                <c:pt idx="7">
                  <c:v>Сафоновский район</c:v>
                </c:pt>
                <c:pt idx="8">
                  <c:v>Сычевский район</c:v>
                </c:pt>
                <c:pt idx="9">
                  <c:v>Рославльский район</c:v>
                </c:pt>
                <c:pt idx="10">
                  <c:v>Духовщинский район</c:v>
                </c:pt>
                <c:pt idx="11">
                  <c:v>Починковский район</c:v>
                </c:pt>
                <c:pt idx="12">
                  <c:v>Кардымовский район</c:v>
                </c:pt>
                <c:pt idx="13">
                  <c:v>Краснинский район</c:v>
                </c:pt>
                <c:pt idx="14">
                  <c:v>Угранский район</c:v>
                </c:pt>
                <c:pt idx="15">
                  <c:v>Глинковский район</c:v>
                </c:pt>
                <c:pt idx="16">
                  <c:v>Смоленский район</c:v>
                </c:pt>
                <c:pt idx="17">
                  <c:v>Ельнинский район</c:v>
                </c:pt>
                <c:pt idx="18">
                  <c:v>Хиславичский район</c:v>
                </c:pt>
                <c:pt idx="19">
                  <c:v>Руднянский район</c:v>
                </c:pt>
                <c:pt idx="20">
                  <c:v>Велижский район</c:v>
                </c:pt>
                <c:pt idx="21">
                  <c:v>Темкинский район</c:v>
                </c:pt>
                <c:pt idx="22">
                  <c:v>Монастырщинский район</c:v>
                </c:pt>
                <c:pt idx="23">
                  <c:v>Демидовский район</c:v>
                </c:pt>
                <c:pt idx="24">
                  <c:v>Новодугинский район</c:v>
                </c:pt>
                <c:pt idx="25">
                  <c:v>Шумячский район</c:v>
                </c:pt>
                <c:pt idx="26">
                  <c:v>Ершичский район</c:v>
                </c:pt>
              </c:strCache>
            </c:strRef>
          </c:cat>
          <c:val>
            <c:numRef>
              <c:f>Лист1!$D$2:$D$28</c:f>
              <c:numCache>
                <c:formatCode>General</c:formatCode>
                <c:ptCount val="27"/>
                <c:pt idx="0">
                  <c:v>65066.5</c:v>
                </c:pt>
                <c:pt idx="1">
                  <c:v>52140.7</c:v>
                </c:pt>
                <c:pt idx="2">
                  <c:v>48024.5</c:v>
                </c:pt>
                <c:pt idx="3">
                  <c:v>47199.9</c:v>
                </c:pt>
                <c:pt idx="4">
                  <c:v>46550</c:v>
                </c:pt>
                <c:pt idx="5">
                  <c:v>42537.8</c:v>
                </c:pt>
                <c:pt idx="6">
                  <c:v>38802.300000000003</c:v>
                </c:pt>
                <c:pt idx="7">
                  <c:v>38417.199999999997</c:v>
                </c:pt>
                <c:pt idx="8">
                  <c:v>37937.599999999999</c:v>
                </c:pt>
                <c:pt idx="9">
                  <c:v>37279.800000000003</c:v>
                </c:pt>
                <c:pt idx="10">
                  <c:v>36326.6</c:v>
                </c:pt>
                <c:pt idx="11">
                  <c:v>35199.5</c:v>
                </c:pt>
                <c:pt idx="12">
                  <c:v>34535.300000000003</c:v>
                </c:pt>
                <c:pt idx="13">
                  <c:v>33503.300000000003</c:v>
                </c:pt>
                <c:pt idx="14">
                  <c:v>33341.699999999997</c:v>
                </c:pt>
                <c:pt idx="15">
                  <c:v>32899.1</c:v>
                </c:pt>
                <c:pt idx="16">
                  <c:v>32880.400000000001</c:v>
                </c:pt>
                <c:pt idx="17">
                  <c:v>32703</c:v>
                </c:pt>
                <c:pt idx="18">
                  <c:v>31713.5</c:v>
                </c:pt>
                <c:pt idx="19">
                  <c:v>31642.799999999996</c:v>
                </c:pt>
                <c:pt idx="20">
                  <c:v>31156.400000000001</c:v>
                </c:pt>
                <c:pt idx="21">
                  <c:v>30992.6</c:v>
                </c:pt>
                <c:pt idx="22">
                  <c:v>30618.6</c:v>
                </c:pt>
                <c:pt idx="23">
                  <c:v>30055.599999999897</c:v>
                </c:pt>
                <c:pt idx="24">
                  <c:v>29908.1</c:v>
                </c:pt>
                <c:pt idx="25">
                  <c:v>29899.4</c:v>
                </c:pt>
                <c:pt idx="26">
                  <c:v>29813.9</c:v>
                </c:pt>
              </c:numCache>
            </c:numRef>
          </c:val>
        </c:ser>
        <c:gapWidth val="54"/>
        <c:gapDepth val="102"/>
        <c:shape val="cylinder"/>
        <c:axId val="157545600"/>
        <c:axId val="157547136"/>
        <c:axId val="0"/>
      </c:bar3DChart>
      <c:catAx>
        <c:axId val="157545600"/>
        <c:scaling>
          <c:orientation val="minMax"/>
        </c:scaling>
        <c:axPos val="b"/>
        <c:tickLblPos val="nextTo"/>
        <c:txPr>
          <a:bodyPr rot="-3060000"/>
          <a:lstStyle/>
          <a:p>
            <a:pPr>
              <a:defRPr sz="1100"/>
            </a:pPr>
            <a:endParaRPr lang="ru-RU"/>
          </a:p>
        </c:txPr>
        <c:crossAx val="157547136"/>
        <c:crosses val="autoZero"/>
        <c:auto val="1"/>
        <c:lblAlgn val="ctr"/>
        <c:lblOffset val="100"/>
      </c:catAx>
      <c:valAx>
        <c:axId val="157547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75456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5">
            <a:lumMod val="60000"/>
            <a:lumOff val="40000"/>
            <a:alpha val="52000"/>
          </a:schemeClr>
        </a:gs>
        <a:gs pos="50000">
          <a:srgbClr val="FFFFCC"/>
        </a:gs>
        <a:gs pos="100000">
          <a:schemeClr val="accent5">
            <a:lumMod val="40000"/>
            <a:lumOff val="60000"/>
            <a:alpha val="71000"/>
          </a:schemeClr>
        </a:gs>
      </a:gsLst>
      <a:lin ang="5400000" scaled="1"/>
    </a:gradFill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Кардымовский район</c:v>
                </c:pt>
                <c:pt idx="1">
                  <c:v>Новодугинский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город Смоленск</c:v>
                </c:pt>
                <c:pt idx="5">
                  <c:v>Сычевский район</c:v>
                </c:pt>
                <c:pt idx="6">
                  <c:v>Руднянский район</c:v>
                </c:pt>
                <c:pt idx="7">
                  <c:v>Смоленский район</c:v>
                </c:pt>
                <c:pt idx="8">
                  <c:v>Угранский район</c:v>
                </c:pt>
                <c:pt idx="9">
                  <c:v>Темкинский район</c:v>
                </c:pt>
                <c:pt idx="10">
                  <c:v>Рославльский район</c:v>
                </c:pt>
                <c:pt idx="11">
                  <c:v>Ярцевский район</c:v>
                </c:pt>
                <c:pt idx="12">
                  <c:v>Демидовский район</c:v>
                </c:pt>
                <c:pt idx="13">
                  <c:v>Духовщинский район</c:v>
                </c:pt>
                <c:pt idx="14">
                  <c:v>Монастырщинский район</c:v>
                </c:pt>
                <c:pt idx="15">
                  <c:v>Вяземский район</c:v>
                </c:pt>
                <c:pt idx="16">
                  <c:v>Ершичский район</c:v>
                </c:pt>
                <c:pt idx="17">
                  <c:v>Дорогобужский район</c:v>
                </c:pt>
                <c:pt idx="18">
                  <c:v>Хиславичский район</c:v>
                </c:pt>
                <c:pt idx="19">
                  <c:v>Сафоновский район</c:v>
                </c:pt>
                <c:pt idx="20">
                  <c:v>Шумячский район</c:v>
                </c:pt>
                <c:pt idx="21">
                  <c:v>город Десногорск</c:v>
                </c:pt>
                <c:pt idx="22">
                  <c:v>Холм-Жирковский район</c:v>
                </c:pt>
                <c:pt idx="23">
                  <c:v>Краснинский район</c:v>
                </c:pt>
                <c:pt idx="24">
                  <c:v>Починковский район</c:v>
                </c:pt>
                <c:pt idx="25">
                  <c:v>Ельнинский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25422</c:v>
                </c:pt>
                <c:pt idx="1">
                  <c:v>24130.7</c:v>
                </c:pt>
                <c:pt idx="2">
                  <c:v>22684</c:v>
                </c:pt>
                <c:pt idx="3">
                  <c:v>21669.4</c:v>
                </c:pt>
                <c:pt idx="4">
                  <c:v>22263.599999999897</c:v>
                </c:pt>
                <c:pt idx="5">
                  <c:v>20831.7</c:v>
                </c:pt>
                <c:pt idx="6">
                  <c:v>21316.89</c:v>
                </c:pt>
                <c:pt idx="7">
                  <c:v>21859.200000000001</c:v>
                </c:pt>
                <c:pt idx="8">
                  <c:v>21114.5</c:v>
                </c:pt>
                <c:pt idx="9">
                  <c:v>20745.099999999897</c:v>
                </c:pt>
                <c:pt idx="10">
                  <c:v>21164.400000000001</c:v>
                </c:pt>
                <c:pt idx="11">
                  <c:v>20613.7</c:v>
                </c:pt>
                <c:pt idx="12">
                  <c:v>20180.3</c:v>
                </c:pt>
                <c:pt idx="13">
                  <c:v>18675</c:v>
                </c:pt>
                <c:pt idx="14">
                  <c:v>19801.099999999897</c:v>
                </c:pt>
                <c:pt idx="15">
                  <c:v>20094.7</c:v>
                </c:pt>
                <c:pt idx="16">
                  <c:v>19822.3</c:v>
                </c:pt>
                <c:pt idx="17">
                  <c:v>21163</c:v>
                </c:pt>
                <c:pt idx="18">
                  <c:v>20106.900000000001</c:v>
                </c:pt>
                <c:pt idx="19">
                  <c:v>19155.8</c:v>
                </c:pt>
                <c:pt idx="20">
                  <c:v>20054</c:v>
                </c:pt>
                <c:pt idx="21">
                  <c:v>19450.2</c:v>
                </c:pt>
                <c:pt idx="22">
                  <c:v>18836.400000000001</c:v>
                </c:pt>
                <c:pt idx="23">
                  <c:v>19263</c:v>
                </c:pt>
                <c:pt idx="24">
                  <c:v>19076.099999999897</c:v>
                </c:pt>
                <c:pt idx="25">
                  <c:v>18186.7</c:v>
                </c:pt>
                <c:pt idx="26">
                  <c:v>18482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Кардымовский район</c:v>
                </c:pt>
                <c:pt idx="1">
                  <c:v>Новодугинский район</c:v>
                </c:pt>
                <c:pt idx="2">
                  <c:v>Гагаринский район</c:v>
                </c:pt>
                <c:pt idx="3">
                  <c:v>Глинковский район</c:v>
                </c:pt>
                <c:pt idx="4">
                  <c:v>город Смоленск</c:v>
                </c:pt>
                <c:pt idx="5">
                  <c:v>Сычевский район</c:v>
                </c:pt>
                <c:pt idx="6">
                  <c:v>Руднянский район</c:v>
                </c:pt>
                <c:pt idx="7">
                  <c:v>Смоленский район</c:v>
                </c:pt>
                <c:pt idx="8">
                  <c:v>Угранский район</c:v>
                </c:pt>
                <c:pt idx="9">
                  <c:v>Темкинский район</c:v>
                </c:pt>
                <c:pt idx="10">
                  <c:v>Рославльский район</c:v>
                </c:pt>
                <c:pt idx="11">
                  <c:v>Ярцевский район</c:v>
                </c:pt>
                <c:pt idx="12">
                  <c:v>Демидовский район</c:v>
                </c:pt>
                <c:pt idx="13">
                  <c:v>Духовщинский район</c:v>
                </c:pt>
                <c:pt idx="14">
                  <c:v>Монастырщинский район</c:v>
                </c:pt>
                <c:pt idx="15">
                  <c:v>Вяземский район</c:v>
                </c:pt>
                <c:pt idx="16">
                  <c:v>Ершичский район</c:v>
                </c:pt>
                <c:pt idx="17">
                  <c:v>Дорогобужский район</c:v>
                </c:pt>
                <c:pt idx="18">
                  <c:v>Хиславичский район</c:v>
                </c:pt>
                <c:pt idx="19">
                  <c:v>Сафоновский район</c:v>
                </c:pt>
                <c:pt idx="20">
                  <c:v>Шумячский район</c:v>
                </c:pt>
                <c:pt idx="21">
                  <c:v>город Десногорск</c:v>
                </c:pt>
                <c:pt idx="22">
                  <c:v>Холм-Жирковский район</c:v>
                </c:pt>
                <c:pt idx="23">
                  <c:v>Краснинский район</c:v>
                </c:pt>
                <c:pt idx="24">
                  <c:v>Починковский район</c:v>
                </c:pt>
                <c:pt idx="25">
                  <c:v>Ельнинский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30047</c:v>
                </c:pt>
                <c:pt idx="1">
                  <c:v>27734.2</c:v>
                </c:pt>
                <c:pt idx="2">
                  <c:v>26028.7</c:v>
                </c:pt>
                <c:pt idx="3">
                  <c:v>25516</c:v>
                </c:pt>
                <c:pt idx="4">
                  <c:v>25449.200000000001</c:v>
                </c:pt>
                <c:pt idx="5">
                  <c:v>25322.400000000001</c:v>
                </c:pt>
                <c:pt idx="6">
                  <c:v>25234.7</c:v>
                </c:pt>
                <c:pt idx="7">
                  <c:v>25089.8</c:v>
                </c:pt>
                <c:pt idx="8">
                  <c:v>24899.7</c:v>
                </c:pt>
                <c:pt idx="9">
                  <c:v>24355.1</c:v>
                </c:pt>
                <c:pt idx="10">
                  <c:v>24310.9</c:v>
                </c:pt>
                <c:pt idx="11">
                  <c:v>24188.9</c:v>
                </c:pt>
                <c:pt idx="12">
                  <c:v>23915.599999999897</c:v>
                </c:pt>
                <c:pt idx="13">
                  <c:v>23518.1</c:v>
                </c:pt>
                <c:pt idx="14">
                  <c:v>23372.7</c:v>
                </c:pt>
                <c:pt idx="15">
                  <c:v>23343</c:v>
                </c:pt>
                <c:pt idx="16">
                  <c:v>23279.1</c:v>
                </c:pt>
                <c:pt idx="17">
                  <c:v>23245.1</c:v>
                </c:pt>
                <c:pt idx="18">
                  <c:v>23219.5</c:v>
                </c:pt>
                <c:pt idx="19">
                  <c:v>22735.4</c:v>
                </c:pt>
                <c:pt idx="20">
                  <c:v>22718</c:v>
                </c:pt>
                <c:pt idx="21">
                  <c:v>22335.1</c:v>
                </c:pt>
                <c:pt idx="22">
                  <c:v>22091</c:v>
                </c:pt>
                <c:pt idx="23">
                  <c:v>21888.1</c:v>
                </c:pt>
                <c:pt idx="24">
                  <c:v>21879.3</c:v>
                </c:pt>
                <c:pt idx="25">
                  <c:v>21799.200000000001</c:v>
                </c:pt>
                <c:pt idx="26">
                  <c:v>20671.5</c:v>
                </c:pt>
              </c:numCache>
            </c:numRef>
          </c:val>
        </c:ser>
        <c:gapWidth val="0"/>
        <c:gapDepth val="0"/>
        <c:shape val="cylinder"/>
        <c:axId val="157551616"/>
        <c:axId val="157553408"/>
        <c:axId val="0"/>
      </c:bar3DChart>
      <c:catAx>
        <c:axId val="1575516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553408"/>
        <c:crosses val="autoZero"/>
        <c:auto val="1"/>
        <c:lblAlgn val="ctr"/>
        <c:lblOffset val="100"/>
      </c:catAx>
      <c:valAx>
        <c:axId val="1575534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551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Смоленск</c:v>
                </c:pt>
                <c:pt idx="1">
                  <c:v>Ярцевский район</c:v>
                </c:pt>
                <c:pt idx="2">
                  <c:v>Глинковский район</c:v>
                </c:pt>
                <c:pt idx="3">
                  <c:v>Монастырщинский район</c:v>
                </c:pt>
                <c:pt idx="4">
                  <c:v>Новодугинский район</c:v>
                </c:pt>
                <c:pt idx="5">
                  <c:v>город Десногорск</c:v>
                </c:pt>
                <c:pt idx="6">
                  <c:v>Холм-Жирковский район</c:v>
                </c:pt>
                <c:pt idx="7">
                  <c:v>Сычевский район</c:v>
                </c:pt>
                <c:pt idx="8">
                  <c:v>Угранский район</c:v>
                </c:pt>
                <c:pt idx="9">
                  <c:v>Темкинский район</c:v>
                </c:pt>
                <c:pt idx="10">
                  <c:v>Починковский район</c:v>
                </c:pt>
                <c:pt idx="11">
                  <c:v>Краснинский район</c:v>
                </c:pt>
                <c:pt idx="12">
                  <c:v>Ельнинский район</c:v>
                </c:pt>
                <c:pt idx="13">
                  <c:v>Хиславичский район</c:v>
                </c:pt>
                <c:pt idx="14">
                  <c:v>Вяземский район</c:v>
                </c:pt>
                <c:pt idx="15">
                  <c:v>Ершичский район</c:v>
                </c:pt>
                <c:pt idx="16">
                  <c:v>Сафоновский район</c:v>
                </c:pt>
                <c:pt idx="17">
                  <c:v>Руднянский район</c:v>
                </c:pt>
                <c:pt idx="18">
                  <c:v>Шумячский район</c:v>
                </c:pt>
                <c:pt idx="19">
                  <c:v>Демидовский район</c:v>
                </c:pt>
                <c:pt idx="20">
                  <c:v>Рославльский район</c:v>
                </c:pt>
                <c:pt idx="21">
                  <c:v>Духовщинский район</c:v>
                </c:pt>
                <c:pt idx="22">
                  <c:v>Дорогобужский район</c:v>
                </c:pt>
                <c:pt idx="23">
                  <c:v>Велижский район</c:v>
                </c:pt>
                <c:pt idx="24">
                  <c:v>Гагаринский район</c:v>
                </c:pt>
                <c:pt idx="25">
                  <c:v>Смоленский район</c:v>
                </c:pt>
                <c:pt idx="26">
                  <c:v>Кардымовский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30164.9</c:v>
                </c:pt>
                <c:pt idx="1">
                  <c:v>26309.5</c:v>
                </c:pt>
                <c:pt idx="2">
                  <c:v>27310</c:v>
                </c:pt>
                <c:pt idx="3">
                  <c:v>25132.400000000001</c:v>
                </c:pt>
                <c:pt idx="4">
                  <c:v>28513.3</c:v>
                </c:pt>
                <c:pt idx="5">
                  <c:v>28153.7</c:v>
                </c:pt>
                <c:pt idx="6">
                  <c:v>27449</c:v>
                </c:pt>
                <c:pt idx="7">
                  <c:v>28095.4</c:v>
                </c:pt>
                <c:pt idx="8">
                  <c:v>27538.9</c:v>
                </c:pt>
                <c:pt idx="9">
                  <c:v>30072</c:v>
                </c:pt>
                <c:pt idx="10">
                  <c:v>25954.1</c:v>
                </c:pt>
                <c:pt idx="11">
                  <c:v>25300</c:v>
                </c:pt>
                <c:pt idx="12">
                  <c:v>26142.1</c:v>
                </c:pt>
                <c:pt idx="13">
                  <c:v>27092.9</c:v>
                </c:pt>
                <c:pt idx="14">
                  <c:v>29397.9</c:v>
                </c:pt>
                <c:pt idx="15">
                  <c:v>25070</c:v>
                </c:pt>
                <c:pt idx="16">
                  <c:v>29930.3</c:v>
                </c:pt>
                <c:pt idx="17">
                  <c:v>26969.980000000021</c:v>
                </c:pt>
                <c:pt idx="18">
                  <c:v>26144</c:v>
                </c:pt>
                <c:pt idx="19">
                  <c:v>26148.5</c:v>
                </c:pt>
                <c:pt idx="20">
                  <c:v>28891.3</c:v>
                </c:pt>
                <c:pt idx="21">
                  <c:v>24837</c:v>
                </c:pt>
                <c:pt idx="22">
                  <c:v>28665</c:v>
                </c:pt>
                <c:pt idx="23">
                  <c:v>28006.1</c:v>
                </c:pt>
                <c:pt idx="24">
                  <c:v>28464</c:v>
                </c:pt>
                <c:pt idx="25">
                  <c:v>29658.799999999996</c:v>
                </c:pt>
                <c:pt idx="26">
                  <c:v>34195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Смоленск</c:v>
                </c:pt>
                <c:pt idx="1">
                  <c:v>Ярцевский район</c:v>
                </c:pt>
                <c:pt idx="2">
                  <c:v>Глинковский район</c:v>
                </c:pt>
                <c:pt idx="3">
                  <c:v>Монастырщинский район</c:v>
                </c:pt>
                <c:pt idx="4">
                  <c:v>Новодугинский район</c:v>
                </c:pt>
                <c:pt idx="5">
                  <c:v>город Десногорск</c:v>
                </c:pt>
                <c:pt idx="6">
                  <c:v>Холм-Жирковский район</c:v>
                </c:pt>
                <c:pt idx="7">
                  <c:v>Сычевский район</c:v>
                </c:pt>
                <c:pt idx="8">
                  <c:v>Угранский район</c:v>
                </c:pt>
                <c:pt idx="9">
                  <c:v>Темкинский район</c:v>
                </c:pt>
                <c:pt idx="10">
                  <c:v>Починковский район</c:v>
                </c:pt>
                <c:pt idx="11">
                  <c:v>Краснинский район</c:v>
                </c:pt>
                <c:pt idx="12">
                  <c:v>Ельнинский район</c:v>
                </c:pt>
                <c:pt idx="13">
                  <c:v>Хиславичский район</c:v>
                </c:pt>
                <c:pt idx="14">
                  <c:v>Вяземский район</c:v>
                </c:pt>
                <c:pt idx="15">
                  <c:v>Ершичский район</c:v>
                </c:pt>
                <c:pt idx="16">
                  <c:v>Сафоновский район</c:v>
                </c:pt>
                <c:pt idx="17">
                  <c:v>Руднянский район</c:v>
                </c:pt>
                <c:pt idx="18">
                  <c:v>Шумячский район</c:v>
                </c:pt>
                <c:pt idx="19">
                  <c:v>Демидовский район</c:v>
                </c:pt>
                <c:pt idx="20">
                  <c:v>Рославльский район</c:v>
                </c:pt>
                <c:pt idx="21">
                  <c:v>Духовщинский район</c:v>
                </c:pt>
                <c:pt idx="22">
                  <c:v>Дорогобужский район</c:v>
                </c:pt>
                <c:pt idx="23">
                  <c:v>Велижский район</c:v>
                </c:pt>
                <c:pt idx="24">
                  <c:v>Гагаринский район</c:v>
                </c:pt>
                <c:pt idx="25">
                  <c:v>Смоленский район</c:v>
                </c:pt>
                <c:pt idx="26">
                  <c:v>Кардымовский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33211.5</c:v>
                </c:pt>
                <c:pt idx="1">
                  <c:v>31283.5</c:v>
                </c:pt>
                <c:pt idx="2">
                  <c:v>32103.3</c:v>
                </c:pt>
                <c:pt idx="3">
                  <c:v>28659.599999999897</c:v>
                </c:pt>
                <c:pt idx="4">
                  <c:v>32490.9</c:v>
                </c:pt>
                <c:pt idx="5">
                  <c:v>32041.200000000001</c:v>
                </c:pt>
                <c:pt idx="6">
                  <c:v>31181.7</c:v>
                </c:pt>
                <c:pt idx="7">
                  <c:v>31841.9</c:v>
                </c:pt>
                <c:pt idx="8">
                  <c:v>31190.799999999996</c:v>
                </c:pt>
                <c:pt idx="9">
                  <c:v>33978.699999999997</c:v>
                </c:pt>
                <c:pt idx="10">
                  <c:v>29306</c:v>
                </c:pt>
                <c:pt idx="11">
                  <c:v>28297.3</c:v>
                </c:pt>
                <c:pt idx="12">
                  <c:v>29087.5</c:v>
                </c:pt>
                <c:pt idx="13">
                  <c:v>30123.3</c:v>
                </c:pt>
                <c:pt idx="14">
                  <c:v>32450.6</c:v>
                </c:pt>
                <c:pt idx="15">
                  <c:v>27658.3</c:v>
                </c:pt>
                <c:pt idx="16">
                  <c:v>32856.6</c:v>
                </c:pt>
                <c:pt idx="17">
                  <c:v>29573.1</c:v>
                </c:pt>
                <c:pt idx="18">
                  <c:v>28628</c:v>
                </c:pt>
                <c:pt idx="19">
                  <c:v>28524.799999999996</c:v>
                </c:pt>
                <c:pt idx="20">
                  <c:v>31459.8</c:v>
                </c:pt>
                <c:pt idx="21">
                  <c:v>26979</c:v>
                </c:pt>
                <c:pt idx="22">
                  <c:v>31101.4</c:v>
                </c:pt>
                <c:pt idx="23">
                  <c:v>30366.6</c:v>
                </c:pt>
                <c:pt idx="24">
                  <c:v>30787.5</c:v>
                </c:pt>
                <c:pt idx="25">
                  <c:v>32078.3</c:v>
                </c:pt>
                <c:pt idx="26">
                  <c:v>35590</c:v>
                </c:pt>
              </c:numCache>
            </c:numRef>
          </c:val>
        </c:ser>
        <c:gapWidth val="67"/>
        <c:gapDepth val="30"/>
        <c:shape val="box"/>
        <c:axId val="157595136"/>
        <c:axId val="157596672"/>
        <c:axId val="0"/>
      </c:bar3DChart>
      <c:catAx>
        <c:axId val="157595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596672"/>
        <c:crosses val="autoZero"/>
        <c:auto val="1"/>
        <c:lblAlgn val="ctr"/>
        <c:lblOffset val="100"/>
      </c:catAx>
      <c:valAx>
        <c:axId val="1575966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595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64999">
                  <a:schemeClr val="bg1">
                    <a:lumMod val="6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</a:gra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Лист1!$A$2:$A$28</c:f>
              <c:strCache>
                <c:ptCount val="27"/>
                <c:pt idx="0">
                  <c:v>город Смоленск</c:v>
                </c:pt>
                <c:pt idx="1">
                  <c:v>Вяземский район</c:v>
                </c:pt>
                <c:pt idx="2">
                  <c:v>Монастырщинский район</c:v>
                </c:pt>
                <c:pt idx="3">
                  <c:v>Ельнинский район</c:v>
                </c:pt>
                <c:pt idx="4">
                  <c:v>Глинковский район</c:v>
                </c:pt>
                <c:pt idx="5">
                  <c:v>Сычевский район</c:v>
                </c:pt>
                <c:pt idx="6">
                  <c:v>Гагаринский район</c:v>
                </c:pt>
                <c:pt idx="7">
                  <c:v>Ершичский район</c:v>
                </c:pt>
                <c:pt idx="8">
                  <c:v>Смоленский район</c:v>
                </c:pt>
                <c:pt idx="9">
                  <c:v>Хиславичский район</c:v>
                </c:pt>
                <c:pt idx="10">
                  <c:v>Холм-Жирковский район</c:v>
                </c:pt>
                <c:pt idx="11">
                  <c:v>Велижский район</c:v>
                </c:pt>
                <c:pt idx="12">
                  <c:v>Угранский район</c:v>
                </c:pt>
                <c:pt idx="13">
                  <c:v>Краснинский район</c:v>
                </c:pt>
                <c:pt idx="14">
                  <c:v>Темкинский район</c:v>
                </c:pt>
                <c:pt idx="15">
                  <c:v>Сафоновский район</c:v>
                </c:pt>
                <c:pt idx="16">
                  <c:v>Ярцевский район</c:v>
                </c:pt>
                <c:pt idx="17">
                  <c:v>Рославльский район</c:v>
                </c:pt>
                <c:pt idx="18">
                  <c:v>Демидовский район</c:v>
                </c:pt>
                <c:pt idx="19">
                  <c:v>Новодугинский район</c:v>
                </c:pt>
                <c:pt idx="20">
                  <c:v>Руднянский район</c:v>
                </c:pt>
                <c:pt idx="21">
                  <c:v>Кардымовский район</c:v>
                </c:pt>
                <c:pt idx="22">
                  <c:v>Дорогобужский район</c:v>
                </c:pt>
                <c:pt idx="23">
                  <c:v>Шумячский район</c:v>
                </c:pt>
                <c:pt idx="24">
                  <c:v>Починковский район</c:v>
                </c:pt>
                <c:pt idx="25">
                  <c:v>Духовщинский район</c:v>
                </c:pt>
                <c:pt idx="26">
                  <c:v>город Десногорск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33131.42</c:v>
                </c:pt>
                <c:pt idx="1">
                  <c:v>32079</c:v>
                </c:pt>
                <c:pt idx="2">
                  <c:v>30237</c:v>
                </c:pt>
                <c:pt idx="3">
                  <c:v>31656</c:v>
                </c:pt>
                <c:pt idx="4">
                  <c:v>34612.340000000011</c:v>
                </c:pt>
                <c:pt idx="5">
                  <c:v>35705.699999999997</c:v>
                </c:pt>
                <c:pt idx="6">
                  <c:v>32513</c:v>
                </c:pt>
                <c:pt idx="7">
                  <c:v>33516</c:v>
                </c:pt>
                <c:pt idx="8">
                  <c:v>32583.7</c:v>
                </c:pt>
                <c:pt idx="9">
                  <c:v>31698</c:v>
                </c:pt>
                <c:pt idx="10">
                  <c:v>33464</c:v>
                </c:pt>
                <c:pt idx="11">
                  <c:v>35566</c:v>
                </c:pt>
                <c:pt idx="12">
                  <c:v>36295.4</c:v>
                </c:pt>
                <c:pt idx="13">
                  <c:v>34695</c:v>
                </c:pt>
                <c:pt idx="14">
                  <c:v>38608</c:v>
                </c:pt>
                <c:pt idx="15">
                  <c:v>35416.300000000003</c:v>
                </c:pt>
                <c:pt idx="16">
                  <c:v>32589</c:v>
                </c:pt>
                <c:pt idx="17">
                  <c:v>35926</c:v>
                </c:pt>
                <c:pt idx="18">
                  <c:v>32717.7</c:v>
                </c:pt>
                <c:pt idx="19">
                  <c:v>37182</c:v>
                </c:pt>
                <c:pt idx="20">
                  <c:v>33156.49</c:v>
                </c:pt>
                <c:pt idx="21">
                  <c:v>33203</c:v>
                </c:pt>
                <c:pt idx="22">
                  <c:v>35356</c:v>
                </c:pt>
                <c:pt idx="23">
                  <c:v>32007</c:v>
                </c:pt>
                <c:pt idx="24">
                  <c:v>30238.2</c:v>
                </c:pt>
                <c:pt idx="25">
                  <c:v>34181</c:v>
                </c:pt>
                <c:pt idx="26">
                  <c:v>32922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64999">
                  <a:srgbClr val="FF6699"/>
                </a:gs>
                <a:gs pos="100000">
                  <a:srgbClr val="FF0000"/>
                </a:gs>
              </a:gsLst>
              <a:lin ang="10800000" scaled="1"/>
              <a:tileRect/>
            </a:gra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Лист1!$A$2:$A$28</c:f>
              <c:strCache>
                <c:ptCount val="27"/>
                <c:pt idx="0">
                  <c:v>город Смоленск</c:v>
                </c:pt>
                <c:pt idx="1">
                  <c:v>Вяземский район</c:v>
                </c:pt>
                <c:pt idx="2">
                  <c:v>Монастырщинский район</c:v>
                </c:pt>
                <c:pt idx="3">
                  <c:v>Ельнинский район</c:v>
                </c:pt>
                <c:pt idx="4">
                  <c:v>Глинковский район</c:v>
                </c:pt>
                <c:pt idx="5">
                  <c:v>Сычевский район</c:v>
                </c:pt>
                <c:pt idx="6">
                  <c:v>Гагаринский район</c:v>
                </c:pt>
                <c:pt idx="7">
                  <c:v>Ершичский район</c:v>
                </c:pt>
                <c:pt idx="8">
                  <c:v>Смоленский район</c:v>
                </c:pt>
                <c:pt idx="9">
                  <c:v>Хиславичский район</c:v>
                </c:pt>
                <c:pt idx="10">
                  <c:v>Холм-Жирковский район</c:v>
                </c:pt>
                <c:pt idx="11">
                  <c:v>Велижский район</c:v>
                </c:pt>
                <c:pt idx="12">
                  <c:v>Угранский район</c:v>
                </c:pt>
                <c:pt idx="13">
                  <c:v>Краснинский район</c:v>
                </c:pt>
                <c:pt idx="14">
                  <c:v>Темкинский район</c:v>
                </c:pt>
                <c:pt idx="15">
                  <c:v>Сафоновский район</c:v>
                </c:pt>
                <c:pt idx="16">
                  <c:v>Ярцевский район</c:v>
                </c:pt>
                <c:pt idx="17">
                  <c:v>Рославльский район</c:v>
                </c:pt>
                <c:pt idx="18">
                  <c:v>Демидовский район</c:v>
                </c:pt>
                <c:pt idx="19">
                  <c:v>Новодугинский район</c:v>
                </c:pt>
                <c:pt idx="20">
                  <c:v>Руднянский район</c:v>
                </c:pt>
                <c:pt idx="21">
                  <c:v>Кардымовский район</c:v>
                </c:pt>
                <c:pt idx="22">
                  <c:v>Дорогобужский район</c:v>
                </c:pt>
                <c:pt idx="23">
                  <c:v>Шумячский район</c:v>
                </c:pt>
                <c:pt idx="24">
                  <c:v>Починковский район</c:v>
                </c:pt>
                <c:pt idx="25">
                  <c:v>Духовщинский район</c:v>
                </c:pt>
                <c:pt idx="26">
                  <c:v>город Десногорск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37212</c:v>
                </c:pt>
                <c:pt idx="1">
                  <c:v>40508</c:v>
                </c:pt>
                <c:pt idx="2">
                  <c:v>34617</c:v>
                </c:pt>
                <c:pt idx="3">
                  <c:v>36234.199999999997</c:v>
                </c:pt>
                <c:pt idx="4">
                  <c:v>39361.800000000003</c:v>
                </c:pt>
                <c:pt idx="5">
                  <c:v>40139.450000000012</c:v>
                </c:pt>
                <c:pt idx="6">
                  <c:v>36125</c:v>
                </c:pt>
                <c:pt idx="7">
                  <c:v>37079</c:v>
                </c:pt>
                <c:pt idx="8">
                  <c:v>35982</c:v>
                </c:pt>
                <c:pt idx="9">
                  <c:v>34976</c:v>
                </c:pt>
                <c:pt idx="10">
                  <c:v>36920</c:v>
                </c:pt>
                <c:pt idx="11">
                  <c:v>39128</c:v>
                </c:pt>
                <c:pt idx="12">
                  <c:v>39832.300000000003</c:v>
                </c:pt>
                <c:pt idx="13">
                  <c:v>37965</c:v>
                </c:pt>
                <c:pt idx="14">
                  <c:v>41866</c:v>
                </c:pt>
                <c:pt idx="15">
                  <c:v>38351</c:v>
                </c:pt>
                <c:pt idx="16">
                  <c:v>35276.729999999996</c:v>
                </c:pt>
                <c:pt idx="17">
                  <c:v>38801</c:v>
                </c:pt>
                <c:pt idx="18">
                  <c:v>35033.769999999997</c:v>
                </c:pt>
                <c:pt idx="19">
                  <c:v>39727</c:v>
                </c:pt>
                <c:pt idx="20">
                  <c:v>35158.43</c:v>
                </c:pt>
                <c:pt idx="21">
                  <c:v>35134</c:v>
                </c:pt>
                <c:pt idx="22">
                  <c:v>37137.699999999997</c:v>
                </c:pt>
                <c:pt idx="23">
                  <c:v>33448.5</c:v>
                </c:pt>
                <c:pt idx="24">
                  <c:v>31495.8</c:v>
                </c:pt>
                <c:pt idx="25">
                  <c:v>35201.9</c:v>
                </c:pt>
                <c:pt idx="26">
                  <c:v>33295.4</c:v>
                </c:pt>
              </c:numCache>
            </c:numRef>
          </c:val>
        </c:ser>
        <c:gapWidth val="68"/>
        <c:gapDepth val="116"/>
        <c:shape val="cylinder"/>
        <c:axId val="157827456"/>
        <c:axId val="157828992"/>
        <c:axId val="157582656"/>
      </c:bar3DChart>
      <c:catAx>
        <c:axId val="157827456"/>
        <c:scaling>
          <c:orientation val="minMax"/>
        </c:scaling>
        <c:axPos val="b"/>
        <c:tickLblPos val="nextTo"/>
        <c:crossAx val="157828992"/>
        <c:crosses val="autoZero"/>
        <c:auto val="1"/>
        <c:lblAlgn val="ctr"/>
        <c:lblOffset val="100"/>
      </c:catAx>
      <c:valAx>
        <c:axId val="157828992"/>
        <c:scaling>
          <c:orientation val="minMax"/>
        </c:scaling>
        <c:axPos val="l"/>
        <c:majorGridlines/>
        <c:numFmt formatCode="General" sourceLinked="1"/>
        <c:tickLblPos val="nextTo"/>
        <c:crossAx val="157827456"/>
        <c:crosses val="autoZero"/>
        <c:crossBetween val="between"/>
      </c:valAx>
      <c:serAx>
        <c:axId val="157582656"/>
        <c:scaling>
          <c:orientation val="minMax"/>
        </c:scaling>
        <c:delete val="1"/>
        <c:axPos val="b"/>
        <c:tickLblPos val="none"/>
        <c:crossAx val="157828992"/>
        <c:crosses val="autoZero"/>
      </c:serAx>
      <c:spPr>
        <a:noFill/>
        <a:effectLst>
          <a:glow rad="63500">
            <a:schemeClr val="accent6">
              <a:satMod val="175000"/>
              <a:alpha val="40000"/>
            </a:schemeClr>
          </a:glow>
        </a:effectLst>
      </c:spPr>
    </c:plotArea>
    <c:legend>
      <c:legendPos val="r"/>
      <c:layout/>
    </c:legend>
    <c:plotVisOnly val="1"/>
    <c:dispBlanksAs val="gap"/>
  </c:chart>
  <c:spPr>
    <a:gradFill flip="none" rotWithShape="1"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16200000" scaled="1"/>
      <a:tileRect/>
    </a:gradFill>
    <a:effectLst>
      <a:softEdge rad="63500"/>
    </a:effectLst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view3D>
      <c:rotX val="20"/>
      <c:rotY val="10"/>
      <c:rAngAx val="1"/>
    </c:view3D>
    <c:backWall>
      <c:spPr>
        <a:gradFill>
          <a:gsLst>
            <a:gs pos="0">
              <a:srgbClr val="CCFFCC"/>
            </a:gs>
            <a:gs pos="47000">
              <a:schemeClr val="bg2">
                <a:lumMod val="50000"/>
              </a:schemeClr>
            </a:gs>
            <a:gs pos="100000">
              <a:srgbClr val="CCFFCC"/>
            </a:gs>
          </a:gsLst>
          <a:lin ang="10800000" scaled="1"/>
        </a:gradFill>
      </c:spPr>
    </c:backWall>
    <c:plotArea>
      <c:layout>
        <c:manualLayout>
          <c:layoutTarget val="inner"/>
          <c:xMode val="edge"/>
          <c:yMode val="edge"/>
          <c:x val="5.9887654759229941E-2"/>
          <c:y val="2.2016177495430701E-2"/>
          <c:w val="0.87864390406488679"/>
          <c:h val="0.655756367979315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Смоленск</c:v>
                </c:pt>
                <c:pt idx="1">
                  <c:v>Смоленский район</c:v>
                </c:pt>
                <c:pt idx="2">
                  <c:v>Гагаринский район</c:v>
                </c:pt>
                <c:pt idx="3">
                  <c:v>Вяземский район</c:v>
                </c:pt>
                <c:pt idx="4">
                  <c:v>Сафоновский район</c:v>
                </c:pt>
                <c:pt idx="5">
                  <c:v>Новодугинский район</c:v>
                </c:pt>
                <c:pt idx="6">
                  <c:v>Ярцевский район</c:v>
                </c:pt>
                <c:pt idx="7">
                  <c:v>Ершичский район</c:v>
                </c:pt>
                <c:pt idx="8">
                  <c:v>город Десногорск</c:v>
                </c:pt>
                <c:pt idx="9">
                  <c:v>Ельнинский район</c:v>
                </c:pt>
                <c:pt idx="10">
                  <c:v>Велижский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Починковский район</c:v>
                </c:pt>
                <c:pt idx="14">
                  <c:v>Сычевский район</c:v>
                </c:pt>
                <c:pt idx="15">
                  <c:v>Демидовский район</c:v>
                </c:pt>
                <c:pt idx="16">
                  <c:v>Руднянский район</c:v>
                </c:pt>
                <c:pt idx="17">
                  <c:v>Темкинский район</c:v>
                </c:pt>
                <c:pt idx="18">
                  <c:v>Рославльский район</c:v>
                </c:pt>
                <c:pt idx="19">
                  <c:v>Глинковский район</c:v>
                </c:pt>
                <c:pt idx="20">
                  <c:v>Хиславичский район</c:v>
                </c:pt>
                <c:pt idx="21">
                  <c:v>Угранский район</c:v>
                </c:pt>
                <c:pt idx="22">
                  <c:v>Холм-Жирковский район</c:v>
                </c:pt>
                <c:pt idx="23">
                  <c:v>Дорогобужский район</c:v>
                </c:pt>
                <c:pt idx="24">
                  <c:v>Кардымовский район</c:v>
                </c:pt>
                <c:pt idx="25">
                  <c:v>Шумячский район</c:v>
                </c:pt>
                <c:pt idx="26">
                  <c:v>Духовщинский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34197</c:v>
                </c:pt>
                <c:pt idx="1">
                  <c:v>26252</c:v>
                </c:pt>
                <c:pt idx="2">
                  <c:v>26135.25</c:v>
                </c:pt>
                <c:pt idx="3">
                  <c:v>25980</c:v>
                </c:pt>
                <c:pt idx="4">
                  <c:v>25492.17</c:v>
                </c:pt>
                <c:pt idx="5">
                  <c:v>25989</c:v>
                </c:pt>
                <c:pt idx="6">
                  <c:v>27117</c:v>
                </c:pt>
                <c:pt idx="7">
                  <c:v>25933</c:v>
                </c:pt>
                <c:pt idx="8">
                  <c:v>27325</c:v>
                </c:pt>
                <c:pt idx="9">
                  <c:v>26045</c:v>
                </c:pt>
                <c:pt idx="10">
                  <c:v>25949</c:v>
                </c:pt>
                <c:pt idx="11">
                  <c:v>26283</c:v>
                </c:pt>
                <c:pt idx="12">
                  <c:v>26104</c:v>
                </c:pt>
                <c:pt idx="13">
                  <c:v>26118</c:v>
                </c:pt>
                <c:pt idx="14">
                  <c:v>27305</c:v>
                </c:pt>
                <c:pt idx="15">
                  <c:v>25865</c:v>
                </c:pt>
                <c:pt idx="16">
                  <c:v>25918</c:v>
                </c:pt>
                <c:pt idx="17">
                  <c:v>26649</c:v>
                </c:pt>
                <c:pt idx="18">
                  <c:v>27942</c:v>
                </c:pt>
                <c:pt idx="19">
                  <c:v>25934</c:v>
                </c:pt>
                <c:pt idx="20">
                  <c:v>26904</c:v>
                </c:pt>
                <c:pt idx="21">
                  <c:v>26662</c:v>
                </c:pt>
                <c:pt idx="22">
                  <c:v>26731</c:v>
                </c:pt>
                <c:pt idx="23">
                  <c:v>27073.7</c:v>
                </c:pt>
                <c:pt idx="24">
                  <c:v>26920</c:v>
                </c:pt>
                <c:pt idx="25">
                  <c:v>27630</c:v>
                </c:pt>
                <c:pt idx="26">
                  <c:v>26080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Смоленск</c:v>
                </c:pt>
                <c:pt idx="1">
                  <c:v>Смоленский район</c:v>
                </c:pt>
                <c:pt idx="2">
                  <c:v>Гагаринский район</c:v>
                </c:pt>
                <c:pt idx="3">
                  <c:v>Вяземский район</c:v>
                </c:pt>
                <c:pt idx="4">
                  <c:v>Сафоновский район</c:v>
                </c:pt>
                <c:pt idx="5">
                  <c:v>Новодугинский район</c:v>
                </c:pt>
                <c:pt idx="6">
                  <c:v>Ярцевский район</c:v>
                </c:pt>
                <c:pt idx="7">
                  <c:v>Ершичский район</c:v>
                </c:pt>
                <c:pt idx="8">
                  <c:v>город Десногорск</c:v>
                </c:pt>
                <c:pt idx="9">
                  <c:v>Ельнинский район</c:v>
                </c:pt>
                <c:pt idx="10">
                  <c:v>Велижский район</c:v>
                </c:pt>
                <c:pt idx="11">
                  <c:v>Краснинский район</c:v>
                </c:pt>
                <c:pt idx="12">
                  <c:v>Монастырщинский район</c:v>
                </c:pt>
                <c:pt idx="13">
                  <c:v>Починковский район</c:v>
                </c:pt>
                <c:pt idx="14">
                  <c:v>Сычевский район</c:v>
                </c:pt>
                <c:pt idx="15">
                  <c:v>Демидовский район</c:v>
                </c:pt>
                <c:pt idx="16">
                  <c:v>Руднянский район</c:v>
                </c:pt>
                <c:pt idx="17">
                  <c:v>Темкинский район</c:v>
                </c:pt>
                <c:pt idx="18">
                  <c:v>Рославльский район</c:v>
                </c:pt>
                <c:pt idx="19">
                  <c:v>Глинковский район</c:v>
                </c:pt>
                <c:pt idx="20">
                  <c:v>Хиславичский район</c:v>
                </c:pt>
                <c:pt idx="21">
                  <c:v>Угранский район</c:v>
                </c:pt>
                <c:pt idx="22">
                  <c:v>Холм-Жирковский район</c:v>
                </c:pt>
                <c:pt idx="23">
                  <c:v>Дорогобужский район</c:v>
                </c:pt>
                <c:pt idx="24">
                  <c:v>Кардымовский район</c:v>
                </c:pt>
                <c:pt idx="25">
                  <c:v>Шумячский район</c:v>
                </c:pt>
                <c:pt idx="26">
                  <c:v>Духовщинский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39198.300000000003</c:v>
                </c:pt>
                <c:pt idx="1">
                  <c:v>34085.9</c:v>
                </c:pt>
                <c:pt idx="2">
                  <c:v>32171.9</c:v>
                </c:pt>
                <c:pt idx="3">
                  <c:v>31802.7</c:v>
                </c:pt>
                <c:pt idx="4">
                  <c:v>30674.19</c:v>
                </c:pt>
                <c:pt idx="5">
                  <c:v>30710.7</c:v>
                </c:pt>
                <c:pt idx="6">
                  <c:v>31975.599999999897</c:v>
                </c:pt>
                <c:pt idx="7">
                  <c:v>30503.200000000001</c:v>
                </c:pt>
                <c:pt idx="8">
                  <c:v>32140.2</c:v>
                </c:pt>
                <c:pt idx="9">
                  <c:v>30529.200000000001</c:v>
                </c:pt>
                <c:pt idx="10">
                  <c:v>30200.3</c:v>
                </c:pt>
                <c:pt idx="11">
                  <c:v>30490</c:v>
                </c:pt>
                <c:pt idx="12">
                  <c:v>29897.599999999897</c:v>
                </c:pt>
                <c:pt idx="13">
                  <c:v>29799.599999999897</c:v>
                </c:pt>
                <c:pt idx="14">
                  <c:v>30880.799999999996</c:v>
                </c:pt>
                <c:pt idx="15">
                  <c:v>29166</c:v>
                </c:pt>
                <c:pt idx="16">
                  <c:v>29214</c:v>
                </c:pt>
                <c:pt idx="17">
                  <c:v>29767.1</c:v>
                </c:pt>
                <c:pt idx="18">
                  <c:v>31101.1</c:v>
                </c:pt>
                <c:pt idx="19">
                  <c:v>28635.9</c:v>
                </c:pt>
                <c:pt idx="20">
                  <c:v>29681.7</c:v>
                </c:pt>
                <c:pt idx="21">
                  <c:v>29264.58</c:v>
                </c:pt>
                <c:pt idx="22">
                  <c:v>29315</c:v>
                </c:pt>
                <c:pt idx="23">
                  <c:v>29604.9</c:v>
                </c:pt>
                <c:pt idx="24">
                  <c:v>29221</c:v>
                </c:pt>
                <c:pt idx="25">
                  <c:v>29109</c:v>
                </c:pt>
                <c:pt idx="26">
                  <c:v>25307</c:v>
                </c:pt>
              </c:numCache>
            </c:numRef>
          </c:val>
        </c:ser>
        <c:gapWidth val="32"/>
        <c:gapDepth val="80"/>
        <c:shape val="cylinder"/>
        <c:axId val="157691264"/>
        <c:axId val="157693056"/>
        <c:axId val="156510848"/>
      </c:bar3DChart>
      <c:catAx>
        <c:axId val="157691264"/>
        <c:scaling>
          <c:orientation val="minMax"/>
        </c:scaling>
        <c:axPos val="b"/>
        <c:tickLblPos val="nextTo"/>
        <c:crossAx val="157693056"/>
        <c:crosses val="autoZero"/>
        <c:auto val="1"/>
        <c:lblAlgn val="ctr"/>
        <c:lblOffset val="100"/>
      </c:catAx>
      <c:valAx>
        <c:axId val="157693056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crossAx val="157691264"/>
        <c:crosses val="autoZero"/>
        <c:crossBetween val="between"/>
      </c:valAx>
      <c:serAx>
        <c:axId val="156510848"/>
        <c:scaling>
          <c:orientation val="minMax"/>
        </c:scaling>
        <c:delete val="1"/>
        <c:axPos val="b"/>
        <c:tickLblPos val="none"/>
        <c:crossAx val="157693056"/>
        <c:crosses val="autoZero"/>
      </c:serAx>
      <c:spPr>
        <a:noFill/>
      </c:spPr>
    </c:plotArea>
    <c:legend>
      <c:legendPos val="r"/>
      <c:layout/>
    </c:legend>
    <c:plotVisOnly val="1"/>
    <c:dispBlanksAs val="gap"/>
  </c:chart>
  <c:spPr>
    <a:gradFill>
      <a:gsLst>
        <a:gs pos="0">
          <a:schemeClr val="bg2">
            <a:lumMod val="50000"/>
          </a:schemeClr>
        </a:gs>
        <a:gs pos="47000">
          <a:srgbClr val="CCFFCC"/>
        </a:gs>
        <a:gs pos="100000">
          <a:schemeClr val="bg2">
            <a:lumMod val="50000"/>
          </a:schemeClr>
        </a:gs>
      </a:gsLst>
      <a:lin ang="10800000" scaled="1"/>
    </a:gradFill>
    <a:effectLst>
      <a:softEdge rad="635000"/>
    </a:effectLst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view3D>
      <c:rotX val="0"/>
      <c:rotY val="150"/>
      <c:perspective val="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cat>
            <c:strRef>
              <c:f>Лист1!$A$2:$A$28</c:f>
              <c:strCache>
                <c:ptCount val="27"/>
                <c:pt idx="0">
                  <c:v>Духовщинский район</c:v>
                </c:pt>
                <c:pt idx="1">
                  <c:v>Угранский район</c:v>
                </c:pt>
                <c:pt idx="2">
                  <c:v>Шумячский район</c:v>
                </c:pt>
                <c:pt idx="3">
                  <c:v>Ершичский район</c:v>
                </c:pt>
                <c:pt idx="4">
                  <c:v>Руднянский район</c:v>
                </c:pt>
                <c:pt idx="5">
                  <c:v>Смоленский район</c:v>
                </c:pt>
                <c:pt idx="6">
                  <c:v>Краснинский район</c:v>
                </c:pt>
                <c:pt idx="7">
                  <c:v>Монастырщинский район</c:v>
                </c:pt>
                <c:pt idx="8">
                  <c:v>Вяземский район</c:v>
                </c:pt>
                <c:pt idx="9">
                  <c:v>Холм-Жирковский район</c:v>
                </c:pt>
                <c:pt idx="10">
                  <c:v>Дорогобужский район</c:v>
                </c:pt>
                <c:pt idx="11">
                  <c:v>Глинковский район</c:v>
                </c:pt>
                <c:pt idx="12">
                  <c:v>Ярцевский район</c:v>
                </c:pt>
                <c:pt idx="13">
                  <c:v>Демидовский район</c:v>
                </c:pt>
                <c:pt idx="14">
                  <c:v>Хиславичский район</c:v>
                </c:pt>
                <c:pt idx="15">
                  <c:v>Темкинский район</c:v>
                </c:pt>
                <c:pt idx="16">
                  <c:v>Сычевский район</c:v>
                </c:pt>
                <c:pt idx="17">
                  <c:v>Рославльский район</c:v>
                </c:pt>
                <c:pt idx="18">
                  <c:v>Ельнинский район</c:v>
                </c:pt>
                <c:pt idx="19">
                  <c:v>Починковский район</c:v>
                </c:pt>
                <c:pt idx="20">
                  <c:v>Новодугинский район</c:v>
                </c:pt>
                <c:pt idx="21">
                  <c:v>город Смоленск</c:v>
                </c:pt>
                <c:pt idx="22">
                  <c:v>Сафоновский район</c:v>
                </c:pt>
                <c:pt idx="23">
                  <c:v>город Десногорск</c:v>
                </c:pt>
                <c:pt idx="24">
                  <c:v>Кардымовский район</c:v>
                </c:pt>
                <c:pt idx="25">
                  <c:v>Гагаринский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4">
                  <c:v>14672.9</c:v>
                </c:pt>
                <c:pt idx="5">
                  <c:v>20290</c:v>
                </c:pt>
                <c:pt idx="6">
                  <c:v>23403</c:v>
                </c:pt>
                <c:pt idx="7">
                  <c:v>18113.3</c:v>
                </c:pt>
                <c:pt idx="8">
                  <c:v>21188.3</c:v>
                </c:pt>
                <c:pt idx="9">
                  <c:v>28983</c:v>
                </c:pt>
                <c:pt idx="10">
                  <c:v>27342.5</c:v>
                </c:pt>
                <c:pt idx="11">
                  <c:v>27240</c:v>
                </c:pt>
                <c:pt idx="12">
                  <c:v>23716.400000000001</c:v>
                </c:pt>
                <c:pt idx="13">
                  <c:v>18692</c:v>
                </c:pt>
                <c:pt idx="14">
                  <c:v>17392</c:v>
                </c:pt>
                <c:pt idx="15">
                  <c:v>14621</c:v>
                </c:pt>
                <c:pt idx="16">
                  <c:v>26676</c:v>
                </c:pt>
                <c:pt idx="17">
                  <c:v>16839</c:v>
                </c:pt>
                <c:pt idx="18">
                  <c:v>21026.9</c:v>
                </c:pt>
                <c:pt idx="19">
                  <c:v>21772.3</c:v>
                </c:pt>
                <c:pt idx="20">
                  <c:v>22001.599999999897</c:v>
                </c:pt>
                <c:pt idx="21">
                  <c:v>28477.5</c:v>
                </c:pt>
                <c:pt idx="22">
                  <c:v>19628.599999999897</c:v>
                </c:pt>
                <c:pt idx="23">
                  <c:v>26854.1</c:v>
                </c:pt>
                <c:pt idx="24">
                  <c:v>20986.2</c:v>
                </c:pt>
                <c:pt idx="25">
                  <c:v>25084</c:v>
                </c:pt>
                <c:pt idx="26">
                  <c:v>26213.8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bg2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cat>
            <c:strRef>
              <c:f>Лист1!$A$2:$A$28</c:f>
              <c:strCache>
                <c:ptCount val="27"/>
                <c:pt idx="0">
                  <c:v>Духовщинский район</c:v>
                </c:pt>
                <c:pt idx="1">
                  <c:v>Угранский район</c:v>
                </c:pt>
                <c:pt idx="2">
                  <c:v>Шумячский район</c:v>
                </c:pt>
                <c:pt idx="3">
                  <c:v>Ершичский район</c:v>
                </c:pt>
                <c:pt idx="4">
                  <c:v>Руднянский район</c:v>
                </c:pt>
                <c:pt idx="5">
                  <c:v>Смоленский район</c:v>
                </c:pt>
                <c:pt idx="6">
                  <c:v>Краснинский район</c:v>
                </c:pt>
                <c:pt idx="7">
                  <c:v>Монастырщинский район</c:v>
                </c:pt>
                <c:pt idx="8">
                  <c:v>Вяземский район</c:v>
                </c:pt>
                <c:pt idx="9">
                  <c:v>Холм-Жирковский район</c:v>
                </c:pt>
                <c:pt idx="10">
                  <c:v>Дорогобужский район</c:v>
                </c:pt>
                <c:pt idx="11">
                  <c:v>Глинковский район</c:v>
                </c:pt>
                <c:pt idx="12">
                  <c:v>Ярцевский район</c:v>
                </c:pt>
                <c:pt idx="13">
                  <c:v>Демидовский район</c:v>
                </c:pt>
                <c:pt idx="14">
                  <c:v>Хиславичский район</c:v>
                </c:pt>
                <c:pt idx="15">
                  <c:v>Темкинский район</c:v>
                </c:pt>
                <c:pt idx="16">
                  <c:v>Сычевский район</c:v>
                </c:pt>
                <c:pt idx="17">
                  <c:v>Рославльский район</c:v>
                </c:pt>
                <c:pt idx="18">
                  <c:v>Ельнинский район</c:v>
                </c:pt>
                <c:pt idx="19">
                  <c:v>Починковский район</c:v>
                </c:pt>
                <c:pt idx="20">
                  <c:v>Новодугинский район</c:v>
                </c:pt>
                <c:pt idx="21">
                  <c:v>город Смоленск</c:v>
                </c:pt>
                <c:pt idx="22">
                  <c:v>Сафоновский район</c:v>
                </c:pt>
                <c:pt idx="23">
                  <c:v>город Десногорск</c:v>
                </c:pt>
                <c:pt idx="24">
                  <c:v>Кардымовский район</c:v>
                </c:pt>
                <c:pt idx="25">
                  <c:v>Гагаринский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3">
                  <c:v>18171.599999999897</c:v>
                </c:pt>
                <c:pt idx="4">
                  <c:v>24896.06</c:v>
                </c:pt>
                <c:pt idx="5">
                  <c:v>28839</c:v>
                </c:pt>
                <c:pt idx="6">
                  <c:v>32133</c:v>
                </c:pt>
                <c:pt idx="7">
                  <c:v>23770.6</c:v>
                </c:pt>
                <c:pt idx="8">
                  <c:v>26825.5</c:v>
                </c:pt>
                <c:pt idx="9">
                  <c:v>34655</c:v>
                </c:pt>
                <c:pt idx="10">
                  <c:v>32415.7</c:v>
                </c:pt>
                <c:pt idx="11">
                  <c:v>31869.4</c:v>
                </c:pt>
                <c:pt idx="12">
                  <c:v>27267.599999999897</c:v>
                </c:pt>
                <c:pt idx="13">
                  <c:v>21002.799999999996</c:v>
                </c:pt>
                <c:pt idx="14">
                  <c:v>19470.3</c:v>
                </c:pt>
                <c:pt idx="15">
                  <c:v>16325</c:v>
                </c:pt>
                <c:pt idx="16">
                  <c:v>29746</c:v>
                </c:pt>
                <c:pt idx="17">
                  <c:v>18598.400000000001</c:v>
                </c:pt>
                <c:pt idx="18">
                  <c:v>23175.3</c:v>
                </c:pt>
                <c:pt idx="19">
                  <c:v>23933.200000000001</c:v>
                </c:pt>
                <c:pt idx="20">
                  <c:v>23804</c:v>
                </c:pt>
                <c:pt idx="21">
                  <c:v>30579.4</c:v>
                </c:pt>
                <c:pt idx="22">
                  <c:v>20351.189999999897</c:v>
                </c:pt>
                <c:pt idx="23">
                  <c:v>27460.3</c:v>
                </c:pt>
                <c:pt idx="24">
                  <c:v>20146</c:v>
                </c:pt>
                <c:pt idx="25">
                  <c:v>20513.7</c:v>
                </c:pt>
                <c:pt idx="26">
                  <c:v>21395.200000000001</c:v>
                </c:pt>
              </c:numCache>
            </c:numRef>
          </c:val>
        </c:ser>
        <c:gapWidth val="78"/>
        <c:gapDepth val="90"/>
        <c:shape val="cylinder"/>
        <c:axId val="157789184"/>
        <c:axId val="157790976"/>
        <c:axId val="157833856"/>
      </c:bar3DChart>
      <c:catAx>
        <c:axId val="157789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7790976"/>
        <c:crosses val="autoZero"/>
        <c:auto val="1"/>
        <c:lblAlgn val="ctr"/>
        <c:lblOffset val="100"/>
      </c:catAx>
      <c:valAx>
        <c:axId val="157790976"/>
        <c:scaling>
          <c:orientation val="minMax"/>
        </c:scaling>
        <c:axPos val="r"/>
        <c:majorGridlines/>
        <c:numFmt formatCode="General" sourceLinked="1"/>
        <c:tickLblPos val="nextTo"/>
        <c:crossAx val="157789184"/>
        <c:crosses val="autoZero"/>
        <c:crossBetween val="between"/>
      </c:valAx>
      <c:serAx>
        <c:axId val="157833856"/>
        <c:scaling>
          <c:orientation val="minMax"/>
        </c:scaling>
        <c:delete val="1"/>
        <c:axPos val="b"/>
        <c:tickLblPos val="none"/>
        <c:crossAx val="157790976"/>
        <c:crosses val="autoZero"/>
      </c:serAx>
    </c:plotArea>
    <c:legend>
      <c:legendPos val="r"/>
      <c:layout>
        <c:manualLayout>
          <c:xMode val="edge"/>
          <c:yMode val="edge"/>
          <c:x val="0.93076276548982451"/>
          <c:y val="0.64105464452730065"/>
          <c:w val="5.8501712370123096E-2"/>
          <c:h val="0.16235540535365017"/>
        </c:manualLayout>
      </c:layout>
    </c:legend>
    <c:plotVisOnly val="1"/>
    <c:dispBlanksAs val="gap"/>
  </c:chart>
  <c:spPr>
    <a:gradFill>
      <a:gsLst>
        <a:gs pos="0">
          <a:schemeClr val="bg2">
            <a:lumMod val="75000"/>
          </a:schemeClr>
        </a:gs>
        <a:gs pos="50000">
          <a:schemeClr val="bg2">
            <a:lumMod val="90000"/>
          </a:schemeClr>
        </a:gs>
        <a:gs pos="100000">
          <a:schemeClr val="bg2"/>
        </a:gs>
      </a:gsLst>
      <a:lin ang="5400000" scaled="0"/>
    </a:gradFill>
    <a:effectLst>
      <a:softEdge rad="127000"/>
    </a:effectLst>
  </c:spPr>
  <c:txPr>
    <a:bodyPr/>
    <a:lstStyle/>
    <a:p>
      <a:pPr>
        <a:defRPr sz="10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7745553402394576E-2"/>
          <c:y val="4.3606911893512124E-2"/>
          <c:w val="0.79094319302526106"/>
          <c:h val="0.451931374550114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клубами и учреждениями клубного типа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9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41000"/>
                    <a:alpha val="89000"/>
                  </a:schemeClr>
                </a:gs>
              </a:gsLst>
              <a:lin ang="0" scaled="1"/>
              <a:tileRect/>
            </a:gradFill>
          </c:spPr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Темкинский район</c:v>
                </c:pt>
                <c:pt idx="19">
                  <c:v>Угранский район</c:v>
                </c:pt>
                <c:pt idx="20">
                  <c:v>Хиславичский район</c:v>
                </c:pt>
                <c:pt idx="21">
                  <c:v>Город Смоленск</c:v>
                </c:pt>
                <c:pt idx="22">
                  <c:v>город Десногорск</c:v>
                </c:pt>
                <c:pt idx="23">
                  <c:v>Починковский район</c:v>
                </c:pt>
                <c:pt idx="24">
                  <c:v>Дорогобужский район</c:v>
                </c:pt>
                <c:pt idx="25">
                  <c:v>Кардымовский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184</c:v>
                </c:pt>
                <c:pt idx="1">
                  <c:v>102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96.5</c:v>
                </c:pt>
                <c:pt idx="22">
                  <c:v>92</c:v>
                </c:pt>
                <c:pt idx="23">
                  <c:v>85</c:v>
                </c:pt>
                <c:pt idx="24">
                  <c:v>81.2</c:v>
                </c:pt>
                <c:pt idx="25">
                  <c:v>80</c:v>
                </c:pt>
                <c:pt idx="26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библиотеками</c:v>
                </c:pt>
              </c:strCache>
            </c:strRef>
          </c:tx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Темкинский район</c:v>
                </c:pt>
                <c:pt idx="19">
                  <c:v>Угранский район</c:v>
                </c:pt>
                <c:pt idx="20">
                  <c:v>Хиславичский район</c:v>
                </c:pt>
                <c:pt idx="21">
                  <c:v>Город Смоленск</c:v>
                </c:pt>
                <c:pt idx="22">
                  <c:v>город Десногорск</c:v>
                </c:pt>
                <c:pt idx="23">
                  <c:v>Починковский район</c:v>
                </c:pt>
                <c:pt idx="24">
                  <c:v>Дорогобужский район</c:v>
                </c:pt>
                <c:pt idx="25">
                  <c:v>Кардымовский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Лист1!$B$3:$AB$3</c:f>
              <c:numCache>
                <c:formatCode>General</c:formatCode>
                <c:ptCount val="27"/>
                <c:pt idx="0">
                  <c:v>166</c:v>
                </c:pt>
                <c:pt idx="1">
                  <c:v>101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66.599999999999994</c:v>
                </c:pt>
                <c:pt idx="22">
                  <c:v>100</c:v>
                </c:pt>
                <c:pt idx="23">
                  <c:v>92</c:v>
                </c:pt>
                <c:pt idx="24">
                  <c:v>84.2</c:v>
                </c:pt>
                <c:pt idx="25">
                  <c:v>100</c:v>
                </c:pt>
                <c:pt idx="26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парками культуры и отдыха</c:v>
                </c:pt>
              </c:strCache>
            </c:strRef>
          </c:tx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Темкинский район</c:v>
                </c:pt>
                <c:pt idx="19">
                  <c:v>Угранский район</c:v>
                </c:pt>
                <c:pt idx="20">
                  <c:v>Хиславичский район</c:v>
                </c:pt>
                <c:pt idx="21">
                  <c:v>Город Смоленск</c:v>
                </c:pt>
                <c:pt idx="22">
                  <c:v>город Десногорск</c:v>
                </c:pt>
                <c:pt idx="23">
                  <c:v>Починковский район</c:v>
                </c:pt>
                <c:pt idx="24">
                  <c:v>Дорогобужский район</c:v>
                </c:pt>
                <c:pt idx="25">
                  <c:v>Кардымовский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Лист1!$B$4:$AB$4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62.5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gapWidth val="32"/>
        <c:gapDepth val="4"/>
        <c:shape val="cylinder"/>
        <c:axId val="159979776"/>
        <c:axId val="159989760"/>
        <c:axId val="0"/>
      </c:bar3DChart>
      <c:catAx>
        <c:axId val="159979776"/>
        <c:scaling>
          <c:orientation val="minMax"/>
        </c:scaling>
        <c:axPos val="b"/>
        <c:tickLblPos val="nextTo"/>
        <c:txPr>
          <a:bodyPr rot="-3180000"/>
          <a:lstStyle/>
          <a:p>
            <a:pPr>
              <a:defRPr sz="1000" baseline="0"/>
            </a:pPr>
            <a:endParaRPr lang="ru-RU"/>
          </a:p>
        </c:txPr>
        <c:crossAx val="159989760"/>
        <c:crosses val="autoZero"/>
        <c:auto val="1"/>
        <c:lblAlgn val="ctr"/>
        <c:lblOffset val="100"/>
      </c:catAx>
      <c:valAx>
        <c:axId val="159989760"/>
        <c:scaling>
          <c:orientation val="minMax"/>
          <c:max val="2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997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11208857946707"/>
          <c:y val="0.14466735498758596"/>
          <c:w val="0.13573701576363228"/>
          <c:h val="0.68070816630767961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spPr>
    <a:solidFill>
      <a:schemeClr val="bg2">
        <a:lumMod val="90000"/>
      </a:schemeClr>
    </a:solidFill>
    <a:ln>
      <a:noFill/>
    </a:ln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6.3092786336051934E-2"/>
          <c:y val="0.11108780288759385"/>
          <c:w val="0.87523272098192673"/>
          <c:h val="0.463239647692034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0000">
                  <a:srgbClr val="FF99FF">
                    <a:lumMod val="96000"/>
                  </a:srgbClr>
                </a:gs>
                <a:gs pos="100000">
                  <a:srgbClr val="666699"/>
                </a:gs>
              </a:gsLst>
              <a:lin ang="0" scaled="0"/>
            </a:gradFill>
          </c:spPr>
          <c:cat>
            <c:strRef>
              <c:f>Лист1!$A$2:$A$28</c:f>
              <c:strCache>
                <c:ptCount val="27"/>
                <c:pt idx="0">
                  <c:v>Шумячский район</c:v>
                </c:pt>
                <c:pt idx="1">
                  <c:v>Рославльский район</c:v>
                </c:pt>
                <c:pt idx="2">
                  <c:v>Город Смоленск</c:v>
                </c:pt>
                <c:pt idx="3">
                  <c:v>Сафоновский район</c:v>
                </c:pt>
                <c:pt idx="4">
                  <c:v>город Десногорск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Ярцевский район</c:v>
                </c:pt>
                <c:pt idx="8">
                  <c:v>Краснинский район</c:v>
                </c:pt>
                <c:pt idx="9">
                  <c:v>Новодугинский район</c:v>
                </c:pt>
                <c:pt idx="10">
                  <c:v>Ершичский район</c:v>
                </c:pt>
                <c:pt idx="11">
                  <c:v>Угранский район</c:v>
                </c:pt>
                <c:pt idx="12">
                  <c:v>Руднянский район</c:v>
                </c:pt>
                <c:pt idx="13">
                  <c:v>Смоленский район</c:v>
                </c:pt>
                <c:pt idx="14">
                  <c:v>Глинковский район</c:v>
                </c:pt>
                <c:pt idx="15">
                  <c:v>Монастырщинский район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Починковский район</c:v>
                </c:pt>
                <c:pt idx="19">
                  <c:v>Духовщинский район</c:v>
                </c:pt>
                <c:pt idx="20">
                  <c:v>Ельнинский район</c:v>
                </c:pt>
                <c:pt idx="21">
                  <c:v>Дорогобужский район</c:v>
                </c:pt>
                <c:pt idx="22">
                  <c:v>Кардымовский район</c:v>
                </c:pt>
                <c:pt idx="23">
                  <c:v>Сычевский район</c:v>
                </c:pt>
                <c:pt idx="24">
                  <c:v>Холм-Жирковский район</c:v>
                </c:pt>
                <c:pt idx="25">
                  <c:v>Темкинский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39.5</c:v>
                </c:pt>
                <c:pt idx="1">
                  <c:v>26.5</c:v>
                </c:pt>
                <c:pt idx="2">
                  <c:v>50.97</c:v>
                </c:pt>
                <c:pt idx="3">
                  <c:v>48.8</c:v>
                </c:pt>
                <c:pt idx="4">
                  <c:v>22.2</c:v>
                </c:pt>
                <c:pt idx="5">
                  <c:v>48</c:v>
                </c:pt>
                <c:pt idx="6">
                  <c:v>22.7</c:v>
                </c:pt>
                <c:pt idx="7">
                  <c:v>40.5</c:v>
                </c:pt>
                <c:pt idx="8">
                  <c:v>23.3</c:v>
                </c:pt>
                <c:pt idx="9">
                  <c:v>32.700000000000003</c:v>
                </c:pt>
                <c:pt idx="10">
                  <c:v>34.9</c:v>
                </c:pt>
                <c:pt idx="11">
                  <c:v>34.4</c:v>
                </c:pt>
                <c:pt idx="12">
                  <c:v>24</c:v>
                </c:pt>
                <c:pt idx="13">
                  <c:v>23.1</c:v>
                </c:pt>
                <c:pt idx="14">
                  <c:v>25</c:v>
                </c:pt>
                <c:pt idx="15">
                  <c:v>35.200000000000003</c:v>
                </c:pt>
                <c:pt idx="16">
                  <c:v>42.5</c:v>
                </c:pt>
                <c:pt idx="17">
                  <c:v>34</c:v>
                </c:pt>
                <c:pt idx="18">
                  <c:v>21.5</c:v>
                </c:pt>
                <c:pt idx="19">
                  <c:v>14.6</c:v>
                </c:pt>
                <c:pt idx="20">
                  <c:v>18.399999999999999</c:v>
                </c:pt>
                <c:pt idx="21">
                  <c:v>16.600000000000001</c:v>
                </c:pt>
                <c:pt idx="22">
                  <c:v>26.8</c:v>
                </c:pt>
                <c:pt idx="23">
                  <c:v>15.2</c:v>
                </c:pt>
                <c:pt idx="24">
                  <c:v>20.5</c:v>
                </c:pt>
                <c:pt idx="25">
                  <c:v>18.3</c:v>
                </c:pt>
                <c:pt idx="26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006666"/>
                </a:gs>
                <a:gs pos="50000">
                  <a:srgbClr val="66FFFF"/>
                </a:gs>
                <a:gs pos="100000">
                  <a:srgbClr val="006666"/>
                </a:gs>
              </a:gsLst>
              <a:lin ang="0" scaled="1"/>
              <a:tileRect/>
            </a:gradFill>
          </c:spPr>
          <c:cat>
            <c:strRef>
              <c:f>Лист1!$A$2:$A$28</c:f>
              <c:strCache>
                <c:ptCount val="27"/>
                <c:pt idx="0">
                  <c:v>Шумячский район</c:v>
                </c:pt>
                <c:pt idx="1">
                  <c:v>Рославльский район</c:v>
                </c:pt>
                <c:pt idx="2">
                  <c:v>Город Смоленск</c:v>
                </c:pt>
                <c:pt idx="3">
                  <c:v>Сафоновский район</c:v>
                </c:pt>
                <c:pt idx="4">
                  <c:v>город Десногорск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Ярцевский район</c:v>
                </c:pt>
                <c:pt idx="8">
                  <c:v>Краснинский район</c:v>
                </c:pt>
                <c:pt idx="9">
                  <c:v>Новодугинский район</c:v>
                </c:pt>
                <c:pt idx="10">
                  <c:v>Ершичский район</c:v>
                </c:pt>
                <c:pt idx="11">
                  <c:v>Угранский район</c:v>
                </c:pt>
                <c:pt idx="12">
                  <c:v>Руднянский район</c:v>
                </c:pt>
                <c:pt idx="13">
                  <c:v>Смоленский район</c:v>
                </c:pt>
                <c:pt idx="14">
                  <c:v>Глинковский район</c:v>
                </c:pt>
                <c:pt idx="15">
                  <c:v>Монастырщинский район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Починковский район</c:v>
                </c:pt>
                <c:pt idx="19">
                  <c:v>Духовщинский район</c:v>
                </c:pt>
                <c:pt idx="20">
                  <c:v>Ельнинский район</c:v>
                </c:pt>
                <c:pt idx="21">
                  <c:v>Дорогобужский район</c:v>
                </c:pt>
                <c:pt idx="22">
                  <c:v>Кардымовский район</c:v>
                </c:pt>
                <c:pt idx="23">
                  <c:v>Сычевский район</c:v>
                </c:pt>
                <c:pt idx="24">
                  <c:v>Холм-Жирковский район</c:v>
                </c:pt>
                <c:pt idx="25">
                  <c:v>Темкинский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42</c:v>
                </c:pt>
                <c:pt idx="1">
                  <c:v>28</c:v>
                </c:pt>
                <c:pt idx="2">
                  <c:v>54.1</c:v>
                </c:pt>
                <c:pt idx="3">
                  <c:v>51.9</c:v>
                </c:pt>
                <c:pt idx="4">
                  <c:v>23.3</c:v>
                </c:pt>
                <c:pt idx="5">
                  <c:v>51.5</c:v>
                </c:pt>
                <c:pt idx="6">
                  <c:v>23.6</c:v>
                </c:pt>
                <c:pt idx="7">
                  <c:v>43.2</c:v>
                </c:pt>
                <c:pt idx="8">
                  <c:v>23.6</c:v>
                </c:pt>
                <c:pt idx="9">
                  <c:v>35.700000000000003</c:v>
                </c:pt>
                <c:pt idx="10">
                  <c:v>36</c:v>
                </c:pt>
                <c:pt idx="11">
                  <c:v>36.6</c:v>
                </c:pt>
                <c:pt idx="12">
                  <c:v>25.2</c:v>
                </c:pt>
                <c:pt idx="13">
                  <c:v>24</c:v>
                </c:pt>
                <c:pt idx="14">
                  <c:v>25.6</c:v>
                </c:pt>
                <c:pt idx="15">
                  <c:v>37</c:v>
                </c:pt>
                <c:pt idx="16">
                  <c:v>43.6</c:v>
                </c:pt>
                <c:pt idx="17">
                  <c:v>35.700000000000003</c:v>
                </c:pt>
                <c:pt idx="18">
                  <c:v>22.4</c:v>
                </c:pt>
                <c:pt idx="19">
                  <c:v>15.2</c:v>
                </c:pt>
                <c:pt idx="20">
                  <c:v>19</c:v>
                </c:pt>
                <c:pt idx="21">
                  <c:v>17.2</c:v>
                </c:pt>
                <c:pt idx="22">
                  <c:v>28.2</c:v>
                </c:pt>
                <c:pt idx="23">
                  <c:v>17.600000000000001</c:v>
                </c:pt>
                <c:pt idx="24">
                  <c:v>22.6</c:v>
                </c:pt>
                <c:pt idx="25">
                  <c:v>20.5</c:v>
                </c:pt>
                <c:pt idx="26">
                  <c:v>17</c:v>
                </c:pt>
              </c:numCache>
            </c:numRef>
          </c:val>
        </c:ser>
        <c:gapWidth val="0"/>
        <c:gapDepth val="0"/>
        <c:shape val="cylinder"/>
        <c:axId val="167318656"/>
        <c:axId val="167320192"/>
        <c:axId val="0"/>
      </c:bar3DChart>
      <c:catAx>
        <c:axId val="16731865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7320192"/>
        <c:crosses val="autoZero"/>
        <c:auto val="1"/>
        <c:lblAlgn val="ctr"/>
        <c:lblOffset val="100"/>
      </c:catAx>
      <c:valAx>
        <c:axId val="167320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7318656"/>
        <c:crosses val="autoZero"/>
        <c:crossBetween val="between"/>
      </c:valAx>
      <c:spPr>
        <a:solidFill>
          <a:srgbClr val="CCFFCC">
            <a:alpha val="40000"/>
          </a:srgbClr>
        </a:solidFill>
        <a:effectLst>
          <a:softEdge rad="127000"/>
        </a:effectLst>
      </c:spPr>
    </c:plotArea>
    <c:legend>
      <c:legendPos val="r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0.06785</cdr:x>
      <cdr:y>0.14765</cdr:y>
    </cdr:from>
    <cdr:to>
      <cdr:x>0.98365</cdr:x>
      <cdr:y>0.14765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602767" y="442510"/>
          <a:ext cx="813605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  <a:effectLst xmlns:a="http://schemas.openxmlformats.org/drawingml/2006/main">
          <a:outerShdw blurRad="76200" dist="50800" dir="5400000" rotWithShape="0">
            <a:srgbClr val="4E3B30">
              <a:alpha val="60000"/>
            </a:srgbClr>
          </a:outerShdw>
          <a:reflection blurRad="6350" stA="50000" endA="300" endPos="55000" dir="5400000" sy="-100000" algn="bl" rotWithShape="0"/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B20F-6B84-4177-ABC0-522DA8A9903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EA4FD-B6BA-44CE-81D4-C3294AAE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EA4FD-B6BA-44CE-81D4-C3294AAE1C6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C8B78D-9079-45D1-8F9F-7C9C54309006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20864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Сводный доклад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 результатах мониторинга эффективности деятельности органов местного  самоуправления городских округов и муниципальных районов Смоленской области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2022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год </a:t>
            </a:r>
            <a:endParaRPr lang="ru-RU" dirty="0"/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65" l="0" r="100000">
                        <a14:backgroundMark x1="23153" y1="59130" x2="23153" y2="59130"/>
                        <a14:backgroundMark x1="79803" y1="61304" x2="79803" y2="61304"/>
                        <a14:backgroundMark x1="83744" y1="77826" x2="83744" y2="77826"/>
                        <a14:backgroundMark x1="65517" y1="79565" x2="65517" y2="79565"/>
                        <a14:backgroundMark x1="38916" y1="81304" x2="38916" y2="81304"/>
                        <a14:backgroundMark x1="17734" y1="77391" x2="17734" y2="77391"/>
                        <a14:backgroundMark x1="23645" y1="79565" x2="23645" y2="79565"/>
                        <a14:backgroundMark x1="70443" y1="79565" x2="70443" y2="79565"/>
                        <a14:backgroundMark x1="61084" y1="81739" x2="61084" y2="81739"/>
                        <a14:backgroundMark x1="47291" y1="82609" x2="47291" y2="82609"/>
                        <a14:backgroundMark x1="54187" y1="82609" x2="54187" y2="82609"/>
                        <a14:backgroundMark x1="44335" y1="34783" x2="44335" y2="34783"/>
                        <a14:backgroundMark x1="56158" y1="34348" x2="56158" y2="34348"/>
                        <a14:backgroundMark x1="76847" y1="33913" x2="76847" y2="33913"/>
                        <a14:backgroundMark x1="44828" y1="82174" x2="44828" y2="82174"/>
                        <a14:backgroundMark x1="69951" y1="94783" x2="69951" y2="94783"/>
                        <a14:backgroundMark x1="89163" y1="87391" x2="89163" y2="87391"/>
                        <a14:backgroundMark x1="90148" y1="79565" x2="90148" y2="79565"/>
                        <a14:backgroundMark x1="93596" y1="83478" x2="93596" y2="83478"/>
                        <a14:backgroundMark x1="11823" y1="87391" x2="11823" y2="87391"/>
                        <a14:backgroundMark x1="18719" y1="90435" x2="18719" y2="90435"/>
                        <a14:backgroundMark x1="30542" y1="92609" x2="30542" y2="92609"/>
                        <a14:backgroundMark x1="80296" y1="84783" x2="80296" y2="84783"/>
                        <a14:backgroundMark x1="63054" y1="86957" x2="63054" y2="86957"/>
                        <a14:backgroundMark x1="30542" y1="87391" x2="30542" y2="87391"/>
                        <a14:backgroundMark x1="29064" y1="71304" x2="29064" y2="71304"/>
                        <a14:backgroundMark x1="27094" y1="67391" x2="27094" y2="67391"/>
                        <a14:backgroundMark x1="75369" y1="67826" x2="75369" y2="67826"/>
                        <a14:backgroundMark x1="79803" y1="72174" x2="79803" y2="72174"/>
                        <a14:backgroundMark x1="22167" y1="71304" x2="22167" y2="71304"/>
                        <a14:backgroundMark x1="29557" y1="72609" x2="29557" y2="72609"/>
                        <a14:backgroundMark x1="72906" y1="72609" x2="72906" y2="72609"/>
                        <a14:backgroundMark x1="73892" y1="70435" x2="73892" y2="70435"/>
                        <a14:backgroundMark x1="74384" y1="69130" x2="74384" y2="69130"/>
                        <a14:backgroundMark x1="75862" y1="37391" x2="75862" y2="37391"/>
                        <a14:backgroundMark x1="29557" y1="95217" x2="29557" y2="95217"/>
                        <a14:backgroundMark x1="83251" y1="89565" x2="83251" y2="8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189"/>
            <a:ext cx="864096" cy="86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983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Доля прибыльных сельскохозяйственных организаций в общем их числе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515672" cy="2952328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Доля прибыльных крупных и средних сельскохозяйственных организаций в 2022 году в целом по области составила 85% (2021 г. – 73%).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2022 году в 5 муниципальных районах все крупные и средние сельскохозяйственные организации являлись прибыльными (в 2021 году в 4 муниципальных районах прибыльными являлись все крупные и средние сельскохозяйственные организации). Выше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среднеобластного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уровня данный показатель сложился в 6 муниципальных районах области. 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Наименьшее число прибыльных крупных и средних сельскохозяйственных организаций в общем их количестве отмечается в Темкинском районе (20%). 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2022 году доля прибыльных крупных и средних сельскохозяйственных организаций увеличилась в 11 муниципальных районах области (максимальный рост на 100 п.п. отмечен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районе), в 6 – снизилась (максимальное снижение зафиксировано в Дорогобужском районе на 40 п.п.). В 10 районах области доля прибыльных крупных и средних сельскохозяйственных организаций осталась на уровне 2021 года. 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1650431"/>
              </p:ext>
            </p:extLst>
          </p:nvPr>
        </p:nvGraphicFramePr>
        <p:xfrm>
          <a:off x="8793" y="3922594"/>
          <a:ext cx="888409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75648" y="4149080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ahoma" pitchFamily="34" charset="0"/>
              </a:rPr>
              <a:t>В среднем доля прибыльных организаций </a:t>
            </a:r>
          </a:p>
          <a:p>
            <a:r>
              <a:rPr lang="ru-RU" sz="11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ahoma" pitchFamily="34" charset="0"/>
              </a:rPr>
              <a:t>по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6459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Карты для презентации\Доля автомобильных дорог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8305" y="1852614"/>
            <a:ext cx="4344175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Доля протяженности автомобильных дорог общего пользования местного значения, не отвечающих нормативным требованиям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64496" cy="5472608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2022 году доля протяженности автомобильных дорог общего пользования местного значения, не отвечающих нормативным требованиям по муниципальным образованиям варьировалась от 10,5%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до 94% (Демидовский район).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3 муниципалитетах (в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, Смоленском и Демидовском) показатель остается на уровне прошлого года. Снижение (положительная динамика) доли протяженности данных дорог отмечено в 20 муниципалитетах. Наибольшее снижение показателя отмечено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(на 6,9 п.п.). Рост показателя наблюдался в 4 муниципальных образованиях, максимальный рост в 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- на 6,9 п.п.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Удовлетворенность населения качеством автомобильных дорог в среднем по муниципалитетам варьировалась от 53% (в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районах) до  79% (в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районе). В то же время в ряде районов с высокой долей дорог, не отвечающих нормативным требованиям (Демидовский и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районы), отмечается высокий уровень удовлетворённости качеством автомобильных дорог (в Демидовском районе – до 60%, а в Угранском районе – около 67%).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городе Смоленске с низкой долей дорог, не отвечающих нормативным требованиям (22%) отмечается низкий уровень удовлетворенности (55%).  </a:t>
            </a:r>
          </a:p>
        </p:txBody>
      </p:sp>
      <p:grpSp>
        <p:nvGrpSpPr>
          <p:cNvPr id="4" name="Группа 4"/>
          <p:cNvGrpSpPr/>
          <p:nvPr/>
        </p:nvGrpSpPr>
        <p:grpSpPr>
          <a:xfrm>
            <a:off x="7776000" y="5076000"/>
            <a:ext cx="1516293" cy="1044399"/>
            <a:chOff x="7880008" y="5073615"/>
            <a:chExt cx="1516293" cy="10443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75% и </a:t>
              </a:r>
              <a:r>
                <a:rPr lang="ru-RU" sz="1100" dirty="0"/>
                <a:t>более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4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37% и </a:t>
              </a:r>
              <a:r>
                <a:rPr lang="ru-RU" sz="1100" dirty="0"/>
                <a:t>менее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60% до 74%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6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38% до 59%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215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Карты для презентации\Доля населен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1780606"/>
            <a:ext cx="4344175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  <a:latin typeface="Palatino Linotype"/>
              </a:rPr>
              <a:t>Доля населения, проживающего в населенных пунктах, не имеющих регулярного сообщения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983832"/>
          </a:xfrm>
        </p:spPr>
        <p:txBody>
          <a:bodyPr>
            <a:noAutofit/>
          </a:bodyPr>
          <a:lstStyle/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2022 году доля населения, проживающего в населенных пунктах, не имеющих регулярного сообщения по муниципальным образованиям варьировалась от 0,01%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Ярцевский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 20,3% (Глинковский район).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15 муниципалитетах показатель остается на уровне прошлого года. Снижение (положительная динамика) доли отмечено в 11 муниципалитетах области. Наибольшее снижение показателя отмечено в городском округе Смоленске (на 1,55 п.п.). Рост показателя отмечен только в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Краснинском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 на 0,1 п.п.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Удовлетворенность населения организацией транспортного обслуживания в среднем по муниципалитетам варьировалась от 55%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Темкинский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84%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Монастырщинский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муниципальный район).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городском округе Десногорск  регулярным транспортным сообщением обеспечено все население. Вместе с тем с учетом проведенного опроса  только 78% населения г. Десногорска удовлетворены организацией транспортного обслуживания.</a:t>
            </a:r>
            <a:endParaRPr lang="ru-RU" sz="133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3419872" y="5004000"/>
            <a:ext cx="1516293" cy="1044401"/>
            <a:chOff x="7880008" y="5073615"/>
            <a:chExt cx="1516293" cy="1044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6,0% </a:t>
              </a:r>
              <a:r>
                <a:rPr lang="ru-RU" sz="1100" dirty="0"/>
                <a:t>и </a:t>
              </a:r>
              <a:r>
                <a:rPr lang="ru-RU" sz="1100" dirty="0" smtClean="0"/>
                <a:t>более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1,4% </a:t>
              </a:r>
              <a:r>
                <a:rPr lang="ru-RU" sz="1100" dirty="0"/>
                <a:t>и </a:t>
              </a:r>
              <a:r>
                <a:rPr lang="ru-RU" sz="1100" dirty="0" smtClean="0"/>
                <a:t>менее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/>
                <a:t>от </a:t>
              </a:r>
              <a:r>
                <a:rPr lang="ru-RU" sz="1100" dirty="0" smtClean="0"/>
                <a:t>3,0% </a:t>
              </a:r>
              <a:r>
                <a:rPr lang="ru-RU" sz="1100" dirty="0"/>
                <a:t>до </a:t>
              </a:r>
              <a:r>
                <a:rPr lang="ru-RU" sz="1100" dirty="0" smtClean="0"/>
                <a:t>5,9%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1,5% до 2,9%</a:t>
              </a:r>
              <a:endParaRPr lang="ru-RU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Среднемесячная номинальная заработная плата </a:t>
            </a:r>
            <a:br>
              <a:rPr lang="ru-RU" sz="1400" b="1" i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13666"/>
            <a:ext cx="8964488" cy="265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</a:rPr>
              <a:t>В 2022 году среднемесячная номинальная начисленная </a:t>
            </a:r>
            <a:r>
              <a:rPr lang="ru-RU" sz="1400" i="1" dirty="0" smtClean="0">
                <a:latin typeface="Palatino Linotype"/>
              </a:rPr>
              <a:t>заработная </a:t>
            </a:r>
            <a:r>
              <a:rPr lang="ru-RU" sz="1400" i="1" dirty="0" smtClean="0">
                <a:latin typeface="Palatino Linotype"/>
              </a:rPr>
              <a:t>плата </a:t>
            </a:r>
            <a:r>
              <a:rPr lang="ru-RU" sz="1400" dirty="0" smtClean="0">
                <a:latin typeface="Palatino Linotype"/>
              </a:rPr>
              <a:t>(без субъектов малого предпринимательства) </a:t>
            </a:r>
            <a:r>
              <a:rPr lang="ru-RU" sz="1400" dirty="0" smtClean="0">
                <a:latin typeface="Palatino Linotype"/>
              </a:rPr>
              <a:t>по области выросла на </a:t>
            </a:r>
            <a:r>
              <a:rPr lang="ru-RU" sz="1400" dirty="0" smtClean="0">
                <a:latin typeface="Palatino Linotype"/>
              </a:rPr>
              <a:t>13,2%.</a:t>
            </a:r>
            <a:endParaRPr lang="ru-RU" sz="1400" dirty="0" smtClean="0">
              <a:latin typeface="Palatino Linotype"/>
            </a:endParaRP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  <a:cs typeface="Times New Roman" pitchFamily="18" charset="0"/>
              </a:rPr>
              <a:t>Рост заработной платы работников крупных и средних предприятий и некоммерческих организаций в 2022 году наблюдался  во всех муниципальных образованиях Смоленской области.  Высокие темпы роста отмечены в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Сычевском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(123,4%) и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Гагаринском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(118,1%) районах.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  <a:cs typeface="Times New Roman" pitchFamily="18" charset="0"/>
              </a:rPr>
              <a:t>Наиболее высокая заработанная плата работников крупных и средних предприятий и некоммерческих организаций в 2022 году сложилась в городах Десногорске (</a:t>
            </a:r>
            <a:r>
              <a:rPr lang="ru-RU" sz="1400" dirty="0" smtClean="0">
                <a:latin typeface="Palatino Linotype"/>
              </a:rPr>
              <a:t>65 067 руб.) 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и Смоленске (48 025 руб.), а также в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Гагаринском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муниципальном районе (52 141 руб.).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  <a:cs typeface="Times New Roman" pitchFamily="18" charset="0"/>
              </a:rPr>
              <a:t> Самый низкий уровень оплаты труда − сложился в </a:t>
            </a:r>
            <a:r>
              <a:rPr lang="ru-RU" sz="1400" dirty="0" err="1" smtClean="0">
                <a:latin typeface="Palatino Linotype"/>
              </a:rPr>
              <a:t>Ершичском</a:t>
            </a:r>
            <a:r>
              <a:rPr lang="ru-RU" sz="1400" dirty="0" smtClean="0">
                <a:latin typeface="Palatino Linotype"/>
              </a:rPr>
              <a:t> 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(</a:t>
            </a:r>
            <a:r>
              <a:rPr lang="ru-RU" sz="1400" dirty="0" smtClean="0">
                <a:latin typeface="Palatino Linotype"/>
              </a:rPr>
              <a:t>29 814 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руб.) и в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Шумячском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(29 899 руб.) районах. 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endParaRPr lang="ru-RU" sz="900" dirty="0">
              <a:solidFill>
                <a:prstClr val="black"/>
              </a:solidFill>
              <a:latin typeface="Palatino Linotype"/>
              <a:cs typeface="Times New Roman" pitchFamily="18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47495696"/>
              </p:ext>
            </p:extLst>
          </p:nvPr>
        </p:nvGraphicFramePr>
        <p:xfrm>
          <a:off x="251520" y="3717032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  <a:cs typeface="Times New Roman" pitchFamily="18" charset="0"/>
              </a:rPr>
              <a:t>Заработная плата  работников муниципальных дошкольных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640960" cy="2592288"/>
          </a:xfrm>
          <a:noFill/>
        </p:spPr>
        <p:txBody>
          <a:bodyPr>
            <a:normAutofit/>
          </a:bodyPr>
          <a:lstStyle/>
          <a:p>
            <a:pPr marL="0" indent="14288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зарплата работников муниципальных дошкольных образовательных учреждений  в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году  варьируется от максимальной – 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30,0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Кардымовском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районе, до минимальной –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20,7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 рублей -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Велижском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marL="0" indent="14288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2022 году по сравнению с 2021 годом рост зарплаты отмечен во всех муниципальных районах и городских округах.</a:t>
            </a:r>
          </a:p>
          <a:p>
            <a:pPr marL="0" indent="14288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Наибольший рост отмечен в следующих районах: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Духовщинском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– 125,9%,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121,6%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4047690"/>
              </p:ext>
            </p:extLst>
          </p:nvPr>
        </p:nvGraphicFramePr>
        <p:xfrm>
          <a:off x="107504" y="3751500"/>
          <a:ext cx="88840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Заработная плата  работников  муниципальных  общеобразовательных 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712968" cy="2448272"/>
          </a:xfrm>
          <a:noFill/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зарплата работников муниципальных общеобразовательных учреждений в 2022 году  варьируется от максимальной –  35,6 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Кардымовском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районе, до минимальной – 27,0 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Духовщинском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2022 году по сравнению с 2021 годом рост заработной платы работников муниципальных общеобразовательных учреждений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произошел во всех районах и в городских округах области.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Наиболее значительный темп роста заработной платы в данной сфере отмечен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Ярцевском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(118,9%)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(117,6%)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районах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0377264"/>
              </p:ext>
            </p:extLst>
          </p:nvPr>
        </p:nvGraphicFramePr>
        <p:xfrm>
          <a:off x="251520" y="3429000"/>
          <a:ext cx="845204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/>
                </a:effectLst>
                <a:latin typeface="Palatino Linotype"/>
              </a:rPr>
              <a:t>Заработная плата учителей муниципальных общеобразовательных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208912" cy="2448272"/>
          </a:xfrm>
        </p:spPr>
        <p:txBody>
          <a:bodyPr>
            <a:normAutofit fontScale="55000" lnSpcReduction="20000"/>
          </a:bodyPr>
          <a:lstStyle/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За 2022 год средняя заработная плата учителей муниципальных общеобразовательных учреждений Смоленской области составила 33 284 рубля и увеличилась по сравнению с прошлым годом на 10,5%.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зарплата учителей муниципальных общеобразовательных учреждений в 2022 году  варьировалась от максимальной –  41,9 тыс. рублей в Темкинском районе, до минимальной – 31,5 тыс. рублей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Починковском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районе.</a:t>
            </a:r>
            <a:endParaRPr lang="ru-RU" sz="29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В 2022 году заработная плата учителей общеобразовательных  учреждений выросла во всех муниципальных образованиях Смоленской области. Наиболее значительный темп роста заработной платы в данной сфере отмечен в Вяземском районе (126,3%). </a:t>
            </a:r>
            <a:endParaRPr lang="ru-RU" sz="29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193533"/>
              </p:ext>
            </p:extLst>
          </p:nvPr>
        </p:nvGraphicFramePr>
        <p:xfrm>
          <a:off x="395536" y="3429000"/>
          <a:ext cx="83080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Заработная  плата  работников  муниципальных  учреждений  культуры  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280920" cy="2736304"/>
          </a:xfrm>
        </p:spPr>
        <p:txBody>
          <a:bodyPr>
            <a:normAutofit fontScale="55000" lnSpcReduction="20000"/>
          </a:bodyPr>
          <a:lstStyle/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Среднемесячная заработная плата работников в области культуры, в организациях государственной и муниципальной форм собственности, в среднем по Смоленской области в 2022 году – 34 450 рублей и увеличилась по сравнению с прошлым годом на 13%.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Заработная плата работников муниципальных учреждений культуры и искусства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2022 году  варьировалась от максимальной –  39,2 тыс. рублей в городе Смоленске, до минимальной –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25,3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тыс. рублей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В 2022 году заработная плата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работников муниципальных учреждений культуры и искусства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выросла во всех муниципальных образованиях Смоленской области, кроме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Духовщинского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района. Наиболее значительный темп роста заработной платы в данной сфере отмечен в Смоленском (129,8%)  и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(123,1%) районах. </a:t>
            </a:r>
            <a:endParaRPr lang="ru-RU" sz="29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0807838"/>
              </p:ext>
            </p:extLst>
          </p:nvPr>
        </p:nvGraphicFramePr>
        <p:xfrm>
          <a:off x="179512" y="3789040"/>
          <a:ext cx="8856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Заработная плата работников  муниципальных  учреждений физической культуры и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352928" cy="2952328"/>
          </a:xfrm>
          <a:noFill/>
        </p:spPr>
        <p:txBody>
          <a:bodyPr>
            <a:normAutofit fontScale="62500" lnSpcReduction="20000"/>
          </a:bodyPr>
          <a:lstStyle/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4 </a:t>
            </a:r>
            <a:r>
              <a:rPr lang="ru-RU" sz="2700" dirty="0">
                <a:solidFill>
                  <a:schemeClr val="tx1"/>
                </a:solidFill>
                <a:latin typeface="Palatino Linotype" pitchFamily="18" charset="0"/>
              </a:rPr>
              <a:t>районах области (</a:t>
            </a:r>
            <a:r>
              <a:rPr lang="ru-RU" sz="2700" dirty="0" err="1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2700" dirty="0">
                <a:solidFill>
                  <a:schemeClr val="tx1"/>
                </a:solidFill>
                <a:latin typeface="Palatino Linotype" pitchFamily="18" charset="0"/>
              </a:rPr>
              <a:t>, Шумячском,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) </a:t>
            </a:r>
            <a:r>
              <a:rPr lang="ru-RU" sz="2700" dirty="0">
                <a:solidFill>
                  <a:schemeClr val="tx1"/>
                </a:solidFill>
                <a:latin typeface="Palatino Linotype" pitchFamily="18" charset="0"/>
              </a:rPr>
              <a:t>муниципальные учреждения физической культуры и спорта отсутствуют.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Наиболее высокая заработная плата работников муниципальных учреждений физической культуры и спорта в 2022 году сложилась в Холм-Жирковском районе (34,7 тыс.руб.), Дорогобужском (32,4 тыс. руб.)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(32,1 тыс. рублей) муниципальных образованиях.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2022 году заработная плата работников муниципальных учреждений физической культуры и спорта выросла во 20 муниципальных образованиях Смоленской области. Наиболее значительный темп роста заработной платы в данной сфере отмечен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(69,7%). Уровень заработной платы работников  муниципальных учреждений физической культуры и спорта снизился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4%,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18,2%,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18,4% по сравнению с  2021 годом.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8100563"/>
              </p:ext>
            </p:extLst>
          </p:nvPr>
        </p:nvGraphicFramePr>
        <p:xfrm>
          <a:off x="251520" y="3789040"/>
          <a:ext cx="8496944" cy="295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2) Дошкольное образование</a:t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Доля детей в возрасте 1 - 6 лет, получающих дошкольную образовательную услугу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544616"/>
          </a:xfrm>
          <a:noFill/>
        </p:spPr>
        <p:txBody>
          <a:bodyPr>
            <a:normAutofit fontScale="47500" lnSpcReduction="20000"/>
          </a:bodyPr>
          <a:lstStyle/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2022 году в Смоленской области функционировала 275 образовательных организаций, реализующих программы дошкольного образования.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По состоянию на 01.01.2023 в Смоленской области получают дошкольное образование 36,1 тыс. человек, что на 5,2% меньше по сравнению с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2021 годом.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2022 году охват детей дошкольными образовательными организациями, в процентах от численности детей соответствующего возраста увеличился в 17</a:t>
            </a:r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муниципальных образованиях  области (в 2021 г. – в 13 районах).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Наибольший рост отмечен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12,4 п.п.),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4,8</a:t>
            </a:r>
            <a:r>
              <a:rPr lang="ru-RU" sz="35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п.п.), Демидовском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Диховщинском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4 п.п.) районах, наибольшее снижение отмечено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Холм-Жирковском районе (на 13 п.п.)</a:t>
            </a:r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endParaRPr lang="ru-RU" sz="35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9050" algn="just"/>
            <a:endParaRPr lang="ru-RU" sz="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более 75%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менее 50%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от 55% </a:t>
              </a:r>
              <a:r>
                <a:rPr lang="ru-RU" sz="1100" dirty="0"/>
                <a:t>до </a:t>
              </a:r>
              <a:r>
                <a:rPr lang="ru-RU" sz="1100" dirty="0" smtClean="0"/>
                <a:t>73%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от 50% до 54%</a:t>
              </a:r>
              <a:endParaRPr lang="ru-RU" sz="1100" dirty="0"/>
            </a:p>
          </p:txBody>
        </p:sp>
      </p:grpSp>
      <p:pic>
        <p:nvPicPr>
          <p:cNvPr id="1026" name="Picture 2" descr="D:\Downlds\!Шаблон без заливки!!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772816"/>
            <a:ext cx="4343399" cy="431181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796136" y="3645024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Общая информация о городских округах и муниципальных районах СМОЛЕНСКОЙ ОБЛАСТИ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3941648"/>
              </p:ext>
            </p:extLst>
          </p:nvPr>
        </p:nvGraphicFramePr>
        <p:xfrm>
          <a:off x="323528" y="1124744"/>
          <a:ext cx="8686800" cy="56236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</a:t>
                      </a:r>
                      <a:endParaRPr lang="ru-RU" sz="1050" u="none" strike="noStrike" dirty="0" smtClean="0">
                        <a:latin typeface="+mn-lt"/>
                      </a:endParaRPr>
                    </a:p>
                    <a:p>
                      <a:pPr algn="ctr" rtl="0" fontAlgn="b"/>
                      <a:r>
                        <a:rPr lang="ru-RU" sz="105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050" u="none" strike="noStrike" dirty="0">
                          <a:latin typeface="+mn-lt"/>
                        </a:rPr>
                        <a:t>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Административный центр муниципального 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 (адрес официального сайта муниципального образования)*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Велижский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9,134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Велиж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https://velizh.admin-smolensk.ru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71,057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г. Вязьма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https://vyazma.admin-smolensk.ru/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Гагаринский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40,696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Гагарин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ru-RU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гагаринадмин67.рф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3,501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Глинка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https://glinka.admin-smolensk.ru/deyatelnost/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10,888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Демидов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demidov.admin-smolensk.ru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24,304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Дорогобуж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dorogobyzh.admin-smolensk.ru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14,084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Духовщина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duhov.admin-smolensk.ru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Ельнинский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11,304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Ельня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elnya-admin.admin-smolensk.ru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5,251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Ершичи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ershichadm.admin-smolensk.ru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Кардымовский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10,791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Кардымово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econ.kardymovo.ru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10,584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Красный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krasniy.admin-smolensk.ru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8,034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Монастырщина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monast.admin-smolensk.ru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Новодугино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novodugino.admin-smolensk.ru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24,771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Починок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https://pochinok.admin-smolensk.ru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88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детей в возрасте от одного года до шести лет, состоящих на учете для определения в муниципальные дошкольные образовательные учреждения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680520" cy="5472608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Отсутствует очередь на устройство в детские сады в 12 районах области (Дорогобужском,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Темкинском,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). Наибольшая доля  детей в  возрасте  от 1 до 6 лет отмечена в г. Смоленске – 17,4% (в 2021 г. – 19,5%),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15% (в 2021 г. – 11%).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 2022 году   снижение  показателя (положительная динамика) отмечено  в 7 муниципалитетах, наибольшее -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 (на 9 п.п.). Рост показателя наблюдался в 3 муниципальных районах: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4 п.п.),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0,6 п.п.) и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 0,2 п.п.) В остальных муниципальных образованиях  показатели остались на уровне 2021 года.</a:t>
            </a:r>
          </a:p>
        </p:txBody>
      </p:sp>
      <p:pic>
        <p:nvPicPr>
          <p:cNvPr id="2050" name="Picture 2" descr="D:\Downlds\!Шаблон без заливки!!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700808"/>
            <a:ext cx="4343237" cy="4311649"/>
          </a:xfrm>
          <a:prstGeom prst="rect">
            <a:avLst/>
          </a:prstGeom>
          <a:noFill/>
        </p:spPr>
      </p:pic>
      <p:grpSp>
        <p:nvGrpSpPr>
          <p:cNvPr id="4" name="Группа 11"/>
          <p:cNvGrpSpPr/>
          <p:nvPr/>
        </p:nvGrpSpPr>
        <p:grpSpPr>
          <a:xfrm>
            <a:off x="7956376" y="5013176"/>
            <a:ext cx="1516293" cy="1044401"/>
            <a:chOff x="7880008" y="5073615"/>
            <a:chExt cx="1516293" cy="1044401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9%</a:t>
              </a:r>
              <a:endParaRPr lang="ru-RU" sz="11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4% </a:t>
              </a:r>
              <a:r>
                <a:rPr lang="ru-RU" sz="1100" dirty="0"/>
                <a:t>до </a:t>
              </a:r>
              <a:r>
                <a:rPr lang="ru-RU" sz="1100" dirty="0" smtClean="0"/>
                <a:t>8%</a:t>
              </a:r>
              <a:endParaRPr lang="ru-RU" sz="11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0т 0,1% до 3%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муниципальных дошкольных образовательных учреждений, здания которых находятся в аварийном состоянии или требуют капитального ремонта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659" y="2569263"/>
            <a:ext cx="4680520" cy="2664296"/>
          </a:xfrm>
        </p:spPr>
        <p:txBody>
          <a:bodyPr>
            <a:noAutofit/>
          </a:bodyPr>
          <a:lstStyle/>
          <a:p>
            <a:pPr marL="0" indent="19050" algn="just"/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24 муниципальных образованиях области муниципальные дошкольные учреждения, здания которых находятся в аварийном состоянии или требуют капитального ремонта, отсутствуют.</a:t>
            </a:r>
          </a:p>
          <a:p>
            <a:pPr marL="0" indent="19050" algn="just"/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Увеличение показателя отмечено </a:t>
            </a:r>
            <a:r>
              <a:rPr lang="ru-RU" sz="1800" dirty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sz="1800" dirty="0">
                <a:solidFill>
                  <a:schemeClr val="tx1"/>
                </a:solidFill>
                <a:latin typeface="Palatino Linotype" pitchFamily="18" charset="0"/>
              </a:rPr>
              <a:t>с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0% </a:t>
            </a:r>
            <a:r>
              <a:rPr lang="ru-RU" sz="1800" dirty="0">
                <a:solidFill>
                  <a:schemeClr val="tx1"/>
                </a:solidFill>
                <a:latin typeface="Palatino Linotype" pitchFamily="18" charset="0"/>
              </a:rPr>
              <a:t>до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33,3%) и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(с 0% до 7,7%) районах.</a:t>
            </a:r>
            <a:endParaRPr 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13176"/>
            <a:ext cx="1516293" cy="550044"/>
            <a:chOff x="7880008" y="5046791"/>
            <a:chExt cx="1516293" cy="550044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60392" y="5334823"/>
              <a:ext cx="1296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 smtClean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88384" y="5046791"/>
              <a:ext cx="140452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</p:grpSp>
      <p:pic>
        <p:nvPicPr>
          <p:cNvPr id="3075" name="Picture 3" descr="D:\Downlds\!Шаблон без заливки!!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772816"/>
            <a:ext cx="4343237" cy="4311649"/>
          </a:xfrm>
          <a:prstGeom prst="rect">
            <a:avLst/>
          </a:prstGeom>
          <a:noFill/>
        </p:spPr>
      </p:pic>
      <p:grpSp>
        <p:nvGrpSpPr>
          <p:cNvPr id="15" name="Группа 11"/>
          <p:cNvGrpSpPr/>
          <p:nvPr/>
        </p:nvGrpSpPr>
        <p:grpSpPr>
          <a:xfrm>
            <a:off x="7956376" y="5013176"/>
            <a:ext cx="1516293" cy="1044401"/>
            <a:chOff x="7880008" y="5073615"/>
            <a:chExt cx="1516293" cy="104440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33,3%</a:t>
              </a:r>
              <a:endParaRPr lang="ru-RU" sz="11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7,7%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1,2%</a:t>
              </a:r>
              <a:endParaRPr lang="ru-RU" sz="1100" dirty="0"/>
            </a:p>
          </p:txBody>
        </p:sp>
      </p:grpSp>
      <p:sp>
        <p:nvSpPr>
          <p:cNvPr id="21" name="Овал 20"/>
          <p:cNvSpPr/>
          <p:nvPr/>
        </p:nvSpPr>
        <p:spPr>
          <a:xfrm>
            <a:off x="6948264" y="4797152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3) общее и дополнительное образование </a:t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выпускников муниципальных общеобразовательных учреждений, не получивших аттестат о среднем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392488" cy="5256584"/>
          </a:xfrm>
          <a:noFill/>
        </p:spPr>
        <p:txBody>
          <a:bodyPr>
            <a:normAutofit/>
          </a:bodyPr>
          <a:lstStyle/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2022 году в 16 районах области выпускники муниципальных общеобразовательных          учреждений </a:t>
            </a: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получили аттестат о среднем образовании (в 2021 году в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15 районах).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Доля выпускников, не получивших аттестат о среднем образовании, отмечена в 11 муниципалитетах: Темкинском,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Вяземском,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Смоленском,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в городе Смоленске и в городе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Десногороске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(в 2021 г. в 12 муниципалитетах).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 2022 году   снижение доли выпускников, не получивших аттестат, отмечено в 6 муниципалитетах. Увеличение доли – в 8.</a:t>
            </a:r>
          </a:p>
        </p:txBody>
      </p:sp>
      <p:pic>
        <p:nvPicPr>
          <p:cNvPr id="4098" name="Picture 2" descr="D:\Downlds\!Шаблон без заливки!!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772816"/>
            <a:ext cx="4343237" cy="4311649"/>
          </a:xfrm>
          <a:prstGeom prst="rect">
            <a:avLst/>
          </a:prstGeom>
          <a:noFill/>
        </p:spPr>
      </p:pic>
      <p:grpSp>
        <p:nvGrpSpPr>
          <p:cNvPr id="4" name="Группа 15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4%</a:t>
              </a:r>
              <a:endParaRPr lang="ru-RU" sz="11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2% </a:t>
              </a:r>
              <a:r>
                <a:rPr lang="ru-RU" sz="1100" dirty="0"/>
                <a:t>до </a:t>
              </a:r>
              <a:r>
                <a:rPr lang="ru-RU" sz="1100" dirty="0" smtClean="0"/>
                <a:t>3,9%</a:t>
              </a:r>
              <a:endParaRPr lang="ru-RU" sz="11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0т 0,5% до 1,9%</a:t>
              </a:r>
              <a:endParaRPr lang="ru-RU" sz="11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6948264" y="4797152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706" y="1340768"/>
            <a:ext cx="4708065" cy="4464496"/>
          </a:xfrm>
          <a:noFill/>
        </p:spPr>
        <p:txBody>
          <a:bodyPr anchor="t">
            <a:normAutofit/>
          </a:bodyPr>
          <a:lstStyle/>
          <a:p>
            <a:pPr lvl="0" algn="just" defTabSz="360000">
              <a:spcBef>
                <a:spcPts val="0"/>
              </a:spcBef>
            </a:pPr>
            <a:r>
              <a:rPr lang="ru-RU" sz="1200" cap="none" dirty="0" smtClean="0">
                <a:solidFill>
                  <a:schemeClr val="tx1"/>
                </a:solidFill>
                <a:effectLst/>
                <a:latin typeface="Palatino Linotype" pitchFamily="18" charset="0"/>
                <a:ea typeface="+mn-ea"/>
                <a:cs typeface="+mn-cs"/>
              </a:rPr>
              <a:t>	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В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24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районах области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(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Гагаринском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Дорогобужском,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Рославльском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Руднянском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Сафоновском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Смоленском, Ярцевском,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Духовщинском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Кардымовском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Краснинском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Починковском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Сычевском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Шумячском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Холм-Жирковском,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Глинковском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Ельнинском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Ершичском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Монастырщинском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Новодугинском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Темкинском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Угранском,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Хиславичском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городе Смоленске и городе Десногорске)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все общеобразовательные учреждения соответствуют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современным требованиям.</a:t>
            </a:r>
            <a:b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	В 2022 году увеличение данного показателя наблюдалось в 9 муниципальных районах. На уровне предшествующего года значение показателя сохранилось в 17 районах и 1 городском округе. </a:t>
            </a:r>
            <a:endParaRPr lang="ru-RU" sz="15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39762"/>
          </a:xfrm>
        </p:spPr>
        <p:txBody>
          <a:bodyPr>
            <a:normAutofit/>
          </a:bodyPr>
          <a:lstStyle/>
          <a:p>
            <a:r>
              <a:rPr lang="ru-RU" sz="1300" b="1" i="1" dirty="0" smtClean="0">
                <a:solidFill>
                  <a:schemeClr val="tx1"/>
                </a:solidFill>
                <a:latin typeface="Palatino Linotype" pitchFamily="18" charset="0"/>
              </a:rPr>
              <a:t>ДОЛЯ МОУ, СООТВЕТСТВУЮЩИХ СОВРЕМЕННЫМ ТРЕБОВАНИЯМ ОБУЧЕНИЯ</a:t>
            </a:r>
            <a:endParaRPr lang="ru-RU" sz="13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7884368" y="4587289"/>
            <a:ext cx="1152129" cy="955778"/>
            <a:chOff x="3240000" y="5940000"/>
            <a:chExt cx="1215616" cy="955778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940000"/>
              <a:ext cx="990983" cy="21600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19" y="6526446"/>
              <a:ext cx="1047889" cy="369332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800" dirty="0" smtClean="0"/>
            </a:p>
            <a:p>
              <a:r>
                <a:rPr lang="ru-RU" sz="1000" dirty="0" smtClean="0"/>
                <a:t>60%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8520" y="6156000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90%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48917"/>
              <a:ext cx="1207096" cy="29238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300" dirty="0" smtClean="0"/>
            </a:p>
            <a:p>
              <a:r>
                <a:rPr lang="ru-RU" sz="1000" dirty="0" smtClean="0"/>
                <a:t>83,4%</a:t>
              </a:r>
              <a:endParaRPr lang="ru-RU" sz="1000" dirty="0"/>
            </a:p>
          </p:txBody>
        </p:sp>
      </p:grpSp>
      <p:pic>
        <p:nvPicPr>
          <p:cNvPr id="1026" name="Picture 2" descr="D:\Desktop\слайд 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268760"/>
            <a:ext cx="4344175" cy="431258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796136" y="3140968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48264" y="4293096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83044" cy="639762"/>
          </a:xfrm>
        </p:spPr>
        <p:txBody>
          <a:bodyPr>
            <a:normAutofit/>
          </a:bodyPr>
          <a:lstStyle/>
          <a:p>
            <a:r>
              <a:rPr lang="ru-RU" sz="1300" b="1" i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Palatino Linotype"/>
              </a:rPr>
              <a:t>Доля МОУ, здания которых находятся в аварийном состоянии или требуют капитального ремонта</a:t>
            </a:r>
          </a:p>
          <a:p>
            <a:endParaRPr lang="ru-RU" dirty="0"/>
          </a:p>
        </p:txBody>
      </p:sp>
      <p:sp>
        <p:nvSpPr>
          <p:cNvPr id="7" name="Объект 3"/>
          <p:cNvSpPr txBox="1">
            <a:spLocks noGrp="1"/>
          </p:cNvSpPr>
          <p:nvPr>
            <p:ph sz="quarter" idx="2"/>
          </p:nvPr>
        </p:nvSpPr>
        <p:spPr>
          <a:xfrm>
            <a:off x="323528" y="1412777"/>
            <a:ext cx="4290556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14 муниципальных районах области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и </a:t>
            </a:r>
            <a:b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городе Десногорске муниципальные</a:t>
            </a:r>
            <a:b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общеобразовательные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учреждения, здания которых находятся в аварийном состоянии или требуют капитального ремонта, отсутствуют.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районе показатель снизился на 0,1 п.п. к уровню 2021 года.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10 муниципальных районах: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(40),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(40),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(36,4),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(29),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(20),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(16,6),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(13),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(11), Смоленском (2) и городе Смоленске (7) показатель вырос</a:t>
            </a:r>
          </a:p>
        </p:txBody>
      </p:sp>
      <p:pic>
        <p:nvPicPr>
          <p:cNvPr id="6150" name="Picture 6" descr="D:\Downlds\!Шаблон без заливки!!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132856"/>
            <a:ext cx="3959799" cy="3931000"/>
          </a:xfrm>
          <a:prstGeom prst="rect">
            <a:avLst/>
          </a:prstGeom>
          <a:noFill/>
        </p:spPr>
      </p:pic>
      <p:grpSp>
        <p:nvGrpSpPr>
          <p:cNvPr id="2" name="Группа 1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36,4 до 40%</a:t>
              </a:r>
              <a:endParaRPr lang="ru-RU" sz="11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16,6% </a:t>
              </a:r>
              <a:r>
                <a:rPr lang="ru-RU" sz="1100" dirty="0"/>
                <a:t>до </a:t>
              </a:r>
              <a:r>
                <a:rPr lang="ru-RU" sz="1100" dirty="0" smtClean="0"/>
                <a:t>29%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2% до 14%</a:t>
              </a:r>
              <a:endParaRPr lang="ru-RU" sz="11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5940152" y="3861048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290556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ДЕТЕЙ ПЕРВОЙ И ВТОРОЙ  ГРУПП ЗДОРОВЬЯ В ОБЩЕЙ ЧИСЛЕННОСТИ ОБУЧАЮЩИХСЯ В МУНИЦИПАЛЬНЫХ ОБЩЕОБРАЗОВАТЕЛЬНЫХ УЧРЕЖДЕНИЯХ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88640"/>
            <a:ext cx="4292241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ОБУЧАЮЩИХСЯ В МУНИЦИПАЛЬНЫХ ОБЩЕОБРАЗОВАТЕЛЬНЫХ УЧРЕЖДЕНИЯХ, ЗАНИМАЮЩИХСЯ ВО ВТОРУЮ (ТРЕТЬЮ) СМЕНУ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812360" y="5796000"/>
            <a:ext cx="1331640" cy="930221"/>
            <a:chOff x="3240000" y="5934411"/>
            <a:chExt cx="1331640" cy="93022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3240000" y="5934411"/>
              <a:ext cx="1224136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14,5% до 24%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8520" y="6618411"/>
              <a:ext cx="99098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8520" y="6150411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6,6% до 8,9%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8520" y="6402411"/>
              <a:ext cx="132312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6%</a:t>
              </a: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3356384" y="5868323"/>
            <a:ext cx="1166281" cy="909331"/>
            <a:chOff x="3240000" y="5924890"/>
            <a:chExt cx="1166281" cy="909331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924890"/>
              <a:ext cx="990983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87,4%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588000"/>
              <a:ext cx="99098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66,5%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8520" y="6156000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78% </a:t>
              </a:r>
              <a:r>
                <a:rPr lang="ru-RU" sz="1000" dirty="0"/>
                <a:t>до </a:t>
              </a:r>
              <a:r>
                <a:rPr lang="ru-RU" sz="1000" dirty="0" smtClean="0"/>
                <a:t>86,2%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13508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70% до 75,9%</a:t>
              </a:r>
              <a:endParaRPr lang="ru-RU" sz="1000" dirty="0"/>
            </a:p>
          </p:txBody>
        </p:sp>
      </p:grpSp>
      <p:sp>
        <p:nvSpPr>
          <p:cNvPr id="23" name="Содержимое 6"/>
          <p:cNvSpPr txBox="1">
            <a:spLocks/>
          </p:cNvSpPr>
          <p:nvPr/>
        </p:nvSpPr>
        <p:spPr>
          <a:xfrm>
            <a:off x="251520" y="620688"/>
            <a:ext cx="4362564" cy="340910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Наибольшая доля детей </a:t>
            </a:r>
            <a:r>
              <a:rPr lang="en-US" sz="1200" dirty="0" smtClean="0">
                <a:latin typeface="Palatino Linotype" pitchFamily="18" charset="0"/>
              </a:rPr>
              <a:t>I </a:t>
            </a:r>
            <a:r>
              <a:rPr lang="ru-RU" sz="1200" dirty="0" smtClean="0">
                <a:latin typeface="Palatino Linotype" pitchFamily="18" charset="0"/>
              </a:rPr>
              <a:t>и </a:t>
            </a:r>
            <a:r>
              <a:rPr lang="en-US" sz="1200" dirty="0" smtClean="0">
                <a:latin typeface="Palatino Linotype" pitchFamily="18" charset="0"/>
              </a:rPr>
              <a:t>II</a:t>
            </a:r>
            <a:r>
              <a:rPr lang="ru-RU" sz="1200" dirty="0" smtClean="0">
                <a:latin typeface="Palatino Linotype" pitchFamily="18" charset="0"/>
              </a:rPr>
              <a:t> групп здоровья – в Холм-Жирковском (97%), </a:t>
            </a:r>
            <a:r>
              <a:rPr lang="ru-RU" sz="1200" dirty="0" err="1" smtClean="0">
                <a:latin typeface="Palatino Linotype" pitchFamily="18" charset="0"/>
              </a:rPr>
              <a:t>Ершичском</a:t>
            </a:r>
            <a:r>
              <a:rPr lang="ru-RU" sz="1200" dirty="0" smtClean="0">
                <a:latin typeface="Palatino Linotype" pitchFamily="18" charset="0"/>
              </a:rPr>
              <a:t> (91%), </a:t>
            </a:r>
            <a:r>
              <a:rPr lang="ru-RU" sz="1200" spc="-70" dirty="0" err="1" smtClean="0">
                <a:latin typeface="Palatino Linotype" pitchFamily="18" charset="0"/>
              </a:rPr>
              <a:t>Краснинском</a:t>
            </a:r>
            <a:r>
              <a:rPr lang="ru-RU" sz="1200" spc="-70" dirty="0" smtClean="0">
                <a:latin typeface="Palatino Linotype" pitchFamily="18" charset="0"/>
              </a:rPr>
              <a:t> (90%), Темкинском (90%), </a:t>
            </a:r>
            <a:r>
              <a:rPr lang="ru-RU" sz="1200" spc="-70" dirty="0" err="1" smtClean="0">
                <a:latin typeface="Palatino Linotype" pitchFamily="18" charset="0"/>
              </a:rPr>
              <a:t>Рославльском</a:t>
            </a:r>
            <a:r>
              <a:rPr lang="ru-RU" sz="1200" spc="-70" dirty="0" smtClean="0">
                <a:latin typeface="Palatino Linotype" pitchFamily="18" charset="0"/>
              </a:rPr>
              <a:t> (89,95%), Дорогобужском (89%), и </a:t>
            </a:r>
            <a:r>
              <a:rPr lang="ru-RU" sz="1200" spc="-70" dirty="0" err="1" smtClean="0">
                <a:latin typeface="Palatino Linotype" pitchFamily="18" charset="0"/>
              </a:rPr>
              <a:t>Гагаринском</a:t>
            </a:r>
            <a:r>
              <a:rPr lang="ru-RU" sz="1200" spc="-70" dirty="0" smtClean="0">
                <a:latin typeface="Palatino Linotype" pitchFamily="18" charset="0"/>
              </a:rPr>
              <a:t> (87,4%) районах. 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spc="-70" dirty="0" smtClean="0">
                <a:latin typeface="Palatino Linotype" pitchFamily="18" charset="0"/>
              </a:rPr>
              <a:t>Наименьшая доля приходится на город Смоленск (59,3%), </a:t>
            </a:r>
            <a:r>
              <a:rPr lang="ru-RU" sz="1200" spc="-70" dirty="0" err="1" smtClean="0">
                <a:latin typeface="Palatino Linotype" pitchFamily="18" charset="0"/>
              </a:rPr>
              <a:t>Монастырщинский</a:t>
            </a:r>
            <a:r>
              <a:rPr lang="ru-RU" sz="1200" spc="-70" dirty="0" smtClean="0">
                <a:latin typeface="Palatino Linotype" pitchFamily="18" charset="0"/>
              </a:rPr>
              <a:t> район (60%), </a:t>
            </a:r>
            <a:r>
              <a:rPr lang="ru-RU" sz="1200" spc="-70" dirty="0" err="1" smtClean="0">
                <a:latin typeface="Palatino Linotype" pitchFamily="18" charset="0"/>
              </a:rPr>
              <a:t>Сычевский</a:t>
            </a:r>
            <a:r>
              <a:rPr lang="ru-RU" sz="1200" spc="-70" dirty="0" smtClean="0">
                <a:latin typeface="Palatino Linotype" pitchFamily="18" charset="0"/>
              </a:rPr>
              <a:t> район (62,2%) и </a:t>
            </a:r>
            <a:r>
              <a:rPr lang="ru-RU" sz="1200" spc="-70" dirty="0" err="1" smtClean="0">
                <a:latin typeface="Palatino Linotype" pitchFamily="18" charset="0"/>
              </a:rPr>
              <a:t>Хиславичский</a:t>
            </a:r>
            <a:r>
              <a:rPr lang="ru-RU" sz="1200" spc="-70" dirty="0" smtClean="0">
                <a:latin typeface="Palatino Linotype" pitchFamily="18" charset="0"/>
              </a:rPr>
              <a:t> район (62,7%). 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spc="-70" dirty="0" smtClean="0">
                <a:latin typeface="Palatino Linotype" pitchFamily="18" charset="0"/>
              </a:rPr>
              <a:t>В 2022 году увеличение доли детей первой и второй  групп здоровья  наблюдалось в 10 муниципальных районах, снижение показателя отмечено в 12 муниципальных районах.</a:t>
            </a:r>
            <a:endParaRPr lang="ru-RU" sz="1200" dirty="0">
              <a:latin typeface="Palatino Linotype" pitchFamily="18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4645025" y="692696"/>
            <a:ext cx="4343400" cy="288032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19 районах области и городе Десногорске все обучающиеся в муниципальных общеобразовательных</a:t>
            </a:r>
            <a:r>
              <a:rPr lang="ru-RU" sz="1200" b="1" i="1" dirty="0" smtClean="0">
                <a:latin typeface="Palatino Linotype" pitchFamily="18" charset="0"/>
              </a:rPr>
              <a:t> </a:t>
            </a:r>
            <a:r>
              <a:rPr lang="ru-RU" sz="1200" dirty="0" smtClean="0">
                <a:latin typeface="Palatino Linotype" pitchFamily="18" charset="0"/>
              </a:rPr>
              <a:t>учреждениях, занимаются в первую смену.</a:t>
            </a:r>
          </a:p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Наибольшая доля занимающихся во </a:t>
            </a:r>
            <a:r>
              <a:rPr lang="en-US" sz="1200" dirty="0" smtClean="0">
                <a:latin typeface="Palatino Linotype" pitchFamily="18" charset="0"/>
              </a:rPr>
              <a:t>II (III) </a:t>
            </a:r>
            <a:r>
              <a:rPr lang="ru-RU" sz="1200" dirty="0" smtClean="0">
                <a:latin typeface="Palatino Linotype" pitchFamily="18" charset="0"/>
              </a:rPr>
              <a:t>смену в               г. Смоленске (24%).</a:t>
            </a:r>
          </a:p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Увеличение доли обучающихся в МОУ, занимающихся во вторую (третью) смену, отмечено в 1 муниципальном районе (Вяземский район – 0,7 </a:t>
            </a:r>
            <a:r>
              <a:rPr lang="ru-RU" sz="1200" dirty="0" err="1" smtClean="0">
                <a:latin typeface="Palatino Linotype" pitchFamily="18" charset="0"/>
              </a:rPr>
              <a:t>п.п</a:t>
            </a:r>
            <a:r>
              <a:rPr lang="ru-RU" sz="1200" dirty="0" smtClean="0">
                <a:latin typeface="Palatino Linotype" pitchFamily="18" charset="0"/>
              </a:rPr>
              <a:t>)</a:t>
            </a:r>
          </a:p>
          <a:p>
            <a:pPr lvl="0" indent="19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24 муниципальных образованиях показатель находится на уровне 2021 года.</a:t>
            </a:r>
          </a:p>
        </p:txBody>
      </p:sp>
      <p:pic>
        <p:nvPicPr>
          <p:cNvPr id="7170" name="Picture 2" descr="D:\Downlds\!Шаблон без заливки!! (7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2852936"/>
            <a:ext cx="3970639" cy="3941762"/>
          </a:xfrm>
          <a:prstGeom prst="rect">
            <a:avLst/>
          </a:prstGeom>
          <a:noFill/>
        </p:spPr>
      </p:pic>
      <p:pic>
        <p:nvPicPr>
          <p:cNvPr id="7171" name="Picture 3" descr="D:\Downlds\!Шаблон без заливки!! (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0032" y="2780928"/>
            <a:ext cx="3970639" cy="3941762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5868144" y="4509120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48264" y="5517232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Расходы бюджета муниципального образования на общее образование в расчете на 1 обучающегося в МОУ</a:t>
            </a:r>
            <a:endParaRPr lang="ru-RU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7740000" y="5039643"/>
            <a:ext cx="1791680" cy="1101755"/>
            <a:chOff x="3356384" y="5895644"/>
            <a:chExt cx="1791680" cy="854366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3356384" y="5895644"/>
              <a:ext cx="1359632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34 т. рублей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64904" y="6559076"/>
              <a:ext cx="1783160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1</a:t>
              </a:r>
              <a:r>
                <a:rPr lang="en-US" sz="1000" dirty="0" smtClean="0"/>
                <a:t>7</a:t>
              </a:r>
              <a:r>
                <a:rPr lang="ru-RU" sz="1000" dirty="0" smtClean="0"/>
                <a:t> т. рублей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64904" y="6127077"/>
              <a:ext cx="1639144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23 </a:t>
              </a:r>
              <a:r>
                <a:rPr lang="ru-RU" sz="1000" dirty="0"/>
                <a:t>до </a:t>
              </a:r>
              <a:r>
                <a:rPr lang="ru-RU" sz="1000" dirty="0" smtClean="0"/>
                <a:t>3</a:t>
              </a:r>
              <a:r>
                <a:rPr lang="en-US" sz="1000" dirty="0" smtClean="0"/>
                <a:t>3</a:t>
              </a:r>
              <a:r>
                <a:rPr lang="ru-RU" sz="1000" dirty="0" smtClean="0"/>
                <a:t> т. рублей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64904" y="6343076"/>
              <a:ext cx="1783160" cy="19093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18 до 22,</a:t>
              </a:r>
              <a:r>
                <a:rPr lang="en-US" sz="1000" dirty="0" smtClean="0"/>
                <a:t>9</a:t>
              </a:r>
              <a:r>
                <a:rPr lang="ru-RU" sz="1000" dirty="0" smtClean="0"/>
                <a:t> т. рублей</a:t>
              </a:r>
              <a:endParaRPr lang="ru-RU" sz="1000" dirty="0"/>
            </a:p>
          </p:txBody>
        </p:sp>
      </p:grp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92488" cy="5184576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Наибольшие расходы на общее образование в расчете на 1 обучающегося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(50,5 тыс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. рублей)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и Темкинском (48,4 тыс. рублей) районах. Наименьшие –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г. Десногорске (5,9 тыс. рублей) и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г. Смоленске (7,1 тыс. рублей).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2022 году уровень расходов местных бюджетов на общее образование в расчете на 1 обучающегося увеличился  по сравнению с 202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 годом в 1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муниципальных образованиях области. Наибольший рост сложился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 (на 61%). Наибольшее снижение расходов бюджета на 1 обучающегося отмечено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Монастырщенском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30,2%).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Величина расходов на 1 обучающегося в большей степени обусловлена наличием и долей в муниципальном образовании малокомплектных  школ. 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8194" name="Picture 2" descr="D:\Downlds\!Шаблон без заливки!!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844824"/>
            <a:ext cx="4343399" cy="4311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детей в возрасте 5 -18 лет, получающих услуги по дополнительному образованию</a:t>
            </a:r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908720"/>
            <a:ext cx="8784976" cy="547260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dirty="0" smtClean="0"/>
              <a:t>В Смоленской области функционирует 98 организаций дополнительного образования детей. По дополнительным общеобразовательным программам и программам спортивной подготовки занимаются 102 837 детей, что составляет 83,7% от общей численности детей и молодежи от 5 до 18 лет. </a:t>
            </a:r>
          </a:p>
          <a:p>
            <a:pPr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pc="-70" dirty="0" smtClean="0">
                <a:latin typeface="Palatino Linotype" pitchFamily="18" charset="0"/>
              </a:rPr>
              <a:t>В 2022 году в рамках реализации федерального проекта «Успех каждого ребенка» национального проекта «Образование» на территории Смоленской области </a:t>
            </a:r>
            <a:r>
              <a:rPr lang="ru-RU" dirty="0" smtClean="0"/>
              <a:t>созданы и проведены работы по развитию 3 спортивных клубов (в </a:t>
            </a:r>
            <a:r>
              <a:rPr lang="ru-RU" dirty="0" err="1" smtClean="0"/>
              <a:t>Починковском</a:t>
            </a:r>
            <a:r>
              <a:rPr lang="ru-RU" dirty="0" smtClean="0"/>
              <a:t>, </a:t>
            </a:r>
            <a:r>
              <a:rPr lang="ru-RU" dirty="0" err="1" smtClean="0"/>
              <a:t>Шумячском</a:t>
            </a:r>
            <a:r>
              <a:rPr lang="ru-RU" dirty="0" smtClean="0"/>
              <a:t> и Вяземском районах); отремонтировано 3 спортивных зала (в Дорогобужском, Вяземском, </a:t>
            </a:r>
            <a:r>
              <a:rPr lang="ru-RU" dirty="0" err="1" smtClean="0"/>
              <a:t>Краснинском</a:t>
            </a:r>
            <a:r>
              <a:rPr lang="ru-RU" dirty="0" smtClean="0"/>
              <a:t> районах); оснащено спортивным оборудованием и инвентарем 3 спортивные площадки (в Демидовском, </a:t>
            </a:r>
            <a:r>
              <a:rPr lang="ru-RU" dirty="0" err="1" smtClean="0"/>
              <a:t>Ярцевском</a:t>
            </a:r>
            <a:r>
              <a:rPr lang="ru-RU" dirty="0" smtClean="0"/>
              <a:t>, </a:t>
            </a:r>
            <a:r>
              <a:rPr lang="ru-RU" dirty="0" err="1" smtClean="0"/>
              <a:t>Велижском</a:t>
            </a:r>
            <a:r>
              <a:rPr lang="ru-RU" dirty="0" smtClean="0"/>
              <a:t> районах).</a:t>
            </a:r>
            <a:endParaRPr lang="ru-RU" spc="-70" dirty="0" smtClean="0">
              <a:latin typeface="Palatino Linotype" pitchFamily="18" charset="0"/>
            </a:endParaRP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pc="-70" dirty="0" smtClean="0">
                <a:latin typeface="Palatino Linotype" pitchFamily="18" charset="0"/>
              </a:rPr>
              <a:t>За период работы мобильного технопарка «</a:t>
            </a:r>
            <a:r>
              <a:rPr lang="ru-RU" spc="-70" dirty="0" err="1" smtClean="0">
                <a:latin typeface="Palatino Linotype" pitchFamily="18" charset="0"/>
              </a:rPr>
              <a:t>Кванториум</a:t>
            </a:r>
            <a:r>
              <a:rPr lang="ru-RU" spc="-70" dirty="0" smtClean="0">
                <a:latin typeface="Palatino Linotype" pitchFamily="18" charset="0"/>
              </a:rPr>
              <a:t>» в 2022 году программами дополнительного образования естественнонаучной и технической направленностей охвачено порядка 1 200 обучающихся.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4) культура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Уровень фактической обеспеченности учреждениями культуры от нормативной потребности: клубами и учреждениями клубного типа; библиотеками; парками культуры и отдыха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8443664" cy="3168352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Наибольший уровень обеспеченности населения клубами и учреждениями клубного типа в 2022 году отмечен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(184%) районе, наименьший – в Смоленском районе (70%).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За  2022 год обеспеченность клубами и учреждениями клубного типа в городе Смоленске увеличилась с 95,2% до 96,5% (на 1,3 п.п.), в Темкинском районе – с 70% до 100%,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- со 1</a:t>
            </a:r>
            <a:r>
              <a:rPr lang="en-US" sz="1400" dirty="0" smtClean="0">
                <a:solidFill>
                  <a:schemeClr val="tx1"/>
                </a:solidFill>
                <a:latin typeface="Palatino Linotype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8% до 184% (на 16 п.п.), в остальных муниципальных образованиях показатель соответствует уровню 2021 года.  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Как и в предыдущие годы, показатель социальной обеспеченности населения библиотеками остается достаточно стабильным. В большинстве муниципальных образований обеспеченность библиотеками соответствует социальным нормам. Наименьший уровень показателя отмечен в городе Смоленске (66,6%), Смоленском (68%), Дорогобужском (84,2%)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(92%) районах.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Население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районов обеспечено парками культуры и отдыха согласно нормативной потребности. По городу Смоленску показатель остался на уровне 2021 года и составил 62,5%. 24 муниципалитета парками культуры и отдыха не обеспечены.</a:t>
            </a:r>
          </a:p>
          <a:p>
            <a:endParaRPr lang="ru-RU" sz="14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8650588"/>
              </p:ext>
            </p:extLst>
          </p:nvPr>
        </p:nvGraphicFramePr>
        <p:xfrm>
          <a:off x="0" y="4221088"/>
          <a:ext cx="90364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арты для презентации\Марина Дмитриевна\29 Доля мун учрежд культ, здан кот нах в аварийном состояни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2924944"/>
            <a:ext cx="3844187" cy="381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290556" cy="6397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292241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373424" y="5818187"/>
            <a:ext cx="1503648" cy="945332"/>
            <a:chOff x="3240000" y="5888889"/>
            <a:chExt cx="1503648" cy="945332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888889"/>
              <a:ext cx="135963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26%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588000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50576" y="6140567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11,1% до 20%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49512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4% до 9,5%</a:t>
              </a:r>
              <a:endParaRPr lang="ru-RU" sz="10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812360" y="5832000"/>
            <a:ext cx="1331640" cy="966221"/>
            <a:chOff x="3240000" y="5934411"/>
            <a:chExt cx="1331640" cy="96622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40000" y="5934411"/>
              <a:ext cx="990983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 20%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8520" y="6654411"/>
              <a:ext cx="99098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8520" y="6186411"/>
              <a:ext cx="132312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11% </a:t>
              </a:r>
              <a:r>
                <a:rPr lang="ru-RU" sz="1000" dirty="0"/>
                <a:t>до </a:t>
              </a:r>
              <a:r>
                <a:rPr lang="ru-RU" sz="1000" dirty="0" smtClean="0"/>
                <a:t>18,2%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8520" y="6402411"/>
              <a:ext cx="132312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2,5% до 10%</a:t>
              </a:r>
              <a:endParaRPr lang="ru-RU" sz="1000" dirty="0"/>
            </a:p>
          </p:txBody>
        </p:sp>
      </p:grpSp>
      <p:sp>
        <p:nvSpPr>
          <p:cNvPr id="23" name="Объект 4"/>
          <p:cNvSpPr txBox="1">
            <a:spLocks/>
          </p:cNvSpPr>
          <p:nvPr/>
        </p:nvSpPr>
        <p:spPr>
          <a:xfrm>
            <a:off x="323528" y="620688"/>
            <a:ext cx="4320480" cy="273630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indent="19050" algn="just">
              <a:lnSpc>
                <a:spcPct val="120000"/>
              </a:lnSpc>
              <a:defRPr/>
            </a:pPr>
            <a:r>
              <a:rPr lang="ru-RU" sz="1050" dirty="0" smtClean="0">
                <a:latin typeface="Palatino Linotype" pitchFamily="18" charset="0"/>
              </a:rPr>
              <a:t>В 2022 году доля муниципальных учреждений культуры, здания которых находятся в аварийном состоянии или требуют капитального ремонта, колеблется от 4% до 94%. В </a:t>
            </a:r>
            <a:r>
              <a:rPr lang="ru-RU" sz="1050" dirty="0" err="1" smtClean="0">
                <a:latin typeface="Palatino Linotype" pitchFamily="18" charset="0"/>
              </a:rPr>
              <a:t>Новодугинском</a:t>
            </a:r>
            <a:r>
              <a:rPr lang="ru-RU" sz="1050" dirty="0" smtClean="0">
                <a:latin typeface="Palatino Linotype" pitchFamily="18" charset="0"/>
              </a:rPr>
              <a:t> и Холм-Жирковском районах, а также в городском округе  Смоленск учреждения культуры в аварийном состоянии отсутствуют.</a:t>
            </a:r>
          </a:p>
          <a:p>
            <a:pPr indent="19050" algn="just">
              <a:lnSpc>
                <a:spcPct val="120000"/>
              </a:lnSpc>
              <a:defRPr/>
            </a:pPr>
            <a:r>
              <a:rPr lang="ru-RU" sz="1050" dirty="0" smtClean="0">
                <a:latin typeface="Palatino Linotype" pitchFamily="18" charset="0"/>
              </a:rPr>
              <a:t>Снижение показателя отмечено в</a:t>
            </a:r>
            <a:br>
              <a:rPr lang="ru-RU" sz="1050" dirty="0" smtClean="0">
                <a:latin typeface="Palatino Linotype" pitchFamily="18" charset="0"/>
              </a:rPr>
            </a:br>
            <a:r>
              <a:rPr lang="ru-RU" sz="1050" dirty="0" smtClean="0">
                <a:latin typeface="Palatino Linotype" pitchFamily="18" charset="0"/>
              </a:rPr>
              <a:t>10 муниципалитетах (наибольшее – в </a:t>
            </a:r>
            <a:r>
              <a:rPr lang="ru-RU" sz="1050" dirty="0" err="1" smtClean="0">
                <a:latin typeface="Palatino Linotype" pitchFamily="18" charset="0"/>
              </a:rPr>
              <a:t>Холм-жирковском</a:t>
            </a:r>
            <a:r>
              <a:rPr lang="ru-RU" sz="1050" dirty="0" smtClean="0">
                <a:latin typeface="Palatino Linotype" pitchFamily="18" charset="0"/>
              </a:rPr>
              <a:t> районе на 16,2 п.п.). По сравнению с 2021 годом значение показателя увеличилось</a:t>
            </a:r>
            <a:r>
              <a:rPr lang="ru-RU" sz="1050" dirty="0" smtClean="0">
                <a:latin typeface="Times New Roman"/>
                <a:cs typeface="Times New Roman"/>
              </a:rPr>
              <a:t>  </a:t>
            </a:r>
            <a:r>
              <a:rPr lang="ru-RU" sz="1050" dirty="0" smtClean="0">
                <a:latin typeface="Palatino Linotype" pitchFamily="18" charset="0"/>
              </a:rPr>
              <a:t>в</a:t>
            </a:r>
            <a:r>
              <a:rPr lang="ru-RU" sz="1050" dirty="0" smtClean="0">
                <a:latin typeface="Times New Roman"/>
                <a:cs typeface="Times New Roman"/>
              </a:rPr>
              <a:t> </a:t>
            </a:r>
            <a:r>
              <a:rPr lang="ru-RU" sz="1050" dirty="0" smtClean="0">
                <a:latin typeface="Palatino Linotype" pitchFamily="18" charset="0"/>
              </a:rPr>
              <a:t>2</a:t>
            </a:r>
            <a:r>
              <a:rPr lang="ru-RU" sz="1050" dirty="0" smtClean="0">
                <a:latin typeface="Times New Roman"/>
                <a:cs typeface="Times New Roman"/>
              </a:rPr>
              <a:t> </a:t>
            </a:r>
            <a:r>
              <a:rPr lang="ru-RU" sz="1050" dirty="0" smtClean="0">
                <a:latin typeface="Palatino Linotype" pitchFamily="18" charset="0"/>
              </a:rPr>
              <a:t>районах области (максимальный рост - в Темкинском районе, на 24,4 п.п.). В 15 муниципалитетах показатель находится на уровне 2021 года.</a:t>
            </a:r>
            <a:endParaRPr lang="ru-RU" sz="1050" dirty="0">
              <a:latin typeface="Palatino Linotype" pitchFamily="18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4572000" y="764704"/>
            <a:ext cx="4365266" cy="234896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14 районах области и городе Десногорске объекты культурного наследия, требующие консервации или реставрации, отсутствуют.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21 муниципалитете показатель находится на уровне 2021 года. Снижение доли объектов, требующих реставрации или консервации в 2022 году, отмечено в </a:t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dirty="0" smtClean="0">
                <a:latin typeface="Palatino Linotype" pitchFamily="18" charset="0"/>
              </a:rPr>
              <a:t>5 районах, наибольшее – в Смоленском районе (на </a:t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dirty="0" smtClean="0">
                <a:latin typeface="Palatino Linotype" pitchFamily="18" charset="0"/>
              </a:rPr>
              <a:t>15 п.п.). </a:t>
            </a:r>
            <a:r>
              <a:rPr lang="ru-RU" sz="1200" dirty="0" smtClean="0"/>
              <a:t>Увеличение показателя отмечено в </a:t>
            </a:r>
            <a:r>
              <a:rPr lang="ru-RU" sz="1200" dirty="0" err="1" smtClean="0"/>
              <a:t>Руднянском</a:t>
            </a:r>
            <a:r>
              <a:rPr lang="ru-RU" sz="1200" dirty="0" smtClean="0"/>
              <a:t> районе (на 1 п.п.).</a:t>
            </a:r>
            <a:endParaRPr lang="ru-RU" sz="1200" dirty="0">
              <a:latin typeface="Palatino Linotype" pitchFamily="18" charset="0"/>
            </a:endParaRPr>
          </a:p>
        </p:txBody>
      </p:sp>
      <p:pic>
        <p:nvPicPr>
          <p:cNvPr id="1027" name="Picture 3" descr="D:\Desktop\Карты для презентации\Марина Дмитриевна\29 Доля объектов культурного наслед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0032" y="2780928"/>
            <a:ext cx="3970677" cy="39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6948264" y="5517232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8996711"/>
              </p:ext>
            </p:extLst>
          </p:nvPr>
        </p:nvGraphicFramePr>
        <p:xfrm>
          <a:off x="323528" y="188640"/>
          <a:ext cx="8686800" cy="48888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</a:t>
                      </a:r>
                      <a:endParaRPr lang="ru-RU" sz="1050" u="none" strike="noStrike" dirty="0" smtClean="0">
                        <a:latin typeface="+mn-lt"/>
                      </a:endParaRPr>
                    </a:p>
                    <a:p>
                      <a:pPr algn="ctr" rtl="0" fontAlgn="b"/>
                      <a:r>
                        <a:rPr lang="ru-RU" sz="105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050" u="none" strike="noStrike" dirty="0">
                          <a:latin typeface="+mn-lt"/>
                        </a:rPr>
                        <a:t>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Административный центр муниципального 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 (адрес официального сайта муниципального образования)*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61,487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Рославль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www.roslavl.ru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Руднянский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Рудня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://</a:t>
                      </a:r>
                      <a:r>
                        <a:rPr lang="ru-RU" sz="1100" b="0" i="0" u="sng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рудня.рф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Сафоновский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Сафоново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http://safonovo-admin.ru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60,558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smol-ray.ru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12,154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Сычевка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https://sychevka.admin-smolensk.ru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Темкино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temkino.admin-smolensk.ru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Угранский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6,773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Угра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https://ugra.admin-smolensk.ru/</a:t>
                      </a:r>
                      <a:endParaRPr kumimoji="0" lang="en-US" sz="1100" b="0" i="0" u="sng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Хиславичский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6,605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Хиславичи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hislav.admin-smolensk.ru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8,057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Холм-Жирки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holm.admin-smolensk.ru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Шумячский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8,329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Шумячи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b="0" i="0" u="sng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kumimoji="0" lang="en-US" sz="11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shumichi.admin-smolensk.ru</a:t>
                      </a:r>
                      <a:endParaRPr kumimoji="0" lang="en-US" sz="1100" b="0" i="0" u="sng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Ярцевский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47,73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Ярцево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yarcevo.admin-smolensk.ru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048174"/>
              </p:ext>
            </p:extLst>
          </p:nvPr>
        </p:nvGraphicFramePr>
        <p:xfrm>
          <a:off x="899592" y="5157192"/>
          <a:ext cx="7488831" cy="139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городского округа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(адрес официального сайта муниципального образования)*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u="none" strike="noStrike" kern="1200" dirty="0">
                          <a:latin typeface="+mn-lt"/>
                        </a:rPr>
                        <a:t>г. Смоленск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www.smoladmin.ru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u="none" strike="noStrike" kern="1200" dirty="0">
                          <a:latin typeface="+mn-lt"/>
                        </a:rPr>
                        <a:t>г. Десногорск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desnogorsk.admin-smolensk.ru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1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Palatino Linotype"/>
              </a:rPr>
              <a:t>5) Физическая культура и спорт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300" b="1" i="1" dirty="0" smtClean="0">
                <a:solidFill>
                  <a:prstClr val="black"/>
                </a:solidFill>
                <a:latin typeface="Palatino Linotype"/>
              </a:rPr>
              <a:t>Доля населения, систематически занимающегося физической культурой и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443664" cy="3384376"/>
          </a:xfrm>
          <a:noFill/>
        </p:spPr>
        <p:txBody>
          <a:bodyPr>
            <a:noAutofit/>
          </a:bodyPr>
          <a:lstStyle/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202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году охват населения занятиями физкультурно-спортивной направленности составил 4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8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7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%, что на 2,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7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% больше по сравнению с 202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 годом. В целом по области численность занимающихся физической культурой и спортом в возрасте от 3 до 79 лет составила более 411 тысяч человек, что на 15 тысяч человек больше, чем в 2021 году.</a:t>
            </a: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К услугам населению в 202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году были предоставлены 2 5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64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спортивных сооружения (202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год – 2 5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5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2) с единовременной пропускной способностью 7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2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5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тыс. человек (202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год – 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70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8</a:t>
            </a:r>
            <a:r>
              <a:rPr lang="ru-RU" sz="13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тыс. человек).</a:t>
            </a:r>
            <a:r>
              <a:rPr lang="ru-RU" sz="13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Нормативная обеспеченность населения Смоленской области действующими спортивными сооружениями в 2022 году составила 71,7% (2021 год – 67,4%). </a:t>
            </a: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2022 году доля населения, систематически занимающегося физической культурой и спортом варьировалась от 15,2%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Духовщинский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54,1% в городе Смоленске. </a:t>
            </a:r>
            <a:endParaRPr lang="ru-RU" sz="13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Во всех муниципальных образованиях Смоленской области по итогам 2022 года  наблюдалась положительная динамика показателя «Доля населения, систематически занимающегося физической культурой и спортом». </a:t>
            </a: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Сложившаяся положительная динамика значения показателя является результатом проводимых мероприятий, направленных на популяризацию физической культуры и спорта среди населения, в том числе в рамках национального проекта «Демография» и федерального проекта «Спорт - норма жизни». </a:t>
            </a:r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2471675"/>
              </p:ext>
            </p:extLst>
          </p:nvPr>
        </p:nvGraphicFramePr>
        <p:xfrm>
          <a:off x="179512" y="4149080"/>
          <a:ext cx="8740080" cy="260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Карты для презентации\Марина Дмитриевна\31 Доля обучающих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772816"/>
            <a:ext cx="4343399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00" b="1" i="1" dirty="0" smtClean="0">
                <a:solidFill>
                  <a:prstClr val="black"/>
                </a:solidFill>
                <a:latin typeface="Palatino Linotype"/>
              </a:rPr>
              <a:t>Доля обучающихся, систематически занимающихся физической культурой и спортом, в общей численности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4824536"/>
          </a:xfrm>
        </p:spPr>
        <p:txBody>
          <a:bodyPr>
            <a:noAutofit/>
          </a:bodyPr>
          <a:lstStyle/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2022 году доля обучающихся, систематически занимающихся физической культурой и спортом, в общей численности обучающихся по муниципальным образованиям варьировалась от 45,6% (Демидовский район) до 100% в 8 муниципальных районах области (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Руднянском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Холм-Жирковском,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Ельнинском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Ершичском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Монастырщинском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Темкинском). 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11 муниципалитетах показатель остается на уровне прошлого года. 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Снижение показателя в 2022 году  не зафиксировано.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Наибольший рост показателя отмечен в                    городе Смоленске (на 14,8 п.п.).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848000" y="5052828"/>
            <a:ext cx="1224136" cy="1057545"/>
            <a:chOff x="3240000" y="5948268"/>
            <a:chExt cx="1224136" cy="938507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3240000" y="5948268"/>
              <a:ext cx="990983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48520" y="6668269"/>
              <a:ext cx="990982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79%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48520" y="6200268"/>
              <a:ext cx="1157761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en-US" sz="1000" dirty="0" smtClean="0"/>
                <a:t>9</a:t>
              </a:r>
              <a:r>
                <a:rPr lang="ru-RU" sz="1000" dirty="0" smtClean="0"/>
                <a:t>1% </a:t>
              </a:r>
              <a:r>
                <a:rPr lang="ru-RU" sz="1000" dirty="0"/>
                <a:t>до </a:t>
              </a:r>
              <a:r>
                <a:rPr lang="en-US" sz="1000" dirty="0" smtClean="0"/>
                <a:t>99</a:t>
              </a:r>
              <a:r>
                <a:rPr lang="ru-RU" sz="1000" dirty="0" smtClean="0"/>
                <a:t>,</a:t>
              </a:r>
              <a:r>
                <a:rPr lang="en-US" sz="1000" dirty="0" smtClean="0"/>
                <a:t>9</a:t>
              </a:r>
              <a:r>
                <a:rPr lang="ru-RU" sz="1000" dirty="0" smtClean="0"/>
                <a:t>%</a:t>
              </a:r>
              <a:endParaRPr lang="ru-RU" sz="1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48520" y="6416268"/>
              <a:ext cx="1215616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80% до 90,5%</a:t>
              </a:r>
              <a:endParaRPr lang="ru-RU" sz="1000" dirty="0"/>
            </a:p>
          </p:txBody>
        </p:sp>
      </p:grpSp>
      <p:sp>
        <p:nvSpPr>
          <p:cNvPr id="12" name="Блок-схема: узел 11"/>
          <p:cNvSpPr/>
          <p:nvPr/>
        </p:nvSpPr>
        <p:spPr>
          <a:xfrm flipV="1">
            <a:off x="5760000" y="3645024"/>
            <a:ext cx="108000" cy="117726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Desktop\Карты для презентации\Марина Дмитриевна\32 общая площадь жил помещений на 1 жител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2007381"/>
            <a:ext cx="3970677" cy="394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2000" y="72000"/>
            <a:ext cx="86106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6) Жилищное строительство и обеспечение граждан жильем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51520" y="548680"/>
            <a:ext cx="8372136" cy="52131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площадь жилых помещений, приходящаяся в среднем на </a:t>
            </a:r>
            <a:r>
              <a:rPr lang="ru-RU" sz="1400" b="1" i="1" cap="all" dirty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1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жителя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452320" y="4967532"/>
            <a:ext cx="1800200" cy="1034374"/>
            <a:chOff x="3240000" y="5856580"/>
            <a:chExt cx="1612168" cy="1034374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856580"/>
              <a:ext cx="150364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40 кв.метров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652427"/>
              <a:ext cx="1351112" cy="2385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950" dirty="0" smtClean="0"/>
                <a:t>Менее 31 кв.метров</a:t>
              </a:r>
              <a:endParaRPr lang="ru-RU" sz="95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50576" y="6108580"/>
              <a:ext cx="160159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37,0 </a:t>
              </a:r>
              <a:r>
                <a:rPr lang="ru-RU" sz="1000" dirty="0"/>
                <a:t>до </a:t>
              </a:r>
              <a:r>
                <a:rPr lang="ru-RU" sz="1000" dirty="0" smtClean="0"/>
                <a:t>39,9 кв.метров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5847"/>
              <a:ext cx="1603648" cy="238527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950" dirty="0" smtClean="0"/>
                <a:t>от 31,0 до 36 кв.метров</a:t>
              </a:r>
              <a:endParaRPr lang="ru-RU" sz="950" dirty="0"/>
            </a:p>
          </p:txBody>
        </p:sp>
      </p:grpSp>
      <p:sp>
        <p:nvSpPr>
          <p:cNvPr id="22" name="Объект 4"/>
          <p:cNvSpPr txBox="1">
            <a:spLocks/>
          </p:cNvSpPr>
          <p:nvPr/>
        </p:nvSpPr>
        <p:spPr>
          <a:xfrm>
            <a:off x="178050" y="1196752"/>
            <a:ext cx="4392488" cy="5184576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Наиболее высокие показатели обеспеченности общей площадью жилых помещений, приходящейся на одного жителя, в 2022 году сложились в Темкинском (56,6 кв.м), </a:t>
            </a:r>
            <a:r>
              <a:rPr lang="ru-RU" sz="1600" dirty="0" err="1" smtClean="0">
                <a:latin typeface="Palatino Linotype" pitchFamily="18" charset="0"/>
              </a:rPr>
              <a:t>Угранском</a:t>
            </a:r>
            <a:r>
              <a:rPr lang="ru-RU" sz="1600" dirty="0" smtClean="0">
                <a:latin typeface="Palatino Linotype" pitchFamily="18" charset="0"/>
              </a:rPr>
              <a:t> (51 кв.м) и  </a:t>
            </a:r>
            <a:r>
              <a:rPr lang="ru-RU" sz="1600" dirty="0" err="1" smtClean="0"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latin typeface="Palatino Linotype" pitchFamily="18" charset="0"/>
              </a:rPr>
              <a:t>  (49,2 кв.м) муниципальных районах.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Положительная динамика по данному показателю отмечена во всех                         27  муниципальных образованиях.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600" dirty="0" err="1" smtClean="0">
                <a:latin typeface="Palatino Linotype" pitchFamily="18" charset="0"/>
              </a:rPr>
              <a:t>Темкинский</a:t>
            </a:r>
            <a:r>
              <a:rPr lang="ru-RU" sz="1600" dirty="0" smtClean="0">
                <a:latin typeface="Palatino Linotype" pitchFamily="18" charset="0"/>
              </a:rPr>
              <a:t> – рост  на 31% (с 43,2 до 56,6 кв. м) и </a:t>
            </a:r>
            <a:r>
              <a:rPr lang="ru-RU" sz="1600" dirty="0" err="1" smtClean="0">
                <a:latin typeface="Palatino Linotype" pitchFamily="18" charset="0"/>
              </a:rPr>
              <a:t>Починковский</a:t>
            </a:r>
            <a:r>
              <a:rPr lang="ru-RU" sz="1600" dirty="0" smtClean="0">
                <a:latin typeface="Palatino Linotype" pitchFamily="18" charset="0"/>
              </a:rPr>
              <a:t> – рост на 20,6% (с 32,6 до 39,3 кв. м) муниципальные районы.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Карты для презентации\Марина Дмитриевна\33 Общая площадь жил помещений введенная на 1 жител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700918"/>
            <a:ext cx="4351911" cy="432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395536" y="432551"/>
            <a:ext cx="7776864" cy="7117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/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площадь жилых 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помещений, приходящаяся в среднем на одного жителя, 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введенная в действие за </a:t>
            </a:r>
            <a:r>
              <a:rPr lang="ru-RU" sz="1400" b="1" i="1" cap="all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2022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964896" y="4974627"/>
            <a:ext cx="1503648" cy="1016034"/>
            <a:chOff x="5944993" y="5841966"/>
            <a:chExt cx="1503648" cy="10160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44993" y="5841966"/>
              <a:ext cx="135963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1,0 и выше</a:t>
              </a:r>
              <a:endParaRPr lang="ru-RU" sz="1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53513" y="6611779"/>
              <a:ext cx="135111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0,19 м² 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55569" y="6093644"/>
              <a:ext cx="135111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0,3 до 0,9 м²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53513" y="6359779"/>
              <a:ext cx="1495128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0,2 </a:t>
              </a:r>
              <a:r>
                <a:rPr lang="ru-RU" sz="1000" dirty="0"/>
                <a:t>до </a:t>
              </a:r>
              <a:r>
                <a:rPr lang="ru-RU" sz="1000" dirty="0" smtClean="0"/>
                <a:t>0,29 </a:t>
              </a:r>
              <a:r>
                <a:rPr lang="ru-RU" sz="1000" dirty="0"/>
                <a:t>м²</a:t>
              </a:r>
            </a:p>
          </p:txBody>
        </p:sp>
      </p:grpSp>
      <p:sp>
        <p:nvSpPr>
          <p:cNvPr id="9" name="Объект 5"/>
          <p:cNvSpPr txBox="1">
            <a:spLocks/>
          </p:cNvSpPr>
          <p:nvPr/>
        </p:nvSpPr>
        <p:spPr>
          <a:xfrm>
            <a:off x="323528" y="1340768"/>
            <a:ext cx="4608512" cy="504056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Наибольшее значение показателя общей площади жилых помещений, введенной в действие за 2022 год, сложилось в Смоленском районе 3,08 кв. м (в среднем на    1 жителя). </a:t>
            </a: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Наименьшее значение показателя (менее   0,1 кв. </a:t>
            </a:r>
            <a:r>
              <a:rPr lang="ru-RU" sz="1600" dirty="0" smtClean="0"/>
              <a:t>м) 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отмечено в 2 муниципальных образованиях:</a:t>
            </a:r>
            <a:r>
              <a:rPr lang="ru-RU" sz="1600" dirty="0" smtClean="0">
                <a:latin typeface="Palatino Linotype" pitchFamily="18" charset="0"/>
              </a:rPr>
              <a:t> </a:t>
            </a:r>
            <a:r>
              <a:rPr lang="ru-RU" sz="1600" dirty="0" err="1" smtClean="0">
                <a:latin typeface="Palatino Linotype" pitchFamily="18" charset="0"/>
              </a:rPr>
              <a:t>Велижском</a:t>
            </a:r>
            <a:r>
              <a:rPr lang="ru-RU" sz="1600" dirty="0" smtClean="0">
                <a:latin typeface="Palatino Linotype" pitchFamily="18" charset="0"/>
              </a:rPr>
              <a:t> районе и городе Десногорске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.</a:t>
            </a: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Положительная динамика показателя в 2022 году отмечена в 19 муниципальных образованиях области. Максимальный темп демонстрирует </a:t>
            </a:r>
            <a:r>
              <a:rPr lang="ru-RU" sz="1600" dirty="0" err="1" smtClean="0">
                <a:latin typeface="Palatino Linotype" pitchFamily="18" charset="0"/>
              </a:rPr>
              <a:t>Хиславичский</a:t>
            </a:r>
            <a:r>
              <a:rPr lang="ru-RU" sz="1600" dirty="0" smtClean="0">
                <a:latin typeface="Palatino Linotype" pitchFamily="18" charset="0"/>
              </a:rPr>
              <a:t> район (в 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dirty="0" smtClean="0">
                <a:latin typeface="Palatino Linotype" pitchFamily="18" charset="0"/>
              </a:rPr>
              <a:t>4,8 раза), наибольшее снижение показателя отмечено в </a:t>
            </a:r>
            <a:r>
              <a:rPr lang="ru-RU" sz="1600" smtClean="0">
                <a:latin typeface="Palatino Linotype" pitchFamily="18" charset="0"/>
              </a:rPr>
              <a:t>городе Десногорске (</a:t>
            </a:r>
            <a:r>
              <a:rPr lang="ru-RU" sz="1600" dirty="0" smtClean="0">
                <a:latin typeface="Palatino Linotype" pitchFamily="18" charset="0"/>
              </a:rPr>
              <a:t>на 87,5 %).</a:t>
            </a:r>
            <a:endParaRPr lang="ru-RU" sz="1600" dirty="0" smtClean="0">
              <a:latin typeface="Palatino Linotype" pitchFamily="18" charset="0"/>
              <a:ea typeface="Arial Unicode MS"/>
              <a:cs typeface="Arial Unicode MS"/>
            </a:endParaRP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844824"/>
            <a:ext cx="4343237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Palatino Linotype"/>
              </a:rPr>
              <a:t>Площадь земельных участков, предоставленных для строительства в расчете на 10 тыс. человек  населения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536504" cy="5256584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Наиболее значительные площади земельных участков, предоставленных для строительства, в расчете на 10 тыс. человек населения, представлены в следующих районах: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(31,8 га) и Смоленском (7,6 га).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Положительная динамика показателя в 2022 году отмечена в 15 муниципальных образованиях области.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26,5 раза (с 1,2 до 31,8 га),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7 раз (с 0,3 до 2,1 га),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3,2 раза (с 2,05 до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6,6 га) муниципальные районы.</a:t>
            </a:r>
            <a:r>
              <a:rPr lang="en-US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2022 году снижение активности в предоставлении земельных участков для строительства отмечено в 7 муниципалитетах.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2021 года отмечено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районах.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84368" y="5081778"/>
            <a:ext cx="1503648" cy="1038221"/>
            <a:chOff x="3240000" y="5856580"/>
            <a:chExt cx="1503648" cy="10382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40000" y="5856580"/>
              <a:ext cx="135963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4,0 га до 31,8 га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48520" y="6648580"/>
              <a:ext cx="135111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 0 га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50576" y="6108580"/>
              <a:ext cx="135111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1,0 га </a:t>
              </a:r>
              <a:r>
                <a:rPr lang="ru-RU" sz="1000" dirty="0"/>
                <a:t>до </a:t>
              </a:r>
              <a:r>
                <a:rPr lang="ru-RU" sz="1000" dirty="0" smtClean="0"/>
                <a:t>3,0 га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48520" y="6372000"/>
              <a:ext cx="149512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0,15 га до  0,91 га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300" b="1" i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 ПЛОЩАДЬ ЗЕМЕЛЬНЫХ УЧАСТКОВ, ПРЕДОСТАВЛЕННЫХ ДЛЯ СТРОИТЕЛЬСТВА, В ОТНОШЕНИИ КОТОРЫХ С ДАТЫ ПРИНЯТИЯ РЕШЕНИЯ О ПРЕДОСТАВЛЕНИИ ЗЕМЕЛЬНОГО УЧАСТКА НЕ БЫЛО ПОЛУЧЕНО РАЗРЕШЕНИЕ НА ВВОД В ЭКСПЛУАТАЦИЮ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64496" cy="4724400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В 2022 году в целом по Смоленской области площадь земельных участков, предоставленных для жилищного строительства, в отношении которых с даты принятия решения о предоставлении земельного участка или подписания протокола о результатах торгов не было получено разрешение на ввод в эксплуатацию в течение 3 лет, уменьшилась с 2576,4 до 2446,2 тыс. кв. метров, но увеличилась площадь иных объектов капитального строительства, на которые не было получено разрешение на ввод в эксплуатацию</a:t>
            </a:r>
            <a:r>
              <a:rPr lang="en-US" sz="138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в течение 5 лет – с 2105,8 до 16913,1  тыс. кв. метров.</a:t>
            </a:r>
          </a:p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участки, разрешение по которым не было получено в течение 3 лет, присутствовали  в 10 муниципалитетах. Максимальное значение отмечено в </a:t>
            </a:r>
            <a:r>
              <a:rPr lang="ru-RU" sz="138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 (985,8 тыс. кв. метров) районе. </a:t>
            </a:r>
          </a:p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 для строительства иных объектов, по которым не было получено разрешение в течение 5 лет, отмечены в                   11 муниципальных образованиях. Максимальное значение отмечено в </a:t>
            </a:r>
            <a:r>
              <a:rPr lang="ru-RU" sz="138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 (14</a:t>
            </a:r>
            <a:r>
              <a:rPr lang="ru-RU" sz="138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749,8 тыс. кв. метров) районе.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41044887"/>
              </p:ext>
            </p:extLst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772816"/>
            <a:ext cx="4343237" cy="431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2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7) ЖИЛИЩНО-КОММУНАЛЬНОЕ ХОЗЯЙСТВО</a:t>
            </a:r>
            <a: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300" b="1" i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9971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2022 году в 11 муниципальных образованиях области все собственники помещений в многоквартирных домах реализовали право на выбор одного из способов управления (в 2021 году 10). Недостаточно активно идет внедрение современных способов управления многоквартирными домами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(79%) 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(79,5%) районах.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Рост показателя в 2022 году зафиксирован в 7 муниципальных образованиях. Наибольший рост показателя отмечен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(на 27,7 п.п.)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Ярцевском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(на 5 п.п.) районах .</a:t>
            </a: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Отрицательная динамика по данному показателю в 2022 году зафиксирована в        2 районах области, наибольшая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–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(-18,7 п.п.)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7 п.п.) районах.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912167" y="5056175"/>
            <a:ext cx="1516293" cy="1029012"/>
            <a:chOff x="7880008" y="5081309"/>
            <a:chExt cx="1516293" cy="10290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 91%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95,5% </a:t>
              </a:r>
              <a:r>
                <a:rPr lang="ru-RU" sz="1000" dirty="0"/>
                <a:t>до </a:t>
              </a:r>
              <a:r>
                <a:rPr lang="ru-RU" sz="1000" dirty="0" smtClean="0"/>
                <a:t>99,9%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92% до 95%</a:t>
              </a:r>
              <a:endParaRPr lang="ru-RU" sz="10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5652120" y="3645024"/>
            <a:ext cx="118800" cy="1188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3653" y="1700808"/>
            <a:ext cx="4323946" cy="429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Autofit/>
          </a:bodyPr>
          <a:lstStyle/>
          <a:p>
            <a:pPr lvl="0" algn="just"/>
            <a:r>
              <a:rPr lang="ru-RU" sz="1000" b="1" i="1" dirty="0" smtClean="0">
                <a:solidFill>
                  <a:schemeClr val="tx1"/>
                </a:solidFill>
              </a:rPr>
              <a:t>Доля организаций коммунального комплекса, осуществляющих производство товаров, оказание услуг по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водо</a:t>
            </a:r>
            <a:r>
              <a:rPr lang="ru-RU" sz="1000" b="1" i="1" dirty="0" smtClean="0">
                <a:solidFill>
                  <a:schemeClr val="tx1"/>
                </a:solidFill>
              </a:rPr>
              <a:t>-, тепло-,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газо</a:t>
            </a:r>
            <a:r>
              <a:rPr lang="ru-RU" sz="1000" b="1" i="1" dirty="0" smtClean="0">
                <a:solidFill>
                  <a:schemeClr val="tx1"/>
                </a:solidFill>
              </a:rPr>
              <a:t>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267200" cy="49838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2022 году доля организаций коммунального комплекса, в которых участие государства и муниципалитета составляет не более 25 процентов, в общем числе организаций коммунального комплекса, осуществляющих свою деятельность на территории городского округа (муниципального района), варьировалась в муниципальных образованиях области от 27,3% до 100%.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При этом максимальное значение (100%) отмечено в  Темкинском районе.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Минимальные значения (50% и менее) - в        5 районах области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Демидовском) и городе Десногорске.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884000" y="4968000"/>
            <a:ext cx="1516293" cy="1029012"/>
            <a:chOff x="7880008" y="5081309"/>
            <a:chExt cx="1516293" cy="10290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82% до 100%</a:t>
              </a:r>
              <a:endParaRPr lang="ru-RU" sz="1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49%  и менее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75% </a:t>
              </a:r>
              <a:r>
                <a:rPr lang="ru-RU" sz="1000" dirty="0"/>
                <a:t>до </a:t>
              </a:r>
              <a:r>
                <a:rPr lang="ru-RU" sz="1000" dirty="0" smtClean="0"/>
                <a:t>81%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50% до 74%</a:t>
              </a:r>
              <a:endParaRPr lang="ru-RU" sz="10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5796136" y="3573016"/>
            <a:ext cx="118800" cy="1188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772816"/>
            <a:ext cx="4343237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b="1" i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320480" cy="4911824"/>
          </a:xfrm>
          <a:noFill/>
        </p:spPr>
        <p:txBody>
          <a:bodyPr>
            <a:normAutofit fontScale="70000" lnSpcReduction="20000"/>
          </a:bodyPr>
          <a:lstStyle/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Положительная динамика доли МКД, расположенных на земельных участках, в отношении которых осуществлен кадастровый учет, отмечена в городе Смоленске и 14 районах области, самый высокий прирост обеспечен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(на      11,8 п.п.)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(на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2 п.п.) районах.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городе Десногорске,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Темкинском районах все многоквартирные дома стоят на кадастровом учете. 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Демидовском и Ершичском районах земельные участки под многоквартирными домами не стоят на кадастровом учете.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58% </a:t>
              </a:r>
              <a:r>
                <a:rPr lang="ru-RU" sz="1000" dirty="0"/>
                <a:t>до </a:t>
              </a:r>
              <a:r>
                <a:rPr lang="ru-RU" sz="1000" dirty="0" smtClean="0"/>
                <a:t>99%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7 % до 57%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b="1" i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464496" cy="4824536"/>
          </a:xfrm>
          <a:noFill/>
        </p:spPr>
        <p:txBody>
          <a:bodyPr>
            <a:noAutofit/>
          </a:bodyPr>
          <a:lstStyle/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ea typeface="Arial Unicode MS"/>
                <a:cs typeface="Arial Unicode MS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2022 году по сравнению с 2021 годом доля населения, получившего жилые помещения и улучшившего жилищные условия, в общей численности населения, состоящего на учете в качестве нуждающегося в жилых помещениях, выросла в 11 муниципальных образованиях. 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увеличение данного показателя отмечено в Темкинском районе (на 7,6 п.п.), снижение - в Холм-Жирковском районе (на 4,7 п.п.).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Смоленском, Демидовском,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показатель находится на уровне 2021 года.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Наибольшее значение показателя  сложилось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(100%), Демидовском (30%) и Смоленском (28%) районах.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в 2022 году никто из жителей, состоящих на учете в качестве нуждающегося в жилых помещения, не получил жилья (не улучшил свои жилищные условия).</a:t>
            </a:r>
            <a:endParaRPr lang="ru-RU" sz="1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0794" y="1806494"/>
            <a:ext cx="4318207" cy="428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5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7% до 30%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менее </a:t>
              </a:r>
              <a:r>
                <a:rPr lang="ru-RU" sz="1000" dirty="0" smtClean="0"/>
                <a:t>5,2%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I. РЕЗУЛЬТАТЫ МОНИТОРИНГА ЭФФЕКТИВНОСТИ ДЕЯТЕЛЬНОСТИ ОРГАНОВ МЕСТНОГО САМОУПРАВЛЕНИЯ ГОРОДСКИХ ОКРУГОВ И МУНИЦИПАЛЬНЫХ РАЙОНОВ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1) экономическое развитие;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2) дошкольное образование;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3) общее и дополнительное образование;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4) культура;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5) физическая культура и спорт;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6) жилищное строительство и обеспечение граждан жильем;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7) жилищно-коммунальное хозяйство;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8) организация муниципального управления;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9) энергосбережение и повышение энергетической </a:t>
            </a:r>
            <a:r>
              <a:rPr lang="ru-RU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эффективности;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10)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ПРОВЕДЕНИЕ НЕЗАВИСИМОЙ ОЦЕНКИ КАЧЕСТВА УСЛОВИЙ ОКАЗАНИЯ УСЛУГ ОРГАНИЗАЦИЯМИ В СФЕРАХ КУЛЬТУРЫ, ОХРАНЫ ЗДОРОВЬЯ, ОБРАЗОВАНИЯ И СОЦИАЛЬНОГО ОБСЛУЖИВАНИЯ.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</a:t>
            </a:r>
            <a:r>
              <a:rPr lang="en-US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.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ИТОГИ СОЦИОЛОГИЧЕСКИХ ОПРОСОВ НАСЕЛЕНИЯ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III.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РЕЗУЛЬТАТЫ ОЦЕНКИ ЭФФЕКТИВНОСТИ ДЕЯТЕЛЬНОСТИ ОРГАНОВ МЕСТНОГО САМОУПРАВЛЕНИЯ ГОРОДСКИХ ОКРУГОВ И </a:t>
            </a:r>
            <a:r>
              <a:rPr lang="ru-RU" b="1" cap="all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МУНИЦИПАЛЬНЫХ </a:t>
            </a:r>
            <a:r>
              <a:rPr lang="ru-RU" b="1" cap="all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РАЙОНОВ</a:t>
            </a:r>
            <a:endParaRPr lang="ru-RU" b="1" cap="all" dirty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8) организация муниципального управления 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300" b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доля налоговых и неналоговых доходов местного бюджета в общем объеме собственных доходов бюджета муниципального образования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64496" cy="5544616"/>
          </a:xfrm>
          <a:noFill/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2022 году наибольшую долю налоговых и неналоговых доходов в общем объеме собственных доходов муниципального образования имели Смоленский (70,3%),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Гагаринский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(67,6%), Вяземский (58,3%) районы, а также городские округа Смоленск (58,2%) и Десногорск (68,3%).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Среди муниципальных образований по прежнему наибольшую группу составляют районы с   собственными доходами, занимающими  менее 50% в общем объеме доходов бюджета муниципального образования.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2022 году наблюдался рост доли налоговых и неналоговых  доходов в 15 муниципалитетах, при этом наибольший рост обеспечен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(на 9,7 п.п.) и Смоленском (на 8,5 п.п.) районах.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произошло в 12 муниципальных образованиях (максимальное -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11,8 п.п.).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Самый низкий показатель доли налоговых и неналоговых доходов местного бюджета в общем объеме собственных доходов бюджета муниципального образования сложился в районах: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(14,1%),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(15,2%)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(15,8%).</a:t>
            </a:r>
          </a:p>
        </p:txBody>
      </p:sp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806494"/>
            <a:ext cx="4343396" cy="428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5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50%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19,9%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32% </a:t>
              </a:r>
              <a:r>
                <a:rPr lang="ru-RU" sz="1000" dirty="0"/>
                <a:t>до </a:t>
              </a:r>
              <a:r>
                <a:rPr lang="ru-RU" sz="1000" dirty="0" smtClean="0"/>
                <a:t>49%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20 % до 31%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198240" cy="8412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300" b="1" i="1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Доля основных фондов организаций муниципальной формы собственности, находящихся в стадии банкротства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392488" cy="5127848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По итогам 202</a:t>
            </a:r>
            <a:r>
              <a:rPr lang="en-US" sz="1530" dirty="0" smtClean="0">
                <a:solidFill>
                  <a:schemeClr val="tx1"/>
                </a:solidFill>
                <a:latin typeface="Palatino Linotype" pitchFamily="18" charset="0"/>
              </a:rPr>
              <a:t>2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года наличие основных фондов организаций муниципальной формы собственности, находящихся в стадии банкротства, зафиксировано в 2 муниципальных образованиях (в 202</a:t>
            </a:r>
            <a:r>
              <a:rPr lang="en-US" sz="1530" dirty="0" smtClean="0">
                <a:solidFill>
                  <a:schemeClr val="tx1"/>
                </a:solidFill>
                <a:latin typeface="Palatino Linotype" pitchFamily="18" charset="0"/>
              </a:rPr>
              <a:t>1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г. – </a:t>
            </a:r>
            <a:r>
              <a:rPr lang="en-US" sz="1530" dirty="0" smtClean="0">
                <a:solidFill>
                  <a:schemeClr val="tx1"/>
                </a:solidFill>
                <a:latin typeface="Palatino Linotype" pitchFamily="18" charset="0"/>
              </a:rPr>
              <a:t>2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). 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Организации-банкроты зафиксированы в 2 районах (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, Дорогобужском).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значение показателя отмечено в 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районе (0,94%).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В Дорогобужском районе доля основных фондов несостоятельных организаций муниципальной формы собственности снизилась с 0,8% до 0,1%, а в 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районе - осталась на уровне 2021 г.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76464" cy="4824536"/>
          </a:xfrm>
          <a:noFill/>
        </p:spPr>
        <p:txBody>
          <a:bodyPr>
            <a:normAutofit/>
          </a:bodyPr>
          <a:lstStyle/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незавершенного в установленные сроки строительства, осуществляемого за счет средств бюджета городского округа   (района), в 2022 г. зафиксирован в 4 муниципальных образованиях (в 2021 г. – 4).  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Сокращение объема незавершенного строительства отмечено  в Вяземском районе (на 31,8</a:t>
            </a:r>
            <a:r>
              <a:rPr lang="en-US" sz="1600" dirty="0" smtClean="0">
                <a:solidFill>
                  <a:schemeClr val="tx1"/>
                </a:solidFill>
                <a:latin typeface="Palatino Linotype" pitchFamily="18" charset="0"/>
              </a:rPr>
              <a:t>%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), Темкинском районе (на 89%) и городском округе Смоленск (на 17,8%).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2021 года отмечено в городском округе Десногорск.</a:t>
            </a: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4752529" y="404664"/>
            <a:ext cx="4391471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Объем </a:t>
            </a:r>
            <a:r>
              <a:rPr lang="ru-RU" sz="13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незавершенного </a:t>
            </a:r>
            <a:r>
              <a:rPr lang="ru-RU" sz="13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установленные сроки строительства, осуществляемого за счет средств бюджета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300" b="1" i="1" dirty="0" smtClean="0">
                <a:solidFill>
                  <a:schemeClr val="tx1"/>
                </a:solidFill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392488" cy="3528392"/>
          </a:xfrm>
          <a:noFill/>
        </p:spPr>
        <p:txBody>
          <a:bodyPr>
            <a:noAutofit/>
          </a:bodyPr>
          <a:lstStyle/>
          <a:p>
            <a:pPr marL="0" indent="190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расходов бюджета на содержание работников органов местного самоуправления в расчете на одного жителя в 2022 году составил: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городских округах от 1 222,6 руб. в городе Смоленске до 1 873,2 руб. в городе Десногорске;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муниципальных районах от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1 133,59 руб. в Смоленском районе           до 7 206,4 руб.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853496"/>
            <a:ext cx="4343396" cy="431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7783200" y="5087541"/>
            <a:ext cx="1829359" cy="1005929"/>
            <a:chOff x="7880008" y="5092850"/>
            <a:chExt cx="1829359" cy="1005929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92850"/>
              <a:ext cx="1360800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более 4,5 тыс. руб.</a:t>
              </a:r>
              <a:endParaRPr lang="ru-RU" sz="85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75641"/>
              <a:ext cx="1360800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менее  2,1 тыс. руб.</a:t>
              </a:r>
              <a:endParaRPr lang="ru-RU" sz="85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6" y="5354460"/>
              <a:ext cx="1821941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от 3,4 до 4,4 тыс.руб.</a:t>
              </a:r>
              <a:endParaRPr lang="ru-RU" sz="85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23532"/>
              <a:ext cx="1613336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от  2,2 до 3,3 тыс. руб.</a:t>
              </a:r>
              <a:endParaRPr lang="ru-RU" sz="850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4868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Среднегодовая численность постоянного населения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836712"/>
            <a:ext cx="8830816" cy="5904656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/>
            <a:endParaRPr lang="ru-RU" dirty="0" smtClean="0">
              <a:solidFill>
                <a:srgbClr val="FF0000"/>
              </a:solidFill>
            </a:endParaRP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Муниципальные образования с наиболее высокой среднегодовой численностью постоянного населения:  Вяземский (71,057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(61,487 тыс.чел.) и Смоленский (60,558 тыс.чел.) муниципальные районы и городские округа Смоленск (315,2 тыс.чел.) и Десногорск (25,138 тыс.чел.). </a:t>
            </a:r>
          </a:p>
          <a:p>
            <a:pPr marL="0" indent="19050" algn="just"/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C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низкой –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(3,501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(4,296 тыс.чел),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(5,251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(6,605 тыс.чел.)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(6,773 тыс.чел.) муниципальные районы.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численности населения в 2022 году не отмечен ни в одном муниципальном образовании. Уменьшилась численность постоянного населения по сравнению с уровнем 2021 года в 27 муниципалитетах. Наибольшее снижение (на 22,2%) отмечено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районе, наименьшее – в Демидовском (на 0,4%), Смоленском (на 0,5%)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0,7%) районах.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Кредиторская задолженность по оплате труда (включая начисления на оплату труда) в муниципальных бюджетных учреждениях во всех муниципальных образованиях Смоленской области на конец 2022 года отсутствовала, так же как и в 2021 году.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1905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Наличие в городском округе (муниципальном районе) утвержденного генерального плана городского округа (схемы территориального планирования муниципального района)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С 2014 года генеральные планы городских округов (схемы территориального планирования муниципальных районов) разработаны и утверждены во всех муниципальных образованиях области.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endParaRPr lang="ru-RU" sz="35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4664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/>
                </a:solidFill>
              </a:rPr>
              <a:t>9) Энергосбережение и повышение энергетической эффективности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300" b="1" i="1" dirty="0" smtClean="0">
                <a:solidFill>
                  <a:schemeClr val="tx1"/>
                </a:solidFill>
              </a:rPr>
              <a:t>Потребление электрической энергии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133128"/>
            <a:ext cx="8435280" cy="2664296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электроэнергии в многоквартирных домах (далее также – МКД) муниципальных образований в 2022 г. колеблется от 319,4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1200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кВт.час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одного проживающего.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потребления к уровню 2021 года произошло в 12 муниципалитетах, наибольшее - в г. Смоленске (на 3,7%).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электроэнергии в расчете на 1 проживающего в МКД отмечен в 6 муниципальных образованиях. Наибольший (134,5%)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электроэнергии муниципальными бюджетными учреждениями  в 2022 г. колеблется от 31,4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248,37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кВт.час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одного жителя. Снижение отмечено в 15 муниципалитетах, наибольшее (на 34,9%)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электроэнергии произошел в 6 муниципальных образованиях области, наибольший - в городе Смоленске (на 23,2%).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03920" y="3797424"/>
            <a:ext cx="8668072" cy="2880320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">
              <a:buNone/>
            </a:pPr>
            <a:r>
              <a:rPr lang="ru-RU" sz="2700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Потребление тепловой энергии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тепловой энергии в МКД в 2022 г. варьировалась от 0,05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0,316 Гкал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кв.м общей площади МКД.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удельного потребления тепловой энергии в МКД произошло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12 муниципальных образованиях, наибольшее (на 33,2%) -  в городе Десногорске. Рост потребления тепловой энергии произошел в 7 муниципальных образованиях области,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88,5%).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тепловой энергии муниципальными бюджетными учреждениями в 2022 г. колебалась от 0,04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1,15 Гкал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кв.м общей площади этих учреждений. Снижение показателя произошло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11 муниципалитетах, в т.ч. наибольшее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55,1%).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удельной величины потребления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теплоэнергии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отмечен в 5 муниципалитетах, наибольший – в городе Десногорске (в 2,1 раза).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Потребление горячей воды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79512" y="3501008"/>
            <a:ext cx="8740080" cy="3096344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 2"/>
              <a:buNone/>
            </a:pPr>
            <a:r>
              <a:rPr lang="ru-RU" sz="3300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Потребление холодной воды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холодной воды в МКД в 2022 г. в среднем по муниципалитетам варьировалась от 13,7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до  66,8 куб. м (Духовщинский район) на 1 проживающего. Сокращение потребления отмечено в 14 муниципалитетах. Максимальное (на 23,7%) –</a:t>
            </a:r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удельного потребления холодной воды в МКД произошел в 6 муниципальных образованиях. Максимальное (на 22,2%) - в городе Десногорске. На уровне прошлого года отмечено потребление в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7 муниципальных образованиях.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холодной воды муниципальными бюджетными учреждениями в среднем по области варьировалась от 0,34 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до 18 куб. м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произошло в 8 муниципалитетах, максимальное (на 17,9%) -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холодной воды муниципальными бюджетными учреждениями отмечен в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10 муниципальных образованиях, из них наибольший рост (в 2 раза) -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2021 года отмечено в 9 муниципальных районах.</a:t>
            </a:r>
            <a:endParaRPr lang="ru-RU" sz="3500" b="1" i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764704"/>
            <a:ext cx="8640960" cy="28803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горячей воды в многоквартирных домах в 2022 г. варьировалась от 12,04 до  33,0 куб. м на 1 проживающего. Снижение показателя отмечено в 10 муниципальных образованиях, в которых многоквартирные дома снабжаются горячей водой, в т.ч. на 15,8% -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Рост показателя произошел в 4 муниципальных образованиях области, наибольший - в городе Десногорске - на 18,9%. В 10 районах области водоснабжение горячей водой многоквартирных домов отсутствует.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горячей воды муниципальными бюджетными учреждениями в среднем по муниципалитетам, в которых осуществлялось централизованное снабжение муниципальных бюджетных учреждений горячей водой, варьировалась от 0,0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8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до  4,2 куб. м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Снижение произошло в 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3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муниципалитетах, в т.ч. наибольшее 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на 1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0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7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%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–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удельной величины потребления горячей воды муниципальными бюджетными учреждениями отмечен в 6 муниципальных образованиях области, наибольший –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(128,6%). На уровне прошлого года отмечено потребление в 7 муниципальных образованиях.</a:t>
            </a:r>
            <a:endParaRPr lang="ru-RU" sz="13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Потребление природного газа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1554162"/>
            <a:ext cx="8686800" cy="4899174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природного газа в многоквартирных домах в 2022 г. в среднем по муниципалитетам варьировалась от 10,7 (Шумячский район) до  652 куб. м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проживающего, в которых имеется данный вид энергоресурсов.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отмечено в 13 районах. Наибольшее (на 14,5%)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удельной величины потребления природного газа в МКД произошел в 3 муниципальных образованиях,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7,1%). На уровне прошлого года отмечено потребление в 8 муниципальных образованиях (в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Смоленском, Демидовском,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Темкинском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природного газа муниципальными бюджетными учреждениями в 2022 г. в среднем варьировалась от 0,8 (город Смоленск) до  50,1 куб. м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потребления природного газа муниципальными бюджетными учреждениями произошло в 4 муниципальных образованиях, наибольшее (на 5,3%)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отмечен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8 муниципалитетах, в т.ч. максимальный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на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38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%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На уровне прошлого года отмечено потребление в 11 муниципальных образованиях.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1"/>
                </a:solidFill>
              </a:rPr>
              <a:t>10) ПРОВЕДЕНИЕ НЕЗАВИСИМОЙ ОЦЕНКИ КАЧЕСТВА УСЛОВИЙ ОКАЗАНИЯ УСЛУГ ОРГАНИЗАЦИЯМИ В СФЕРАХ КУЛЬТУРЫ, ОХРАНЫ ЗДОРОВЬЯ, ОБРАЗОВАНИЯ И СОЦИАЛЬНОГО </a:t>
            </a:r>
            <a:r>
              <a:rPr lang="ru-RU" sz="1400" b="1" dirty="0" smtClean="0">
                <a:solidFill>
                  <a:schemeClr val="tx1"/>
                </a:solidFill>
              </a:rPr>
              <a:t>ОБСЛУЖИВАНИЯ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2022 году независимую оценку качества условий оказания услуг прошли организации культуры в 24 муниципальных районах.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 Максимальное значение показателя:</a:t>
            </a:r>
          </a:p>
          <a:p>
            <a:pPr marL="0" indent="9525" algn="just"/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(98 баллов),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(97,62 балла),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(97,48 балла),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(97,27 балла) районы. 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 Минимальное значение показателя:</a:t>
            </a:r>
          </a:p>
          <a:p>
            <a:pPr marL="0" indent="9525" algn="just">
              <a:spcAft>
                <a:spcPts val="600"/>
              </a:spcAft>
            </a:pP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районы.</a:t>
            </a:r>
          </a:p>
          <a:p>
            <a:pPr marL="0" indent="9525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2022 году независимую оценку качества условий оказания услуг прошли организации в сфере образования в 24 муниципальных образованиях. В трех муниципальных образованиях оценка качества условий оказания услуг в 2022 году не проводилась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районы).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значение показателя: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город Смоленск (136 баллов),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(88,6 баллов),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(88 баллов) и Холм-Жирковский (87,17 баллов) районы.</a:t>
            </a:r>
          </a:p>
          <a:p>
            <a:pPr marL="0" indent="9525" algn="just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Минимальное значение показателя зафиксировано в Темкинском районе.</a:t>
            </a:r>
          </a:p>
          <a:p>
            <a:pPr marL="0" indent="9525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2022 году независимая оценка качества условий оказания услуг организациями в сфере социального обслуживания  и охраны здоровья, в соответствии с докладами глав муниципальных образований, не проводилась, т.к. данные организации являются объектами областного подчинения.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64756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686800" cy="83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II. </a:t>
            </a:r>
            <a:r>
              <a:rPr lang="ru-RU" sz="1400" b="1" dirty="0" smtClean="0">
                <a:solidFill>
                  <a:schemeClr val="tx1"/>
                </a:solidFill>
              </a:rPr>
              <a:t>ИТОГИ СОЦИОЛОГИЧЕСКИХ ОПРОСОВ НАСЕЛЕНИЯ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i="1" dirty="0">
                <a:solidFill>
                  <a:schemeClr val="tx1"/>
                </a:solidFill>
              </a:rPr>
              <a:t>Удовлетворенность населения деятельностью органов местного самоуправления городского округа (муниципального района)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908720"/>
            <a:ext cx="8686800" cy="3312368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Наиболее высокий уровень удовлетворенности населения деятельностью органов местного самоуправления в 2022 году зафиксирован в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районе (66,5%), городе Десногорске (65,9%),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(63,1%), Смоленском (62,8%),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(60,1%) и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(60,1%) районах. </a:t>
            </a: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Наихудшие показатели уровня удовлетворенности выявлены в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(38,9%) и Демидовском (42,3%) районах. </a:t>
            </a: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Результаты  опросов  населения  в  2022 году  свидетельствуют  о снижении уровня   удовлетворенности   населения   деятельностью   органов   местного самоуправления в 4 муниципальных  образованиях  Смоленской области. Наибольшее снижение показателя отмечено в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районе  (на 12,94 п.п.).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85202445"/>
              </p:ext>
            </p:extLst>
          </p:nvPr>
        </p:nvGraphicFramePr>
        <p:xfrm>
          <a:off x="251520" y="4005064"/>
          <a:ext cx="84436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III. </a:t>
            </a:r>
            <a:r>
              <a:rPr lang="ru-RU" sz="1400" b="1" dirty="0" smtClean="0">
                <a:solidFill>
                  <a:schemeClr val="tx1"/>
                </a:solidFill>
              </a:rPr>
              <a:t>РЕЗУЛЬТАТЫ ОЦЕНКИ ЭФФЕКТИВНОСТИ ДЕЯТЕЛЬНОСТИ ОРГАНОВ МЕСТНОГО САМОУПРАВЛЕНИЯ ГОРОДСКИХ ОКРУГОВ И МУНИЦИПАЛЬНЫХ РАЙОНОВ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568952" cy="1152128"/>
          </a:xfrm>
        </p:spPr>
        <p:txBody>
          <a:bodyPr>
            <a:noAutofit/>
          </a:bodyPr>
          <a:lstStyle/>
          <a:p>
            <a:pPr marL="0" lvl="0" indent="19050" algn="just">
              <a:spcBef>
                <a:spcPts val="0"/>
              </a:spcBef>
              <a:buClrTx/>
              <a:buSzTx/>
              <a:buNone/>
            </a:pP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Оценка эффективности деятельности органов местного самоуправления городских округов и муниципальных районов в 2022 году проведена по достигнутому уровню и динамике показателей социально-экономического развития.</a:t>
            </a:r>
          </a:p>
          <a:p>
            <a:pPr marL="0" lvl="0" indent="19050" algn="just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Palatino Linotype"/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«Экономическое развитие» по итогам 2022 года.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20502163"/>
              </p:ext>
            </p:extLst>
          </p:nvPr>
        </p:nvGraphicFramePr>
        <p:xfrm>
          <a:off x="467544" y="2132856"/>
          <a:ext cx="8352730" cy="44683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24930"/>
                <a:gridCol w="1707924"/>
                <a:gridCol w="2561886"/>
                <a:gridCol w="3157990"/>
              </a:tblGrid>
              <a:tr h="350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группа</a:t>
                      </a:r>
                      <a:endParaRPr lang="ru-RU" sz="1600" dirty="0"/>
                    </a:p>
                  </a:txBody>
                  <a:tcPr/>
                </a:tc>
              </a:tr>
              <a:tr h="2584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727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6450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6682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685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Ершичский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ВВЕДЕНИЕ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0995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Нормативно-правовые акты Смоленской области, регламентирующие работу по оценке эффективности деятельности органов местного самоуправления: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1. Постановление Администрации Смоленской области от 18 апреля 2014 г. № 276 «Об оценке эффективности деятельности органов местного самоуправления городских округов и муниципальных районов» (в редакции постановлений Администрации Смоленской области     от 17.04.2015 № 224, от 17.02.2017 №</a:t>
            </a:r>
            <a:r>
              <a:rPr lang="en-US" sz="1400" dirty="0" smtClean="0">
                <a:latin typeface="Palatino Linotype" pitchFamily="18" charset="0"/>
              </a:rPr>
              <a:t> 62</a:t>
            </a:r>
            <a:r>
              <a:rPr lang="ru-RU" sz="1400" dirty="0">
                <a:latin typeface="Palatino Linotype" pitchFamily="18" charset="0"/>
              </a:rPr>
              <a:t>, от 12.04.2019 </a:t>
            </a:r>
            <a:r>
              <a:rPr lang="ru-RU" sz="1400" dirty="0" smtClean="0">
                <a:latin typeface="Palatino Linotype" pitchFamily="18" charset="0"/>
              </a:rPr>
              <a:t>№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>
                <a:latin typeface="Palatino Linotype" pitchFamily="18" charset="0"/>
              </a:rPr>
              <a:t>201</a:t>
            </a:r>
            <a:r>
              <a:rPr lang="ru-RU" sz="1400" dirty="0" smtClean="0">
                <a:latin typeface="Palatino Linotype" pitchFamily="18" charset="0"/>
              </a:rPr>
              <a:t>);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2. Закон Смоленской области от 29.09.2009 № 90-з «О предоставлении межбюджетных трансфертов из областного бюджета бюджетам муниципальных образований Смоленской области - победителей и призеров ежегодного областного конкурса на лучшее муниципальное образование Смоленской области» (в редакции закона Смоленской области  от 30.11.2011 № 121-з);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Сводный доклад подготовлен Департаментом экономического развития Смоленской области на основе докладов глав муниципальных образований Смоленской области о достигнутых значениях показателей для оценки эффективности деятельности органов местного самоуправления городских округов и муниципальных районов при участии органов исполнительной власти Смоленской области. 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В целях обеспечения равных условий оценки муниципальные образования были разделены на три группы в зависимости от уровня социально-экономического развития, бюджетной обеспеченности, доходности, обеспеченности природными и трудовыми ресурсами, численности населения.  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Оценка эффективности деятельности органов местного самоуправления городских округов и муниципальных районов в 2022 году проведена по достигнутому уровню и динамике показателей социально-экономического развития.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Подготовка Сводного доклада осуществлялась с использованием автоматизированной информационной системы ежегодного мониторинга показателей эффективности деятельности ОМС городских округов, муниципальных районов Смоленской области.</a:t>
            </a:r>
          </a:p>
          <a:p>
            <a:pPr indent="442913" algn="just"/>
            <a:endParaRPr lang="ru-RU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«Дошкольное образование» </a:t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7524810"/>
              </p:ext>
            </p:extLst>
          </p:nvPr>
        </p:nvGraphicFramePr>
        <p:xfrm>
          <a:off x="395536" y="1340772"/>
          <a:ext cx="8596065" cy="50954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3603"/>
                <a:gridCol w="1995164"/>
                <a:gridCol w="2636467"/>
                <a:gridCol w="3090831"/>
              </a:tblGrid>
              <a:tr h="420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</a:tr>
              <a:tr h="2998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34143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30311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7191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3050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9260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8019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08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9475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«Общее и дополнительное образование» 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36642"/>
              </p:ext>
            </p:extLst>
          </p:nvPr>
        </p:nvGraphicFramePr>
        <p:xfrm>
          <a:off x="304800" y="1268766"/>
          <a:ext cx="8686800" cy="51214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82824"/>
                <a:gridCol w="1800200"/>
                <a:gridCol w="3024336"/>
                <a:gridCol w="2979440"/>
              </a:tblGrid>
              <a:tr h="2876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b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/>
                </a:tc>
              </a:tr>
              <a:tr h="2647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3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4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5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6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7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8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9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10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11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12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13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14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15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16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Велижский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«КУЛЬТУРА» по итогам </a:t>
            </a:r>
            <a:r>
              <a:rPr lang="ru-RU" sz="14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6037261"/>
              </p:ext>
            </p:extLst>
          </p:nvPr>
        </p:nvGraphicFramePr>
        <p:xfrm>
          <a:off x="304800" y="1268761"/>
          <a:ext cx="8686800" cy="49956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2824"/>
                <a:gridCol w="1800200"/>
                <a:gridCol w="2520280"/>
                <a:gridCol w="3483496"/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33286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lvl="0" algn="ctr"/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«Физическая культура и спорт» </a:t>
            </a:r>
            <a:b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326356"/>
              </p:ext>
            </p:extLst>
          </p:nvPr>
        </p:nvGraphicFramePr>
        <p:xfrm>
          <a:off x="251520" y="1268761"/>
          <a:ext cx="8712968" cy="489654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85483"/>
                <a:gridCol w="1733398"/>
                <a:gridCol w="2888997"/>
                <a:gridCol w="320509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Смоленск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«Жилищное строительство и обеспечение граждан жильем» по итогам </a:t>
            </a:r>
            <a:r>
              <a:rPr lang="ru-RU" sz="14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5144531"/>
              </p:ext>
            </p:extLst>
          </p:nvPr>
        </p:nvGraphicFramePr>
        <p:xfrm>
          <a:off x="395536" y="1412776"/>
          <a:ext cx="8424936" cy="49930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25644"/>
                <a:gridCol w="1758248"/>
                <a:gridCol w="2857152"/>
                <a:gridCol w="2783892"/>
              </a:tblGrid>
              <a:tr h="27961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36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910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Темкинский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«Жилищно-коммунальное хозяйство»</a:t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по итогам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года.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1726756"/>
              </p:ext>
            </p:extLst>
          </p:nvPr>
        </p:nvGraphicFramePr>
        <p:xfrm>
          <a:off x="395536" y="1340768"/>
          <a:ext cx="8208912" cy="53455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95518"/>
                <a:gridCol w="1641782"/>
                <a:gridCol w="2686554"/>
                <a:gridCol w="2985058"/>
              </a:tblGrid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3416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«Организация муниципального управления» 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2087016"/>
              </p:ext>
            </p:extLst>
          </p:nvPr>
        </p:nvGraphicFramePr>
        <p:xfrm>
          <a:off x="304800" y="1412775"/>
          <a:ext cx="8587680" cy="5040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5123"/>
                <a:gridCol w="1993218"/>
                <a:gridCol w="2796364"/>
                <a:gridCol w="2782975"/>
              </a:tblGrid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2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3 группа</a:t>
                      </a:r>
                    </a:p>
                  </a:txBody>
                  <a:tcPr marL="9525" marR="9525" marT="9525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«Энергосбережение и повышение энергетической эффективности» по итогам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2658880"/>
              </p:ext>
            </p:extLst>
          </p:nvPr>
        </p:nvGraphicFramePr>
        <p:xfrm>
          <a:off x="304800" y="1268760"/>
          <a:ext cx="8587680" cy="52099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2751"/>
                <a:gridCol w="1637286"/>
                <a:gridCol w="2847454"/>
                <a:gridCol w="3230189"/>
              </a:tblGrid>
              <a:tr h="3869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место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34877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9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kern="0" dirty="0" smtClean="0">
                <a:solidFill>
                  <a:schemeClr val="tx1"/>
                </a:solidFill>
                <a:cs typeface="Times New Roman" pitchFamily="18" charset="0"/>
              </a:rPr>
              <a:t>Сводный рейтинг городских округов и муниципальных районов Смоленской области по достигнутому значению показателей оценки эффективности деятельности органов местного самоуправления в  </a:t>
            </a:r>
            <a:r>
              <a:rPr lang="ru-RU" sz="20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2022</a:t>
            </a:r>
            <a:r>
              <a:rPr lang="ru-RU" sz="1400" b="1" i="1" kern="0" dirty="0" smtClean="0">
                <a:solidFill>
                  <a:schemeClr val="tx1"/>
                </a:solidFill>
                <a:cs typeface="Times New Roman" pitchFamily="18" charset="0"/>
              </a:rPr>
              <a:t>  году</a:t>
            </a:r>
            <a:endParaRPr lang="ru-RU" sz="1400" dirty="0"/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60032" y="1124744"/>
          <a:ext cx="3888432" cy="538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</a:tblGrid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третья 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Глинковский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Холм-Жирковский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Монастырщинский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Новодугинский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Угранский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Краснинский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Кардымовский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Демидовский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Шумячский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Духовщинский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Ельнинский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Хиславичский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Темкинский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Ершичский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1124744"/>
          <a:ext cx="403244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Смоленск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Десногорск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512" y="2492898"/>
          <a:ext cx="4176464" cy="394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</a:tblGrid>
              <a:tr h="3945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Сафоновский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Смоленский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Рославльский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Руднянский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Починковский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Дорогобужский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Гагаринский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Вяземский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Ярцевский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Desktop\Карты для презентации\Число СМС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844934"/>
            <a:ext cx="4344175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37032" cy="821776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I. </a:t>
            </a:r>
            <a:r>
              <a:rPr lang="ru-RU" sz="1400" b="1" dirty="0">
                <a:solidFill>
                  <a:schemeClr val="tx1"/>
                </a:solidFill>
              </a:rPr>
              <a:t>РЕЗУЛЬТАТЫ МОНИТОРИНГА ЭФФЕКТИВНОСТИ ДЕЯТЕЛЬНОСТИ ОРГАНОВ МЕСТНОГО САМОУПРАВЛЕНИЯ ГОРОДСКИХ ОКРУГОВ И МУНИЦИПАЛЬНЫХ РАЙОНОВ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1) экономическое развитие;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i="1" dirty="0">
                <a:solidFill>
                  <a:schemeClr val="tx1"/>
                </a:solidFill>
              </a:rPr>
              <a:t>Число субъектов малого и среднего предпринимательства в расчете на </a:t>
            </a:r>
            <a:r>
              <a:rPr lang="ru-RU" sz="1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r>
              <a:rPr lang="ru-RU" sz="1400" b="1" i="1" dirty="0">
                <a:solidFill>
                  <a:schemeClr val="tx1"/>
                </a:solidFill>
              </a:rPr>
              <a:t> тыс. человек населения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92488" cy="5256584"/>
          </a:xfrm>
        </p:spPr>
        <p:txBody>
          <a:bodyPr>
            <a:noAutofit/>
          </a:bodyPr>
          <a:lstStyle/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2022 году в целом по области количество субъектов малого и среднего предпринимательства, включая индивидуальных предпринимателей, составило 446,8 единиц на 10 тыс. человек населения (в 2021 году – 420 ед. на 10 тыс. человек). </a:t>
            </a:r>
          </a:p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Рост произошел в 20 муниципалитетах. Наибольший в Темкинском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(с 234 до 314 единиц и с 223 до 271 единиц на 10 тыс. человек соответственно). Снижение количества СМСП в 2022 году отмечено в 7 муниципалитетах, наибольшее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(на 10,7%).</a:t>
            </a:r>
          </a:p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Лидером по числу СМСП -  является город Смоленск, 645 единиц на 10 тыс. человек. Кроме него большое количество СМСП работает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(401),  Смоленском (396 единицы),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(390),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(376)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(372) районах. Наименьшее число СМСП  - менее 200 СМСП на 10 тыс. населения – отмечено в муниципалитетах: 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(187)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(195) районах.</a:t>
            </a:r>
            <a:endParaRPr lang="ru-RU" sz="9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965324" y="5085184"/>
            <a:ext cx="1178676" cy="1057209"/>
            <a:chOff x="7904151" y="5088850"/>
            <a:chExt cx="1178676" cy="10572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13363" y="5088850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300 и выше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10788" y="5884449"/>
              <a:ext cx="941015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229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4151" y="5361229"/>
              <a:ext cx="114258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/>
                <a:t>от </a:t>
              </a:r>
              <a:r>
                <a:rPr lang="ru-RU" sz="1100" dirty="0" smtClean="0"/>
                <a:t>250 </a:t>
              </a:r>
              <a:r>
                <a:rPr lang="ru-RU" sz="1100" dirty="0"/>
                <a:t>до </a:t>
              </a:r>
              <a:r>
                <a:rPr lang="ru-RU" sz="1100" dirty="0" smtClean="0"/>
                <a:t>299</a:t>
              </a:r>
              <a:endParaRPr lang="ru-RU" sz="11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4151" y="5633670"/>
              <a:ext cx="114258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230 до 249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8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Карты для презентации\Доля среднесписочной численност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772926"/>
            <a:ext cx="4344175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300" b="1" i="1" dirty="0">
                <a:solidFill>
                  <a:schemeClr val="tx1"/>
                </a:solidFill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всех предприятий и организаций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83224" cy="5805264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Доля среднесписочной численности работников колеблется от 7,1% в </a:t>
            </a:r>
            <a:r>
              <a:rPr lang="ru-RU" sz="1350" dirty="0" err="1" smtClean="0">
                <a:solidFill>
                  <a:sysClr val="windowText" lastClr="000000"/>
                </a:solidFill>
                <a:latin typeface="Palatino Linotype" pitchFamily="18" charset="0"/>
              </a:rPr>
              <a:t>Сычевском</a:t>
            </a: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 муниципальном районе до 39,8% в Смоленском муниципальном районе. Показатель зависит от сложившейся экономической структуры производств и особенностей осуществления предпринимательской деятельности в каждом районе.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Доля среднесписочной численности работников малых и средних предприятий в среднесписочной численности работников увеличилась в 18 муниципалитетах, наибольший рост (на 2,5 процентных пункта) в 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городе Десногорске, Холм-Жирковском (на 0,7 п.п.) и Дорогобужском (на 0,65 п.п.) муниципальных районах. На уровне предыдущего года доля среднесписочной численности работников малых и средних предприятий в 2022 году сохранилась в городе Смоленске,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районах.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Снижение доли среднесписочной численности работников (без внешних совместителей) МСП в среднесписочной численности всех предприятий и организаций в 2022 году не зафиксировано ни в одном муниципальном образовании. </a:t>
            </a:r>
            <a:endParaRPr lang="ru-RU" sz="13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848000" y="5040000"/>
            <a:ext cx="1404520" cy="1057209"/>
            <a:chOff x="7904150" y="5088850"/>
            <a:chExt cx="1404520" cy="10572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13362" y="5088850"/>
              <a:ext cx="139530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34,0% и более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13363" y="5884449"/>
              <a:ext cx="1286787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</a:t>
              </a:r>
              <a:r>
                <a:rPr lang="ru-RU" sz="1100" dirty="0" smtClean="0"/>
                <a:t>18,9%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4150" y="5361229"/>
              <a:ext cx="140452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27,3% </a:t>
              </a:r>
              <a:r>
                <a:rPr lang="ru-RU" sz="1100" dirty="0"/>
                <a:t>до </a:t>
              </a:r>
              <a:r>
                <a:rPr lang="ru-RU" sz="1100" dirty="0" smtClean="0"/>
                <a:t>33,9%</a:t>
              </a:r>
              <a:endParaRPr lang="ru-RU" sz="11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4150" y="5637517"/>
              <a:ext cx="1239849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19,0% до </a:t>
              </a:r>
              <a:r>
                <a:rPr lang="ru-RU" sz="1050" dirty="0" smtClean="0"/>
                <a:t>27,2%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705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арты для презентации\Объем инвестиц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844934"/>
            <a:ext cx="4344175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Объем инвестиций в основной капитал (за исключением бюджетных средств) в расчете на </a:t>
            </a:r>
            <a:r>
              <a:rPr lang="ru-RU" sz="1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</a:t>
            </a:r>
            <a:r>
              <a:rPr lang="ru-RU" sz="1400" b="1" i="1" dirty="0">
                <a:solidFill>
                  <a:schemeClr val="tx1"/>
                </a:solidFill>
              </a:rPr>
              <a:t> жителя (рублей)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392488" cy="5688632"/>
          </a:xfrm>
        </p:spPr>
        <p:txBody>
          <a:bodyPr>
            <a:noAutofit/>
          </a:bodyPr>
          <a:lstStyle/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Наибольшее значение показателя «Объем инвестиций в основной капитал (за исключением бюджетных средств) в расчете на 1 человека» отмечено в городе Десногорске (204,0 тыс.руб.), основной объем инвестиций по городу приходится на Смоленскую АЭС. 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Наименьшее значение показателя –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(632 руб.) и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(1 564 руб.) районах.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В 2022 году по сравнению с 2021 годом объем инвестиций в основной капитал в </a:t>
            </a:r>
            <a:r>
              <a:rPr lang="ru-RU" sz="1350" dirty="0">
                <a:solidFill>
                  <a:schemeClr val="tx1"/>
                </a:solidFill>
                <a:latin typeface="Palatino Linotype" pitchFamily="18" charset="0"/>
              </a:rPr>
              <a:t>расчете на 1 жителя  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увеличился в 13 муниципальных образованиях Смоленской области. 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Демидовский – рост более чем в 6 раз (с 1,6 до 9,8 тыс. руб.), Холм-Жирковский – рост в 2,5 раза (с 13,9 до 34,3 тыс. руб.) и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Ельнинский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– рост в 2,3 раз (с 0,7 до 1,6 тыс. руб.) муниципальные районы.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В 2022 году наибольшее снижение объемов инвестиций в основной капитал в расчете на 1 жителя отмечено в Смоленском районе (в 6,2 раз с 195,3 до 31,5 тыс. руб.). Значительное сокращение связано со снижением инвестиций в сферу транспортировки грузов и приобретения в лизинг автотранспортных средств транспортными компаниями. </a:t>
            </a:r>
            <a:endParaRPr lang="ru-RU" sz="1350" dirty="0" smtClean="0">
              <a:solidFill>
                <a:srgbClr val="FF0000"/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775999" y="5085184"/>
            <a:ext cx="1764553" cy="1044401"/>
            <a:chOff x="7880007" y="5073615"/>
            <a:chExt cx="1764553" cy="10444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более 34 тыс.</a:t>
              </a:r>
              <a:endParaRPr lang="ru-RU" sz="105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менее 8 тыс.</a:t>
              </a:r>
              <a:endParaRPr lang="ru-RU" sz="105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7426" y="5339072"/>
              <a:ext cx="1685126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23 тыс. </a:t>
              </a:r>
              <a:r>
                <a:rPr lang="ru-RU" sz="1050" dirty="0"/>
                <a:t>до </a:t>
              </a:r>
              <a:r>
                <a:rPr lang="ru-RU" sz="1050" dirty="0" smtClean="0"/>
                <a:t>33 тыс.</a:t>
              </a:r>
              <a:endParaRPr lang="ru-RU" sz="10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80007" y="5608144"/>
              <a:ext cx="1764553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9 </a:t>
              </a:r>
              <a:r>
                <a:rPr lang="ru-RU" sz="1050" dirty="0"/>
                <a:t>тыс. до </a:t>
              </a:r>
              <a:r>
                <a:rPr lang="ru-RU" sz="1050" dirty="0" smtClean="0"/>
                <a:t>22 </a:t>
              </a:r>
              <a:r>
                <a:rPr lang="ru-RU" sz="1050" dirty="0"/>
                <a:t>тыс</a:t>
              </a:r>
              <a:r>
                <a:rPr lang="ru-RU" sz="1050" dirty="0" smtClean="0"/>
                <a:t>.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86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Карты для презентации\Доля площади земельных участко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772926"/>
            <a:ext cx="4344175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</a:t>
            </a:r>
            <a:r>
              <a:rPr lang="ru-RU" sz="1400" b="1" i="1" dirty="0" smtClean="0">
                <a:solidFill>
                  <a:schemeClr val="tx1"/>
                </a:solidFill>
              </a:rPr>
              <a:t>)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Autofit/>
          </a:bodyPr>
          <a:lstStyle/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2022 году наибольшая доля площадей земельных участков, являющихся объектами налогообложения земельным налогом, в общей площади территории городского округа (муниципального района) приходится на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(93%), Починковский (86,2%)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(85,9%) районы.</a:t>
            </a:r>
          </a:p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Наименьшая доля приходится на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(21,4%), Глинковский (24,5%) и Вяземский (30%)  муниципальные районы. В г. Десногорске земельные участки, являющиеся объектом налогообложения земельным налогом отсутствуют. </a:t>
            </a:r>
          </a:p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Холм-Жирковский муниципальный район – рост на 3,4 п.п. (с 60,1 до 63,5%),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 – рост на 2,6 п.п. (с 81,3 до 83,9%).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296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83% и более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46%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65% </a:t>
              </a:r>
              <a:r>
                <a:rPr lang="ru-RU" sz="1100" dirty="0"/>
                <a:t>до </a:t>
              </a:r>
              <a:r>
                <a:rPr lang="ru-RU" sz="1100" dirty="0" smtClean="0"/>
                <a:t>82%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47% до 64%</a:t>
              </a:r>
              <a:endParaRPr lang="ru-RU" sz="11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6876256" y="4797152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33954</TotalTime>
  <Words>7351</Words>
  <Application>Microsoft Office PowerPoint</Application>
  <PresentationFormat>Экран (4:3)</PresentationFormat>
  <Paragraphs>1175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Трек</vt:lpstr>
      <vt:lpstr>Сводный доклад  о результатах мониторинга эффективности деятельности органов местного  самоуправления городских округов и муниципальных районов Смоленской области  за 2022 год </vt:lpstr>
      <vt:lpstr>Общая информация о городских округах и муниципальных районах СМОЛЕНСКОЙ ОБЛАСТИ</vt:lpstr>
      <vt:lpstr>Слайд 3</vt:lpstr>
      <vt:lpstr>СОДЕРЖАНИЕ</vt:lpstr>
      <vt:lpstr>Слайд 5</vt:lpstr>
      <vt:lpstr>I. РЕЗУЛЬТАТЫ МОНИТОРИНГА ЭФФЕКТИВНОСТИ ДЕЯТЕЛЬНОСТИ ОРГАНОВ МЕСТНОГО САМОУПРАВЛЕНИЯ ГОРОДСКИХ ОКРУГОВ И МУНИЦИПАЛЬНЫХ РАЙОНОВ 1) экономическое развитие; Число субъектов малого и среднего предпринимательства в расчете на 10 тыс. человек населения</vt:lpstr>
      <vt:lpstr>Доля среднесписочной численности работников (без внешних совместителей) малых и средних предприятий в среднесписочной численности всех предприятий и организаций</vt:lpstr>
      <vt:lpstr>Объем инвестиций в основной капитал (за исключением бюджетных средств) в расчете на 1 жителя (рублей) </vt:lpstr>
      <vt:lpstr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vt:lpstr>
      <vt:lpstr>Доля прибыльных сельскохозяйственных организаций в общем их числе</vt:lpstr>
      <vt:lpstr>Доля протяженности автомобильных дорог общего пользования местного значения, не отвечающих нормативным требованиям</vt:lpstr>
      <vt:lpstr>Доля населения, проживающего в населенных пунктах, не имеющих регулярного сообщения</vt:lpstr>
      <vt:lpstr>Среднемесячная номинальная заработная плата  Среднемесячная номинальная начисленная заработная плата работников крупных и средних предприятий и некоммерческих организаций</vt:lpstr>
      <vt:lpstr>Заработная плата  работников муниципальных дошкольных учреждений</vt:lpstr>
      <vt:lpstr>Заработная плата  работников  муниципальных  общеобразовательных  учреждений</vt:lpstr>
      <vt:lpstr>Заработная плата учителей муниципальных общеобразовательных учреждений</vt:lpstr>
      <vt:lpstr>Заработная  плата  работников  муниципальных  учреждений  культуры  и искусства</vt:lpstr>
      <vt:lpstr>Заработная плата работников  муниципальных  учреждений физической культуры и спорта</vt:lpstr>
      <vt:lpstr>2) Дошкольное образование  Доля детей в возрасте 1 - 6 лет, получающих дошкольную образовательную услугу</vt:lpstr>
      <vt:lpstr>Доля детей в возрасте от одного года до шести лет, состоящих на учете для определения в муниципальные дошкольные образовательные учреждения</vt:lpstr>
      <vt:lpstr>Доля муниципальных дошкольных образовательных учреждений, здания которых находятся в аварийном состоянии или требуют капитального ремонта</vt:lpstr>
      <vt:lpstr>3) общее и дополнительное образование   Доля выпускников муниципальных общеобразовательных учреждений, не получивших аттестат о среднем образовании</vt:lpstr>
      <vt:lpstr>  В 24 районах области (Гагаринском, Дорогобужском, Рославльском, Руднянском, Сафоновском, Смоленском, Ярцевском, Духовщинском, Кардымовском, Краснинском, Починковском, Сычевском, Шумячском, Холм-Жирковском, Глинковском, Ельнинском, Ершичском, Монастырщинском, Новодугинском, Темкинском, Угранском, Хиславичском, городе Смоленске и городе Десногорске) все общеобразовательные учреждения соответствуют современным требованиям.  В 2022 году увеличение данного показателя наблюдалось в 9 муниципальных районах. На уровне предшествующего года значение показателя сохранилось в 17 районах и 1 городском округе. </vt:lpstr>
      <vt:lpstr>Слайд 24</vt:lpstr>
      <vt:lpstr>Слайд 25</vt:lpstr>
      <vt:lpstr>Расходы бюджета муниципального образования на общее образование в расчете на 1 обучающегося в МОУ</vt:lpstr>
      <vt:lpstr>Доля детей в возрасте 5 -18 лет, получающих услуги по дополнительному образованию</vt:lpstr>
      <vt:lpstr>4) культура Уровень фактической обеспеченности учреждениями культуры от нормативной потребности: клубами и учреждениями клубного типа; библиотеками; парками культуры и отдыха</vt:lpstr>
      <vt:lpstr>Слайд 29</vt:lpstr>
      <vt:lpstr>5) Физическая культура и спорт  Доля населения, систематически занимающегося физической культурой и спортом</vt:lpstr>
      <vt:lpstr>Доля обучающихся, систематически занимающихся физической культурой и спортом, в общей численности обучающихся</vt:lpstr>
      <vt:lpstr>Слайд 32</vt:lpstr>
      <vt:lpstr>Слайд 33</vt:lpstr>
      <vt:lpstr>Площадь земельных участков, предоставленных для строительства в расчете на 10 тыс. человек  населения</vt:lpstr>
      <vt:lpstr> ПЛОЩАДЬ ЗЕМЕЛЬНЫХ УЧАСТКОВ, ПРЕДОСТАВЛЕННЫХ ДЛЯ СТРОИТЕЛЬСТВА, В ОТНОШЕНИИ КОТОРЫХ С ДАТЫ ПРИНЯТИЯ РЕШЕНИЯ О ПРЕДОСТАВЛЕНИИ ЗЕМЕЛЬНОГО УЧАСТКА НЕ БЫЛО ПОЛУЧЕНО РАЗРЕШЕНИЕ НА ВВОД В ЭКСПЛУАТАЦИЮ</vt:lpstr>
      <vt:lpstr>7) ЖИЛИЩНО-КОММУНАЛЬНОЕ ХОЗЯЙСТВО  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</vt:lpstr>
      <vt:lpstr>Доля организаций коммунального комплекса, осуществляющих производство товаров, оказание услуг по водо-, тепло-, газо-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</vt:lpstr>
      <vt:lpstr>ДОЛЯ МНОГОКВАРТИРНЫХ ДОМОВ, РАСПОЛОЖЕННЫХ НА ЗЕМЕЛЬНЫХ УЧАСТКАХ, В ОТНОШЕНИИ КОТОРЫХ ОСУЩЕСТВЛЕН ГОСУДАРСТВЕННЫЙ КАДАСТРОВЫЙ УЧЕТ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vt:lpstr>
      <vt:lpstr>8) организация муниципального управления   доля налоговых и неналоговых доходов местного бюджета в общем объеме собственных доходов бюджета муниципального образования </vt:lpstr>
      <vt:lpstr>Доля основных фондов организаций муниципальной формы собственности, находящихся в стадии банкротства</vt:lpstr>
      <vt:lpstr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vt:lpstr>
      <vt:lpstr>Слайд 43</vt:lpstr>
      <vt:lpstr>Слайд 44</vt:lpstr>
      <vt:lpstr>Слайд 45</vt:lpstr>
      <vt:lpstr>Слайд 46</vt:lpstr>
      <vt:lpstr>Слайд 47</vt:lpstr>
      <vt:lpstr>Слайд 48</vt:lpstr>
      <vt:lpstr>III. РЕЗУЛЬТАТЫ ОЦЕНКИ ЭФФЕКТИВНОСТИ ДЕЯТЕЛЬНОСТИ ОРГАНОВ МЕСТНОГО САМОУПРАВЛЕНИЯ ГОРОДСКИХ ОКРУГОВ И МУНИЦИПАЛЬНЫХ РАЙОНОВ</vt:lpstr>
      <vt:lpstr>Рейтинг городских округов и муниципальных районов по достигнутому уровню и динамике показателей в сфере «Дошкольное образование»  по итогам 2022 года</vt:lpstr>
      <vt:lpstr>Рейтинг городских округов и муниципальных районов по достигнутому уровню и динамике показателей в сфере «Общее и дополнительное образование» по итогам 2022 года</vt:lpstr>
      <vt:lpstr>Рейтинг городских округов и муниципальных районов по достигнутому уровню и динамике показателей в сфере «КУЛЬТУРА» по итогам 2022 года</vt:lpstr>
      <vt:lpstr>Рейтинг городских округов и муниципальных районов по достигнутому уровню и динамике показателей в сфере «Физическая культура и спорт»  по итогам 2022 года</vt:lpstr>
      <vt:lpstr>Рейтинг городских округов и муниципальных районов по достигнутому уровню и динамике показателей в сфере «Жилищное строительство и обеспечение граждан жильем» по итогам 2022 года</vt:lpstr>
      <vt:lpstr>Рейтинг городских округов и муниципальных районов по достигнутому уровню и динамике показателей в сфере «Жилищно-коммунальное хозяйство»  по итогам 2022 года.</vt:lpstr>
      <vt:lpstr>Рейтинг городских округов и муниципальных районов по достигнутому уровню и динамике показателей в сфере «Организация муниципального управления» по итогам 2022 года</vt:lpstr>
      <vt:lpstr>Рейтинг городских округов и муниципальных районов по достигнутому уровню и динамике показателей в сфере «Энергосбережение и повышение энергетической эффективности» по итогам 2022 года</vt:lpstr>
      <vt:lpstr>Сводный рейтинг городских округов и муниципальных районов Смоленской области по достигнутому значению показателей оценки эффективности деятельности органов местного самоуправления в  2022 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Богомолова Светлана Викторовна</dc:creator>
  <cp:lastModifiedBy>Богомолова</cp:lastModifiedBy>
  <cp:revision>4051</cp:revision>
  <dcterms:created xsi:type="dcterms:W3CDTF">2016-04-07T09:39:54Z</dcterms:created>
  <dcterms:modified xsi:type="dcterms:W3CDTF">2023-09-18T14:43:47Z</dcterms:modified>
</cp:coreProperties>
</file>