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12" r:id="rId22"/>
    <p:sldId id="278" r:id="rId23"/>
    <p:sldId id="313" r:id="rId24"/>
    <p:sldId id="279" r:id="rId25"/>
    <p:sldId id="314" r:id="rId26"/>
    <p:sldId id="280" r:id="rId27"/>
    <p:sldId id="281" r:id="rId28"/>
    <p:sldId id="282" r:id="rId29"/>
    <p:sldId id="283" r:id="rId30"/>
    <p:sldId id="284" r:id="rId31"/>
    <p:sldId id="285" r:id="rId32"/>
    <p:sldId id="311" r:id="rId33"/>
    <p:sldId id="286" r:id="rId34"/>
    <p:sldId id="315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16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Кожевников" initials="В.Д.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  <a:srgbClr val="0066FF"/>
    <a:srgbClr val="FFFF66"/>
    <a:srgbClr val="66FFFF"/>
    <a:srgbClr val="FF7C80"/>
    <a:srgbClr val="FFFFFF"/>
    <a:srgbClr val="CCE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2292" autoAdjust="0"/>
    <p:restoredTop sz="99743" autoAdjust="0"/>
  </p:normalViewPr>
  <p:slideViewPr>
    <p:cSldViewPr>
      <p:cViewPr>
        <p:scale>
          <a:sx n="100" d="100"/>
          <a:sy n="100" d="100"/>
        </p:scale>
        <p:origin x="-103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Доля прибыльных сельскохозяйственных организаций в общем их числе, в %</c:v>
                </c:pt>
              </c:strCache>
            </c:strRef>
          </c:tx>
          <c:spPr>
            <a:gradFill flip="none" rotWithShape="1">
              <a:gsLst>
                <a:gs pos="0">
                  <a:schemeClr val="bg2">
                    <a:lumMod val="25000"/>
                  </a:schemeClr>
                </a:gs>
                <a:gs pos="50000">
                  <a:schemeClr val="bg2">
                    <a:lumMod val="90000"/>
                  </a:schemeClr>
                </a:gs>
                <a:gs pos="100000">
                  <a:schemeClr val="bg2">
                    <a:lumMod val="25000"/>
                  </a:schemeClr>
                </a:gs>
              </a:gsLst>
              <a:lin ang="0" scaled="1"/>
              <a:tileRect/>
            </a:gradFill>
            <a:scene3d>
              <a:camera prst="obliqueTopLeft" fov="600000">
                <a:rot lat="0" lon="0" rev="0"/>
              </a:camera>
              <a:lightRig rig="balanced" dir="t">
                <a:rot lat="0" lon="0" rev="19200000"/>
              </a:lightRig>
            </a:scene3d>
            <a:sp3d contourW="12700" prstMaterial="matte">
              <a:bevelT w="60000" h="50800"/>
              <a:contourClr>
                <a:srgbClr val="93A299">
                  <a:shade val="60000"/>
                  <a:satMod val="110000"/>
                </a:srgbClr>
              </a:contourClr>
            </a:sp3d>
          </c:spPr>
          <c:dLbls>
            <c:delete val="1"/>
          </c:dLbls>
          <c:cat>
            <c:strRef>
              <c:f>Лист1!$B$1:$AB$1</c:f>
              <c:strCache>
                <c:ptCount val="27"/>
                <c:pt idx="0">
                  <c:v>Духовщинский район</c:v>
                </c:pt>
                <c:pt idx="1">
                  <c:v>Холм-Жирковский район</c:v>
                </c:pt>
                <c:pt idx="2">
                  <c:v>Угранский район</c:v>
                </c:pt>
                <c:pt idx="3">
                  <c:v>Руднянский район</c:v>
                </c:pt>
                <c:pt idx="4">
                  <c:v>Ярцевский район</c:v>
                </c:pt>
                <c:pt idx="5">
                  <c:v>Сафоновский район</c:v>
                </c:pt>
                <c:pt idx="6">
                  <c:v>Велижский район</c:v>
                </c:pt>
                <c:pt idx="7">
                  <c:v>Новодугинский район</c:v>
                </c:pt>
                <c:pt idx="8">
                  <c:v>Монастырщинский район</c:v>
                </c:pt>
                <c:pt idx="9">
                  <c:v>Смоленский район</c:v>
                </c:pt>
                <c:pt idx="10">
                  <c:v>Кардымовский район</c:v>
                </c:pt>
                <c:pt idx="11">
                  <c:v>Шумячский район</c:v>
                </c:pt>
                <c:pt idx="12">
                  <c:v>Хиславичский район</c:v>
                </c:pt>
                <c:pt idx="13">
                  <c:v>Глинковский район</c:v>
                </c:pt>
                <c:pt idx="14">
                  <c:v>Ершичский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Демидовский район</c:v>
                </c:pt>
                <c:pt idx="18">
                  <c:v>Сычевский район</c:v>
                </c:pt>
                <c:pt idx="19">
                  <c:v>Вяземский район</c:v>
                </c:pt>
                <c:pt idx="20">
                  <c:v>Гагаринский район</c:v>
                </c:pt>
                <c:pt idx="21">
                  <c:v>Дорогобужский район</c:v>
                </c:pt>
                <c:pt idx="22">
                  <c:v>Краснинский район</c:v>
                </c:pt>
                <c:pt idx="23">
                  <c:v>Ельнинский район</c:v>
                </c:pt>
                <c:pt idx="24">
                  <c:v>Темкинский район</c:v>
                </c:pt>
                <c:pt idx="25">
                  <c:v>Город Смоленск</c:v>
                </c:pt>
                <c:pt idx="26">
                  <c:v>город Десногорск</c:v>
                </c:pt>
              </c:strCache>
            </c:strRef>
          </c:cat>
          <c:val>
            <c:numRef>
              <c:f>Лист1!$B$2:$AB$2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85.7</c:v>
                </c:pt>
                <c:pt idx="4">
                  <c:v>85.7</c:v>
                </c:pt>
                <c:pt idx="5">
                  <c:v>83.3</c:v>
                </c:pt>
                <c:pt idx="6">
                  <c:v>83.3</c:v>
                </c:pt>
                <c:pt idx="7">
                  <c:v>83.3</c:v>
                </c:pt>
                <c:pt idx="8">
                  <c:v>77.8</c:v>
                </c:pt>
                <c:pt idx="9">
                  <c:v>76.2</c:v>
                </c:pt>
                <c:pt idx="10">
                  <c:v>66.7</c:v>
                </c:pt>
                <c:pt idx="11">
                  <c:v>66.7</c:v>
                </c:pt>
                <c:pt idx="12">
                  <c:v>66.7</c:v>
                </c:pt>
                <c:pt idx="13">
                  <c:v>66.599999999999994</c:v>
                </c:pt>
                <c:pt idx="14">
                  <c:v>66.599999999999994</c:v>
                </c:pt>
                <c:pt idx="15">
                  <c:v>62.5</c:v>
                </c:pt>
                <c:pt idx="16">
                  <c:v>52.6</c:v>
                </c:pt>
                <c:pt idx="17">
                  <c:v>50</c:v>
                </c:pt>
                <c:pt idx="18">
                  <c:v>50</c:v>
                </c:pt>
                <c:pt idx="19">
                  <c:v>45.5</c:v>
                </c:pt>
                <c:pt idx="20">
                  <c:v>45</c:v>
                </c:pt>
                <c:pt idx="21">
                  <c:v>40</c:v>
                </c:pt>
                <c:pt idx="22">
                  <c:v>28.6</c:v>
                </c:pt>
                <c:pt idx="23">
                  <c:v>25</c:v>
                </c:pt>
                <c:pt idx="24">
                  <c:v>16.7</c:v>
                </c:pt>
                <c:pt idx="25">
                  <c:v>0</c:v>
                </c:pt>
                <c:pt idx="26">
                  <c:v>0</c:v>
                </c:pt>
              </c:numCache>
            </c:numRef>
          </c:val>
        </c:ser>
        <c:dLbls>
          <c:showVal val="1"/>
        </c:dLbls>
        <c:gapWidth val="20"/>
        <c:gapDepth val="8"/>
        <c:shape val="cylinder"/>
        <c:axId val="100470144"/>
        <c:axId val="100496512"/>
        <c:axId val="0"/>
      </c:bar3DChart>
      <c:catAx>
        <c:axId val="10047014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 b="1" baseline="0"/>
            </a:pPr>
            <a:endParaRPr lang="ru-RU"/>
          </a:p>
        </c:txPr>
        <c:crossAx val="100496512"/>
        <c:crosses val="autoZero"/>
        <c:auto val="1"/>
        <c:lblAlgn val="ctr"/>
        <c:lblOffset val="100"/>
      </c:catAx>
      <c:valAx>
        <c:axId val="100496512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0047014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200" baseline="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view3D>
      <c:rAngAx val="1"/>
    </c:view3D>
    <c:sideWall>
      <c:spPr>
        <a:solidFill>
          <a:srgbClr val="FFFFCC"/>
        </a:solidFill>
      </c:spPr>
    </c:sideWall>
    <c:backWall>
      <c:spPr>
        <a:solidFill>
          <a:srgbClr val="FFFFCC"/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 flip="none" rotWithShape="1">
              <a:gsLst>
                <a:gs pos="0">
                  <a:srgbClr val="CC6600"/>
                </a:gs>
                <a:gs pos="49000">
                  <a:srgbClr val="CCCC00"/>
                </a:gs>
                <a:gs pos="99000">
                  <a:srgbClr val="A65528"/>
                </a:gs>
              </a:gsLst>
              <a:lin ang="0" scaled="1"/>
              <a:tileRect/>
            </a:gradFill>
          </c:spPr>
          <c:cat>
            <c:strRef>
              <c:f>Лист1!$A$2:$A$3</c:f>
              <c:strCache>
                <c:ptCount val="2"/>
                <c:pt idx="0">
                  <c:v>площадь земельных участков для жилищного строительства, на которые не было получено разрешение на ввод в эксплуатацию в течение 3 лет</c:v>
                </c:pt>
                <c:pt idx="1">
                  <c:v>площадь земельных участков иных объектов капитального строительства, на которые не было получено разрешение на ввод в эксплуатацию в течение 5 лет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2366322</c:v>
                </c:pt>
                <c:pt idx="1">
                  <c:v>2123026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площадь земельных участков для жилищного строительства, на которые не было получено разрешение на ввод в эксплуатацию в течение 3 лет</c:v>
                </c:pt>
                <c:pt idx="1">
                  <c:v>площадь земельных участков иных объектов капитального строительства, на которые не было получено разрешение на ввод в эксплуатацию в течение 5 лет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2453272</c:v>
                </c:pt>
                <c:pt idx="1">
                  <c:v>1998734</c:v>
                </c:pt>
              </c:numCache>
            </c:numRef>
          </c:val>
        </c:ser>
        <c:gapWidth val="24"/>
        <c:gapDepth val="52"/>
        <c:shape val="cylinder"/>
        <c:axId val="135121920"/>
        <c:axId val="135078656"/>
        <c:axId val="0"/>
      </c:bar3DChart>
      <c:catAx>
        <c:axId val="135121920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35078656"/>
        <c:crosses val="autoZero"/>
        <c:auto val="1"/>
        <c:lblAlgn val="ctr"/>
        <c:lblOffset val="100"/>
      </c:catAx>
      <c:valAx>
        <c:axId val="135078656"/>
        <c:scaling>
          <c:orientation val="minMax"/>
          <c:max val="2500000"/>
          <c:min val="9000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35121920"/>
        <c:crosses val="autoZero"/>
        <c:crossBetween val="between"/>
      </c:valAx>
      <c:spPr>
        <a:noFill/>
      </c:spPr>
    </c:plotArea>
    <c:legend>
      <c:legendPos val="r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6C8475"/>
                </a:gs>
                <a:gs pos="50000">
                  <a:schemeClr val="bg2">
                    <a:lumMod val="90000"/>
                  </a:schemeClr>
                </a:gs>
                <a:gs pos="100000">
                  <a:srgbClr val="6C8475"/>
                </a:gs>
              </a:gsLst>
              <a:lin ang="0" scaled="1"/>
              <a:tileRect/>
            </a:gradFill>
            <a:scene3d>
              <a:camera prst="orthographicFront"/>
              <a:lightRig rig="sunset" dir="t"/>
            </a:scene3d>
            <a:sp3d prstMaterial="metal">
              <a:bevelT w="260350" h="50800" prst="coolSlant"/>
            </a:sp3d>
          </c:spPr>
          <c:dPt>
            <c:idx val="1"/>
            <c:spPr>
              <a:gradFill flip="none" rotWithShape="1">
                <a:gsLst>
                  <a:gs pos="0">
                    <a:srgbClr val="6C8475"/>
                  </a:gs>
                  <a:gs pos="50000">
                    <a:schemeClr val="bg2">
                      <a:lumMod val="90000"/>
                    </a:schemeClr>
                  </a:gs>
                  <a:gs pos="100000">
                    <a:srgbClr val="6C8475"/>
                  </a:gs>
                </a:gsLst>
                <a:lin ang="0" scaled="1"/>
                <a:tileRect/>
              </a:gradFill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  <a:softEdge rad="127000"/>
              </a:effectLst>
              <a:scene3d>
                <a:camera prst="orthographicFront"/>
                <a:lightRig rig="sunset" dir="t"/>
              </a:scene3d>
              <a:sp3d prstMaterial="metal">
                <a:bevelT w="260350" h="50800" prst="coolSlant"/>
              </a:sp3d>
            </c:spPr>
          </c:dPt>
          <c:cat>
            <c:strRef>
              <c:f>Лист1!$B$1:$AB$1</c:f>
              <c:strCache>
                <c:ptCount val="27"/>
                <c:pt idx="0">
                  <c:v>Смоленский район</c:v>
                </c:pt>
                <c:pt idx="1">
                  <c:v>Сафоновский район</c:v>
                </c:pt>
                <c:pt idx="2">
                  <c:v>Ершичский район</c:v>
                </c:pt>
                <c:pt idx="3">
                  <c:v>Руднянский район</c:v>
                </c:pt>
                <c:pt idx="4">
                  <c:v>Духовщинский район</c:v>
                </c:pt>
                <c:pt idx="5">
                  <c:v>Кардымовский район</c:v>
                </c:pt>
                <c:pt idx="6">
                  <c:v>Рославльский район</c:v>
                </c:pt>
                <c:pt idx="7">
                  <c:v>Новодугинский район</c:v>
                </c:pt>
                <c:pt idx="8">
                  <c:v>Сычевский район</c:v>
                </c:pt>
                <c:pt idx="9">
                  <c:v>Вяземский район</c:v>
                </c:pt>
                <c:pt idx="10">
                  <c:v>Починковский район</c:v>
                </c:pt>
                <c:pt idx="11">
                  <c:v>город Десногорск</c:v>
                </c:pt>
                <c:pt idx="12">
                  <c:v>Демидовский район</c:v>
                </c:pt>
                <c:pt idx="13">
                  <c:v>Ельнинский район</c:v>
                </c:pt>
                <c:pt idx="14">
                  <c:v>Темкинский район</c:v>
                </c:pt>
                <c:pt idx="15">
                  <c:v>Краснинский район</c:v>
                </c:pt>
                <c:pt idx="16">
                  <c:v>Глинковский район</c:v>
                </c:pt>
                <c:pt idx="17">
                  <c:v>Хиславичский район</c:v>
                </c:pt>
                <c:pt idx="18">
                  <c:v>Гагаринский район</c:v>
                </c:pt>
                <c:pt idx="19">
                  <c:v>Дорогобужский район</c:v>
                </c:pt>
                <c:pt idx="20">
                  <c:v>Город Смоленск</c:v>
                </c:pt>
                <c:pt idx="21">
                  <c:v>Холм-Жирковский район</c:v>
                </c:pt>
                <c:pt idx="22">
                  <c:v>Шумячский район</c:v>
                </c:pt>
                <c:pt idx="23">
                  <c:v>Монастырщинский район</c:v>
                </c:pt>
                <c:pt idx="24">
                  <c:v>Ярцевский район</c:v>
                </c:pt>
                <c:pt idx="25">
                  <c:v>Велижский район</c:v>
                </c:pt>
                <c:pt idx="26">
                  <c:v>Угранский район</c:v>
                </c:pt>
              </c:strCache>
            </c:strRef>
          </c:cat>
          <c:val>
            <c:numRef>
              <c:f>Лист1!$B$2:$AB$2</c:f>
              <c:numCache>
                <c:formatCode>General</c:formatCode>
                <c:ptCount val="27"/>
                <c:pt idx="0">
                  <c:v>67.3</c:v>
                </c:pt>
                <c:pt idx="1">
                  <c:v>63.7</c:v>
                </c:pt>
                <c:pt idx="2">
                  <c:v>62</c:v>
                </c:pt>
                <c:pt idx="3">
                  <c:v>59.3</c:v>
                </c:pt>
                <c:pt idx="4">
                  <c:v>58.3</c:v>
                </c:pt>
                <c:pt idx="5">
                  <c:v>57.3</c:v>
                </c:pt>
                <c:pt idx="6">
                  <c:v>57.2</c:v>
                </c:pt>
                <c:pt idx="7">
                  <c:v>56.4</c:v>
                </c:pt>
                <c:pt idx="8">
                  <c:v>54.9</c:v>
                </c:pt>
                <c:pt idx="9">
                  <c:v>54.2</c:v>
                </c:pt>
                <c:pt idx="10">
                  <c:v>53.3</c:v>
                </c:pt>
                <c:pt idx="11">
                  <c:v>53.2</c:v>
                </c:pt>
                <c:pt idx="12">
                  <c:v>53</c:v>
                </c:pt>
                <c:pt idx="13">
                  <c:v>49.5</c:v>
                </c:pt>
                <c:pt idx="14">
                  <c:v>49.3</c:v>
                </c:pt>
                <c:pt idx="15">
                  <c:v>48.9</c:v>
                </c:pt>
                <c:pt idx="16">
                  <c:v>48.5</c:v>
                </c:pt>
                <c:pt idx="17">
                  <c:v>47.1</c:v>
                </c:pt>
                <c:pt idx="18">
                  <c:v>47</c:v>
                </c:pt>
                <c:pt idx="19">
                  <c:v>46</c:v>
                </c:pt>
                <c:pt idx="20">
                  <c:v>45.3</c:v>
                </c:pt>
                <c:pt idx="21">
                  <c:v>45.3</c:v>
                </c:pt>
                <c:pt idx="22">
                  <c:v>43.5</c:v>
                </c:pt>
                <c:pt idx="23">
                  <c:v>43.5</c:v>
                </c:pt>
                <c:pt idx="24">
                  <c:v>41.7</c:v>
                </c:pt>
                <c:pt idx="25">
                  <c:v>38.700000000000003</c:v>
                </c:pt>
                <c:pt idx="26">
                  <c:v>32.9</c:v>
                </c:pt>
              </c:numCache>
            </c:numRef>
          </c:val>
        </c:ser>
        <c:gapWidth val="14"/>
        <c:overlap val="-100"/>
        <c:axId val="68964352"/>
        <c:axId val="68965888"/>
      </c:barChart>
      <c:catAx>
        <c:axId val="68964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68965888"/>
        <c:crosses val="autoZero"/>
        <c:auto val="1"/>
        <c:lblAlgn val="ctr"/>
        <c:lblOffset val="100"/>
      </c:catAx>
      <c:valAx>
        <c:axId val="68965888"/>
        <c:scaling>
          <c:orientation val="minMax"/>
          <c:max val="8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50"/>
            </a:pPr>
            <a:endParaRPr lang="ru-RU"/>
          </a:p>
        </c:txPr>
        <c:crossAx val="68964352"/>
        <c:crosses val="autoZero"/>
        <c:crossBetween val="between"/>
        <c:majorUnit val="10"/>
        <c:minorUnit val="1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view3D>
      <c:rAngAx val="1"/>
    </c:view3D>
    <c:plotArea>
      <c:layout>
        <c:manualLayout>
          <c:layoutTarget val="inner"/>
          <c:xMode val="edge"/>
          <c:yMode val="edge"/>
          <c:x val="6.4294949245315883E-2"/>
          <c:y val="2.975120819908899E-2"/>
          <c:w val="0.85913813145875162"/>
          <c:h val="0.5213448505721586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город Десногорск</c:v>
                </c:pt>
                <c:pt idx="1">
                  <c:v>Гагаринский район</c:v>
                </c:pt>
                <c:pt idx="2">
                  <c:v>город Смоленск</c:v>
                </c:pt>
                <c:pt idx="3">
                  <c:v>Дорогобужский район</c:v>
                </c:pt>
                <c:pt idx="4">
                  <c:v>Холм-Жирковский район</c:v>
                </c:pt>
                <c:pt idx="5">
                  <c:v>Вяземский район</c:v>
                </c:pt>
                <c:pt idx="6">
                  <c:v>Сафоновский район</c:v>
                </c:pt>
                <c:pt idx="7">
                  <c:v>Ярцевский район</c:v>
                </c:pt>
                <c:pt idx="8">
                  <c:v>Рославльский район</c:v>
                </c:pt>
                <c:pt idx="9">
                  <c:v>Духовщинский район</c:v>
                </c:pt>
                <c:pt idx="10">
                  <c:v>Угранский район</c:v>
                </c:pt>
                <c:pt idx="11">
                  <c:v>Сычевский район</c:v>
                </c:pt>
                <c:pt idx="12">
                  <c:v>Краснинский район</c:v>
                </c:pt>
                <c:pt idx="13">
                  <c:v>Починковский район</c:v>
                </c:pt>
                <c:pt idx="14">
                  <c:v>Смоленский район</c:v>
                </c:pt>
                <c:pt idx="15">
                  <c:v>Велижский район</c:v>
                </c:pt>
                <c:pt idx="16">
                  <c:v>Глинковский район</c:v>
                </c:pt>
                <c:pt idx="17">
                  <c:v>Ельнинский район</c:v>
                </c:pt>
                <c:pt idx="18">
                  <c:v>Руднянский район</c:v>
                </c:pt>
                <c:pt idx="19">
                  <c:v>Хиславичский район</c:v>
                </c:pt>
                <c:pt idx="20">
                  <c:v>Темкинский район</c:v>
                </c:pt>
                <c:pt idx="21">
                  <c:v>Ершичский район</c:v>
                </c:pt>
                <c:pt idx="22">
                  <c:v>Монастырщинский район</c:v>
                </c:pt>
                <c:pt idx="23">
                  <c:v>Демидовский район</c:v>
                </c:pt>
                <c:pt idx="24">
                  <c:v>Новодугинский район</c:v>
                </c:pt>
                <c:pt idx="25">
                  <c:v>Кардымовский район</c:v>
                </c:pt>
                <c:pt idx="26">
                  <c:v>Шумячский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43998.5</c:v>
                </c:pt>
                <c:pt idx="1">
                  <c:v>32684.1</c:v>
                </c:pt>
                <c:pt idx="2">
                  <c:v>31467</c:v>
                </c:pt>
                <c:pt idx="3">
                  <c:v>30079.8</c:v>
                </c:pt>
                <c:pt idx="4">
                  <c:v>28368.3</c:v>
                </c:pt>
                <c:pt idx="5">
                  <c:v>27219.200000000001</c:v>
                </c:pt>
                <c:pt idx="6">
                  <c:v>25635.3</c:v>
                </c:pt>
                <c:pt idx="7">
                  <c:v>24314.9</c:v>
                </c:pt>
                <c:pt idx="8">
                  <c:v>23213.599999999955</c:v>
                </c:pt>
                <c:pt idx="9">
                  <c:v>23977.8</c:v>
                </c:pt>
                <c:pt idx="10">
                  <c:v>19536.7</c:v>
                </c:pt>
                <c:pt idx="11">
                  <c:v>22128</c:v>
                </c:pt>
                <c:pt idx="12">
                  <c:v>20559.7</c:v>
                </c:pt>
                <c:pt idx="13">
                  <c:v>21974.3</c:v>
                </c:pt>
                <c:pt idx="14">
                  <c:v>20815.5</c:v>
                </c:pt>
                <c:pt idx="15">
                  <c:v>20646.400000000001</c:v>
                </c:pt>
                <c:pt idx="16">
                  <c:v>19248.7</c:v>
                </c:pt>
                <c:pt idx="17">
                  <c:v>19789</c:v>
                </c:pt>
                <c:pt idx="18">
                  <c:v>18995.8</c:v>
                </c:pt>
                <c:pt idx="19">
                  <c:v>20283.400000000001</c:v>
                </c:pt>
                <c:pt idx="20">
                  <c:v>19518.5</c:v>
                </c:pt>
                <c:pt idx="21">
                  <c:v>17863.099999999955</c:v>
                </c:pt>
                <c:pt idx="22">
                  <c:v>18224.5</c:v>
                </c:pt>
                <c:pt idx="23">
                  <c:v>18604.599999999955</c:v>
                </c:pt>
                <c:pt idx="24">
                  <c:v>19026.400000000001</c:v>
                </c:pt>
                <c:pt idx="25">
                  <c:v>18349.7</c:v>
                </c:pt>
                <c:pt idx="26">
                  <c:v>17349.400000000001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город Десногорск</c:v>
                </c:pt>
                <c:pt idx="1">
                  <c:v>Гагаринский район</c:v>
                </c:pt>
                <c:pt idx="2">
                  <c:v>город Смоленск</c:v>
                </c:pt>
                <c:pt idx="3">
                  <c:v>Дорогобужский район</c:v>
                </c:pt>
                <c:pt idx="4">
                  <c:v>Холм-Жирковский район</c:v>
                </c:pt>
                <c:pt idx="5">
                  <c:v>Вяземский район</c:v>
                </c:pt>
                <c:pt idx="6">
                  <c:v>Сафоновский район</c:v>
                </c:pt>
                <c:pt idx="7">
                  <c:v>Ярцевский район</c:v>
                </c:pt>
                <c:pt idx="8">
                  <c:v>Рославльский район</c:v>
                </c:pt>
                <c:pt idx="9">
                  <c:v>Духовщинский район</c:v>
                </c:pt>
                <c:pt idx="10">
                  <c:v>Угранский район</c:v>
                </c:pt>
                <c:pt idx="11">
                  <c:v>Сычевский район</c:v>
                </c:pt>
                <c:pt idx="12">
                  <c:v>Краснинский район</c:v>
                </c:pt>
                <c:pt idx="13">
                  <c:v>Починковский район</c:v>
                </c:pt>
                <c:pt idx="14">
                  <c:v>Смоленский район</c:v>
                </c:pt>
                <c:pt idx="15">
                  <c:v>Велижский район</c:v>
                </c:pt>
                <c:pt idx="16">
                  <c:v>Глинковский район</c:v>
                </c:pt>
                <c:pt idx="17">
                  <c:v>Ельнинский район</c:v>
                </c:pt>
                <c:pt idx="18">
                  <c:v>Руднянский район</c:v>
                </c:pt>
                <c:pt idx="19">
                  <c:v>Хиславичский район</c:v>
                </c:pt>
                <c:pt idx="20">
                  <c:v>Темкинский район</c:v>
                </c:pt>
                <c:pt idx="21">
                  <c:v>Ершичский район</c:v>
                </c:pt>
                <c:pt idx="22">
                  <c:v>Монастырщинский район</c:v>
                </c:pt>
                <c:pt idx="23">
                  <c:v>Демидовский район</c:v>
                </c:pt>
                <c:pt idx="24">
                  <c:v>Новодугинский район</c:v>
                </c:pt>
                <c:pt idx="25">
                  <c:v>Кардымовский район</c:v>
                </c:pt>
                <c:pt idx="26">
                  <c:v>Шумячский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48122.6</c:v>
                </c:pt>
                <c:pt idx="1">
                  <c:v>35390.300000000003</c:v>
                </c:pt>
                <c:pt idx="2">
                  <c:v>35260.300000000003</c:v>
                </c:pt>
                <c:pt idx="3">
                  <c:v>32424.7</c:v>
                </c:pt>
                <c:pt idx="4">
                  <c:v>32004.799999999996</c:v>
                </c:pt>
                <c:pt idx="5">
                  <c:v>30088.2</c:v>
                </c:pt>
                <c:pt idx="6">
                  <c:v>28867.599999999955</c:v>
                </c:pt>
                <c:pt idx="7">
                  <c:v>27332.6</c:v>
                </c:pt>
                <c:pt idx="8">
                  <c:v>25976.400000000001</c:v>
                </c:pt>
                <c:pt idx="9">
                  <c:v>26330.799999999996</c:v>
                </c:pt>
                <c:pt idx="10">
                  <c:v>24451.5</c:v>
                </c:pt>
                <c:pt idx="11">
                  <c:v>25297.9</c:v>
                </c:pt>
                <c:pt idx="12">
                  <c:v>23442.1</c:v>
                </c:pt>
                <c:pt idx="13">
                  <c:v>24959.8</c:v>
                </c:pt>
                <c:pt idx="14">
                  <c:v>22578</c:v>
                </c:pt>
                <c:pt idx="15">
                  <c:v>23828</c:v>
                </c:pt>
                <c:pt idx="16">
                  <c:v>21959.599999999955</c:v>
                </c:pt>
                <c:pt idx="17">
                  <c:v>22366.7</c:v>
                </c:pt>
                <c:pt idx="18">
                  <c:v>21123.9</c:v>
                </c:pt>
                <c:pt idx="19">
                  <c:v>22056.6</c:v>
                </c:pt>
                <c:pt idx="20">
                  <c:v>21613.5</c:v>
                </c:pt>
                <c:pt idx="21">
                  <c:v>20986.3</c:v>
                </c:pt>
                <c:pt idx="22">
                  <c:v>20307.099999999955</c:v>
                </c:pt>
                <c:pt idx="23">
                  <c:v>21046.2</c:v>
                </c:pt>
                <c:pt idx="24">
                  <c:v>20534</c:v>
                </c:pt>
                <c:pt idx="25">
                  <c:v>21647</c:v>
                </c:pt>
                <c:pt idx="26">
                  <c:v>20003.599999999955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город Десногорск</c:v>
                </c:pt>
                <c:pt idx="1">
                  <c:v>Гагаринский район</c:v>
                </c:pt>
                <c:pt idx="2">
                  <c:v>город Смоленск</c:v>
                </c:pt>
                <c:pt idx="3">
                  <c:v>Дорогобужский район</c:v>
                </c:pt>
                <c:pt idx="4">
                  <c:v>Холм-Жирковский район</c:v>
                </c:pt>
                <c:pt idx="5">
                  <c:v>Вяземский район</c:v>
                </c:pt>
                <c:pt idx="6">
                  <c:v>Сафоновский район</c:v>
                </c:pt>
                <c:pt idx="7">
                  <c:v>Ярцевский район</c:v>
                </c:pt>
                <c:pt idx="8">
                  <c:v>Рославльский район</c:v>
                </c:pt>
                <c:pt idx="9">
                  <c:v>Духовщинский район</c:v>
                </c:pt>
                <c:pt idx="10">
                  <c:v>Угранский район</c:v>
                </c:pt>
                <c:pt idx="11">
                  <c:v>Сычевский район</c:v>
                </c:pt>
                <c:pt idx="12">
                  <c:v>Краснинский район</c:v>
                </c:pt>
                <c:pt idx="13">
                  <c:v>Починковский район</c:v>
                </c:pt>
                <c:pt idx="14">
                  <c:v>Смоленский район</c:v>
                </c:pt>
                <c:pt idx="15">
                  <c:v>Велижский район</c:v>
                </c:pt>
                <c:pt idx="16">
                  <c:v>Глинковский район</c:v>
                </c:pt>
                <c:pt idx="17">
                  <c:v>Ельнинский район</c:v>
                </c:pt>
                <c:pt idx="18">
                  <c:v>Руднянский район</c:v>
                </c:pt>
                <c:pt idx="19">
                  <c:v>Хиславичский район</c:v>
                </c:pt>
                <c:pt idx="20">
                  <c:v>Темкинский район</c:v>
                </c:pt>
                <c:pt idx="21">
                  <c:v>Ершичский район</c:v>
                </c:pt>
                <c:pt idx="22">
                  <c:v>Монастырщинский район</c:v>
                </c:pt>
                <c:pt idx="23">
                  <c:v>Демидовский район</c:v>
                </c:pt>
                <c:pt idx="24">
                  <c:v>Новодугинский район</c:v>
                </c:pt>
                <c:pt idx="25">
                  <c:v>Кардымовский район</c:v>
                </c:pt>
                <c:pt idx="26">
                  <c:v>Шумячский район</c:v>
                </c:pt>
              </c:strCache>
            </c:strRef>
          </c:cat>
          <c:val>
            <c:numRef>
              <c:f>Лист1!$D$2:$D$28</c:f>
              <c:numCache>
                <c:formatCode>General</c:formatCode>
                <c:ptCount val="27"/>
                <c:pt idx="0">
                  <c:v>50371.5</c:v>
                </c:pt>
                <c:pt idx="1">
                  <c:v>38260.199999999997</c:v>
                </c:pt>
                <c:pt idx="2">
                  <c:v>37609.4</c:v>
                </c:pt>
                <c:pt idx="3">
                  <c:v>35012.5</c:v>
                </c:pt>
                <c:pt idx="4">
                  <c:v>34263.300000000003</c:v>
                </c:pt>
                <c:pt idx="5">
                  <c:v>32182.400000000001</c:v>
                </c:pt>
                <c:pt idx="6">
                  <c:v>30021.5</c:v>
                </c:pt>
                <c:pt idx="7">
                  <c:v>29458.9</c:v>
                </c:pt>
                <c:pt idx="8">
                  <c:v>28407.200000000001</c:v>
                </c:pt>
                <c:pt idx="9">
                  <c:v>28310.799999999996</c:v>
                </c:pt>
                <c:pt idx="10">
                  <c:v>27765.5</c:v>
                </c:pt>
                <c:pt idx="11">
                  <c:v>27204.6</c:v>
                </c:pt>
                <c:pt idx="12">
                  <c:v>27192.799999999996</c:v>
                </c:pt>
                <c:pt idx="13">
                  <c:v>27046.400000000001</c:v>
                </c:pt>
                <c:pt idx="14">
                  <c:v>25679.4</c:v>
                </c:pt>
                <c:pt idx="15">
                  <c:v>25679.200000000001</c:v>
                </c:pt>
                <c:pt idx="16">
                  <c:v>24808.799999999996</c:v>
                </c:pt>
                <c:pt idx="17">
                  <c:v>24765.9</c:v>
                </c:pt>
                <c:pt idx="18">
                  <c:v>24741.200000000001</c:v>
                </c:pt>
                <c:pt idx="19">
                  <c:v>24679.8</c:v>
                </c:pt>
                <c:pt idx="20">
                  <c:v>24076.2</c:v>
                </c:pt>
                <c:pt idx="21">
                  <c:v>23719.599999999955</c:v>
                </c:pt>
                <c:pt idx="22">
                  <c:v>23438</c:v>
                </c:pt>
                <c:pt idx="23">
                  <c:v>23404.400000000001</c:v>
                </c:pt>
                <c:pt idx="24">
                  <c:v>23203.599999999955</c:v>
                </c:pt>
                <c:pt idx="25">
                  <c:v>22987.5</c:v>
                </c:pt>
                <c:pt idx="26">
                  <c:v>22916.7</c:v>
                </c:pt>
              </c:numCache>
            </c:numRef>
          </c:val>
        </c:ser>
        <c:gapWidth val="54"/>
        <c:gapDepth val="102"/>
        <c:shape val="cylinder"/>
        <c:axId val="112925696"/>
        <c:axId val="112939776"/>
        <c:axId val="0"/>
      </c:bar3DChart>
      <c:catAx>
        <c:axId val="112925696"/>
        <c:scaling>
          <c:orientation val="minMax"/>
        </c:scaling>
        <c:axPos val="b"/>
        <c:tickLblPos val="nextTo"/>
        <c:txPr>
          <a:bodyPr rot="-3060000"/>
          <a:lstStyle/>
          <a:p>
            <a:pPr>
              <a:defRPr sz="1100"/>
            </a:pPr>
            <a:endParaRPr lang="ru-RU"/>
          </a:p>
        </c:txPr>
        <c:crossAx val="112939776"/>
        <c:crosses val="autoZero"/>
        <c:auto val="1"/>
        <c:lblAlgn val="ctr"/>
        <c:lblOffset val="100"/>
      </c:catAx>
      <c:valAx>
        <c:axId val="11293977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1292569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spPr>
    <a:gradFill>
      <a:gsLst>
        <a:gs pos="0">
          <a:schemeClr val="accent5">
            <a:lumMod val="60000"/>
            <a:lumOff val="40000"/>
            <a:alpha val="52000"/>
          </a:schemeClr>
        </a:gs>
        <a:gs pos="50000">
          <a:srgbClr val="FFFFCC"/>
        </a:gs>
        <a:gs pos="100000">
          <a:schemeClr val="accent5">
            <a:lumMod val="40000"/>
            <a:lumOff val="60000"/>
            <a:alpha val="71000"/>
          </a:schemeClr>
        </a:gs>
      </a:gsLst>
      <a:lin ang="5400000" scaled="1"/>
    </a:gradFill>
    <a:effectLst>
      <a:innerShdw blurRad="63500" dist="50800" dir="18900000">
        <a:prstClr val="black">
          <a:alpha val="50000"/>
        </a:prstClr>
      </a:innerShdw>
    </a:effectLst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Велижский район</c:v>
                </c:pt>
                <c:pt idx="1">
                  <c:v>Новодугинский район</c:v>
                </c:pt>
                <c:pt idx="2">
                  <c:v>Починковский район</c:v>
                </c:pt>
                <c:pt idx="3">
                  <c:v>Глинковский район</c:v>
                </c:pt>
                <c:pt idx="4">
                  <c:v>Кардымовский район</c:v>
                </c:pt>
                <c:pt idx="5">
                  <c:v>Шумячский район</c:v>
                </c:pt>
                <c:pt idx="6">
                  <c:v>Смоленский район</c:v>
                </c:pt>
                <c:pt idx="7">
                  <c:v>Демидовский район</c:v>
                </c:pt>
                <c:pt idx="8">
                  <c:v>Ярцевский район</c:v>
                </c:pt>
                <c:pt idx="9">
                  <c:v>Духовщинский район</c:v>
                </c:pt>
                <c:pt idx="10">
                  <c:v>город Десногорск</c:v>
                </c:pt>
                <c:pt idx="11">
                  <c:v>Руднянский район</c:v>
                </c:pt>
                <c:pt idx="12">
                  <c:v>Гагаринский район</c:v>
                </c:pt>
                <c:pt idx="13">
                  <c:v>Угранский район</c:v>
                </c:pt>
                <c:pt idx="14">
                  <c:v>Хиславичский район</c:v>
                </c:pt>
                <c:pt idx="15">
                  <c:v>Рославльский район</c:v>
                </c:pt>
                <c:pt idx="16">
                  <c:v>Дорогобужский район</c:v>
                </c:pt>
                <c:pt idx="17">
                  <c:v>Ельнинский район</c:v>
                </c:pt>
                <c:pt idx="18">
                  <c:v>Вяземский район</c:v>
                </c:pt>
                <c:pt idx="19">
                  <c:v>Краснинский район</c:v>
                </c:pt>
                <c:pt idx="20">
                  <c:v>Город Смоленск</c:v>
                </c:pt>
                <c:pt idx="21">
                  <c:v>Монастырщинский район</c:v>
                </c:pt>
                <c:pt idx="22">
                  <c:v>Сычевский район</c:v>
                </c:pt>
                <c:pt idx="23">
                  <c:v>Ершичский район</c:v>
                </c:pt>
                <c:pt idx="24">
                  <c:v>Сафоновский район</c:v>
                </c:pt>
                <c:pt idx="25">
                  <c:v>Темкинский район</c:v>
                </c:pt>
                <c:pt idx="26">
                  <c:v>Холм-Жирковский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15997.6</c:v>
                </c:pt>
                <c:pt idx="1">
                  <c:v>19011.599999999955</c:v>
                </c:pt>
                <c:pt idx="2">
                  <c:v>14900.4</c:v>
                </c:pt>
                <c:pt idx="3">
                  <c:v>19102.75</c:v>
                </c:pt>
                <c:pt idx="4">
                  <c:v>16765</c:v>
                </c:pt>
                <c:pt idx="5">
                  <c:v>15242</c:v>
                </c:pt>
                <c:pt idx="6">
                  <c:v>17424.3</c:v>
                </c:pt>
                <c:pt idx="7">
                  <c:v>15808.9</c:v>
                </c:pt>
                <c:pt idx="8">
                  <c:v>16571</c:v>
                </c:pt>
                <c:pt idx="9">
                  <c:v>15225</c:v>
                </c:pt>
                <c:pt idx="10">
                  <c:v>15574.5</c:v>
                </c:pt>
                <c:pt idx="11">
                  <c:v>17587.400000000001</c:v>
                </c:pt>
                <c:pt idx="12">
                  <c:v>19170</c:v>
                </c:pt>
                <c:pt idx="13">
                  <c:v>17509.7</c:v>
                </c:pt>
                <c:pt idx="14">
                  <c:v>17106.2</c:v>
                </c:pt>
                <c:pt idx="15">
                  <c:v>17297.599999999955</c:v>
                </c:pt>
                <c:pt idx="16">
                  <c:v>17286</c:v>
                </c:pt>
                <c:pt idx="17">
                  <c:v>15391.7</c:v>
                </c:pt>
                <c:pt idx="18">
                  <c:v>16922</c:v>
                </c:pt>
                <c:pt idx="19">
                  <c:v>16439</c:v>
                </c:pt>
                <c:pt idx="20">
                  <c:v>19672.599999999955</c:v>
                </c:pt>
                <c:pt idx="21">
                  <c:v>16691</c:v>
                </c:pt>
                <c:pt idx="22">
                  <c:v>17536</c:v>
                </c:pt>
                <c:pt idx="23">
                  <c:v>17627</c:v>
                </c:pt>
                <c:pt idx="24">
                  <c:v>16418.400000000001</c:v>
                </c:pt>
                <c:pt idx="25">
                  <c:v>17063.7</c:v>
                </c:pt>
                <c:pt idx="26">
                  <c:v>17434.2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Велижский район</c:v>
                </c:pt>
                <c:pt idx="1">
                  <c:v>Новодугинский район</c:v>
                </c:pt>
                <c:pt idx="2">
                  <c:v>Починковский район</c:v>
                </c:pt>
                <c:pt idx="3">
                  <c:v>Глинковский район</c:v>
                </c:pt>
                <c:pt idx="4">
                  <c:v>Кардымовский район</c:v>
                </c:pt>
                <c:pt idx="5">
                  <c:v>Шумячский район</c:v>
                </c:pt>
                <c:pt idx="6">
                  <c:v>Смоленский район</c:v>
                </c:pt>
                <c:pt idx="7">
                  <c:v>Демидовский район</c:v>
                </c:pt>
                <c:pt idx="8">
                  <c:v>Ярцевский район</c:v>
                </c:pt>
                <c:pt idx="9">
                  <c:v>Духовщинский район</c:v>
                </c:pt>
                <c:pt idx="10">
                  <c:v>город Десногорск</c:v>
                </c:pt>
                <c:pt idx="11">
                  <c:v>Руднянский район</c:v>
                </c:pt>
                <c:pt idx="12">
                  <c:v>Гагаринский район</c:v>
                </c:pt>
                <c:pt idx="13">
                  <c:v>Угранский район</c:v>
                </c:pt>
                <c:pt idx="14">
                  <c:v>Хиславичский район</c:v>
                </c:pt>
                <c:pt idx="15">
                  <c:v>Рославльский район</c:v>
                </c:pt>
                <c:pt idx="16">
                  <c:v>Дорогобужский район</c:v>
                </c:pt>
                <c:pt idx="17">
                  <c:v>Ельнинский район</c:v>
                </c:pt>
                <c:pt idx="18">
                  <c:v>Вяземский район</c:v>
                </c:pt>
                <c:pt idx="19">
                  <c:v>Краснинский район</c:v>
                </c:pt>
                <c:pt idx="20">
                  <c:v>Город Смоленск</c:v>
                </c:pt>
                <c:pt idx="21">
                  <c:v>Монастырщинский район</c:v>
                </c:pt>
                <c:pt idx="22">
                  <c:v>Сычевский район</c:v>
                </c:pt>
                <c:pt idx="23">
                  <c:v>Ершичский район</c:v>
                </c:pt>
                <c:pt idx="24">
                  <c:v>Сафоновский район</c:v>
                </c:pt>
                <c:pt idx="25">
                  <c:v>Темкинский район</c:v>
                </c:pt>
                <c:pt idx="26">
                  <c:v>Холм-Жирковский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21452</c:v>
                </c:pt>
                <c:pt idx="1">
                  <c:v>21576.799999999996</c:v>
                </c:pt>
                <c:pt idx="2">
                  <c:v>16879.8</c:v>
                </c:pt>
                <c:pt idx="3">
                  <c:v>21397.5</c:v>
                </c:pt>
                <c:pt idx="4">
                  <c:v>18578</c:v>
                </c:pt>
                <c:pt idx="5">
                  <c:v>16796</c:v>
                </c:pt>
                <c:pt idx="6">
                  <c:v>19052.5</c:v>
                </c:pt>
                <c:pt idx="7">
                  <c:v>17278.099999999955</c:v>
                </c:pt>
                <c:pt idx="8">
                  <c:v>18060.900000000001</c:v>
                </c:pt>
                <c:pt idx="9">
                  <c:v>16514.7</c:v>
                </c:pt>
                <c:pt idx="10">
                  <c:v>16874</c:v>
                </c:pt>
                <c:pt idx="11">
                  <c:v>19030.8</c:v>
                </c:pt>
                <c:pt idx="12">
                  <c:v>20705</c:v>
                </c:pt>
                <c:pt idx="13">
                  <c:v>18897.599999999955</c:v>
                </c:pt>
                <c:pt idx="14">
                  <c:v>18301</c:v>
                </c:pt>
                <c:pt idx="15">
                  <c:v>18480</c:v>
                </c:pt>
                <c:pt idx="16">
                  <c:v>18409.2</c:v>
                </c:pt>
                <c:pt idx="17">
                  <c:v>16370.3</c:v>
                </c:pt>
                <c:pt idx="18">
                  <c:v>17967</c:v>
                </c:pt>
                <c:pt idx="19">
                  <c:v>17393.8</c:v>
                </c:pt>
                <c:pt idx="20">
                  <c:v>20785.599999999955</c:v>
                </c:pt>
                <c:pt idx="21">
                  <c:v>17192.7</c:v>
                </c:pt>
                <c:pt idx="22">
                  <c:v>18002.8</c:v>
                </c:pt>
                <c:pt idx="23">
                  <c:v>17890.2</c:v>
                </c:pt>
                <c:pt idx="24">
                  <c:v>16630.3</c:v>
                </c:pt>
                <c:pt idx="25">
                  <c:v>17250</c:v>
                </c:pt>
                <c:pt idx="26">
                  <c:v>17157</c:v>
                </c:pt>
              </c:numCache>
            </c:numRef>
          </c:val>
        </c:ser>
        <c:gapWidth val="0"/>
        <c:gapDepth val="0"/>
        <c:shape val="cylinder"/>
        <c:axId val="114593792"/>
        <c:axId val="114595328"/>
        <c:axId val="0"/>
      </c:bar3DChart>
      <c:catAx>
        <c:axId val="11459379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14595328"/>
        <c:crosses val="autoZero"/>
        <c:auto val="1"/>
        <c:lblAlgn val="ctr"/>
        <c:lblOffset val="100"/>
      </c:catAx>
      <c:valAx>
        <c:axId val="114595328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14593792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900"/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  <a:tileRect/>
    </a:gradFill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5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20182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Велижский район</c:v>
                </c:pt>
                <c:pt idx="1">
                  <c:v>Духовщинский район</c:v>
                </c:pt>
                <c:pt idx="2">
                  <c:v>Демидовский район</c:v>
                </c:pt>
                <c:pt idx="3">
                  <c:v>Шумячский район</c:v>
                </c:pt>
                <c:pt idx="4">
                  <c:v>Руднянский район</c:v>
                </c:pt>
                <c:pt idx="5">
                  <c:v>Холм-Жирковский район</c:v>
                </c:pt>
                <c:pt idx="6">
                  <c:v>Кардымовский район</c:v>
                </c:pt>
                <c:pt idx="7">
                  <c:v>Смоленский район</c:v>
                </c:pt>
                <c:pt idx="8">
                  <c:v>Починковский район</c:v>
                </c:pt>
                <c:pt idx="9">
                  <c:v>Угранский район</c:v>
                </c:pt>
                <c:pt idx="10">
                  <c:v>Сычевский район</c:v>
                </c:pt>
                <c:pt idx="11">
                  <c:v>Дорогобужский район</c:v>
                </c:pt>
                <c:pt idx="12">
                  <c:v>Гагаринский район</c:v>
                </c:pt>
                <c:pt idx="13">
                  <c:v>Ярцевский район</c:v>
                </c:pt>
                <c:pt idx="14">
                  <c:v>Ершичский район</c:v>
                </c:pt>
                <c:pt idx="15">
                  <c:v>Глинковский район</c:v>
                </c:pt>
                <c:pt idx="16">
                  <c:v>Ельнинский район</c:v>
                </c:pt>
                <c:pt idx="17">
                  <c:v>Новодугинский район</c:v>
                </c:pt>
                <c:pt idx="18">
                  <c:v>Город Смоленск</c:v>
                </c:pt>
                <c:pt idx="19">
                  <c:v>Вяземский район</c:v>
                </c:pt>
                <c:pt idx="20">
                  <c:v>Хиславичский район</c:v>
                </c:pt>
                <c:pt idx="21">
                  <c:v>Краснинский район</c:v>
                </c:pt>
                <c:pt idx="22">
                  <c:v>Монастырщинский район</c:v>
                </c:pt>
                <c:pt idx="23">
                  <c:v>город Десногорск</c:v>
                </c:pt>
                <c:pt idx="24">
                  <c:v>Рославльский район</c:v>
                </c:pt>
                <c:pt idx="25">
                  <c:v>Темкинский район</c:v>
                </c:pt>
                <c:pt idx="26">
                  <c:v>Сафоновский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22890.9</c:v>
                </c:pt>
                <c:pt idx="1">
                  <c:v>16596.400000000001</c:v>
                </c:pt>
                <c:pt idx="2">
                  <c:v>18440.400000000001</c:v>
                </c:pt>
                <c:pt idx="3">
                  <c:v>17461</c:v>
                </c:pt>
                <c:pt idx="4">
                  <c:v>20555.099999999955</c:v>
                </c:pt>
                <c:pt idx="5">
                  <c:v>20913.5</c:v>
                </c:pt>
                <c:pt idx="6">
                  <c:v>21391</c:v>
                </c:pt>
                <c:pt idx="7">
                  <c:v>22720.3</c:v>
                </c:pt>
                <c:pt idx="8">
                  <c:v>20326.8</c:v>
                </c:pt>
                <c:pt idx="9">
                  <c:v>22493.4</c:v>
                </c:pt>
                <c:pt idx="10">
                  <c:v>22961.1</c:v>
                </c:pt>
                <c:pt idx="11">
                  <c:v>21168.2</c:v>
                </c:pt>
                <c:pt idx="12">
                  <c:v>21601</c:v>
                </c:pt>
                <c:pt idx="13">
                  <c:v>22497.8</c:v>
                </c:pt>
                <c:pt idx="14">
                  <c:v>20323.8</c:v>
                </c:pt>
                <c:pt idx="15">
                  <c:v>23140.7</c:v>
                </c:pt>
                <c:pt idx="16">
                  <c:v>20328.3</c:v>
                </c:pt>
                <c:pt idx="17">
                  <c:v>22952.6</c:v>
                </c:pt>
                <c:pt idx="18">
                  <c:v>24471.1</c:v>
                </c:pt>
                <c:pt idx="19">
                  <c:v>22872</c:v>
                </c:pt>
                <c:pt idx="20">
                  <c:v>21534.9</c:v>
                </c:pt>
                <c:pt idx="21">
                  <c:v>20006.599999999955</c:v>
                </c:pt>
                <c:pt idx="22">
                  <c:v>18654.2</c:v>
                </c:pt>
                <c:pt idx="23">
                  <c:v>22801.1</c:v>
                </c:pt>
                <c:pt idx="24">
                  <c:v>22909.7</c:v>
                </c:pt>
                <c:pt idx="25">
                  <c:v>22693.7</c:v>
                </c:pt>
                <c:pt idx="26">
                  <c:v>23965.599999999955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Велижский район</c:v>
                </c:pt>
                <c:pt idx="1">
                  <c:v>Духовщинский район</c:v>
                </c:pt>
                <c:pt idx="2">
                  <c:v>Демидовский район</c:v>
                </c:pt>
                <c:pt idx="3">
                  <c:v>Шумячский район</c:v>
                </c:pt>
                <c:pt idx="4">
                  <c:v>Руднянский район</c:v>
                </c:pt>
                <c:pt idx="5">
                  <c:v>Холм-Жирковский район</c:v>
                </c:pt>
                <c:pt idx="6">
                  <c:v>Кардымовский район</c:v>
                </c:pt>
                <c:pt idx="7">
                  <c:v>Смоленский район</c:v>
                </c:pt>
                <c:pt idx="8">
                  <c:v>Починковский район</c:v>
                </c:pt>
                <c:pt idx="9">
                  <c:v>Угранский район</c:v>
                </c:pt>
                <c:pt idx="10">
                  <c:v>Сычевский район</c:v>
                </c:pt>
                <c:pt idx="11">
                  <c:v>Дорогобужский район</c:v>
                </c:pt>
                <c:pt idx="12">
                  <c:v>Гагаринский район</c:v>
                </c:pt>
                <c:pt idx="13">
                  <c:v>Ярцевский район</c:v>
                </c:pt>
                <c:pt idx="14">
                  <c:v>Ершичский район</c:v>
                </c:pt>
                <c:pt idx="15">
                  <c:v>Глинковский район</c:v>
                </c:pt>
                <c:pt idx="16">
                  <c:v>Ельнинский район</c:v>
                </c:pt>
                <c:pt idx="17">
                  <c:v>Новодугинский район</c:v>
                </c:pt>
                <c:pt idx="18">
                  <c:v>Город Смоленск</c:v>
                </c:pt>
                <c:pt idx="19">
                  <c:v>Вяземский район</c:v>
                </c:pt>
                <c:pt idx="20">
                  <c:v>Хиславичский район</c:v>
                </c:pt>
                <c:pt idx="21">
                  <c:v>Краснинский район</c:v>
                </c:pt>
                <c:pt idx="22">
                  <c:v>Монастырщинский район</c:v>
                </c:pt>
                <c:pt idx="23">
                  <c:v>город Десногорск</c:v>
                </c:pt>
                <c:pt idx="24">
                  <c:v>Рославльский район</c:v>
                </c:pt>
                <c:pt idx="25">
                  <c:v>Темкинский район</c:v>
                </c:pt>
                <c:pt idx="26">
                  <c:v>Сафоновский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28869</c:v>
                </c:pt>
                <c:pt idx="1">
                  <c:v>19403.7</c:v>
                </c:pt>
                <c:pt idx="2">
                  <c:v>20950</c:v>
                </c:pt>
                <c:pt idx="3">
                  <c:v>19806</c:v>
                </c:pt>
                <c:pt idx="4">
                  <c:v>22877.1</c:v>
                </c:pt>
                <c:pt idx="5">
                  <c:v>23142.400000000001</c:v>
                </c:pt>
                <c:pt idx="6">
                  <c:v>23395</c:v>
                </c:pt>
                <c:pt idx="7">
                  <c:v>24711.200000000001</c:v>
                </c:pt>
                <c:pt idx="8">
                  <c:v>21986.1</c:v>
                </c:pt>
                <c:pt idx="9">
                  <c:v>24184.3</c:v>
                </c:pt>
                <c:pt idx="10">
                  <c:v>24659.8</c:v>
                </c:pt>
                <c:pt idx="11">
                  <c:v>22715.4</c:v>
                </c:pt>
                <c:pt idx="12">
                  <c:v>23177</c:v>
                </c:pt>
                <c:pt idx="13">
                  <c:v>23982.6</c:v>
                </c:pt>
                <c:pt idx="14">
                  <c:v>21658.2</c:v>
                </c:pt>
                <c:pt idx="15">
                  <c:v>24600.6</c:v>
                </c:pt>
                <c:pt idx="16">
                  <c:v>21574.9</c:v>
                </c:pt>
                <c:pt idx="17">
                  <c:v>24310.3</c:v>
                </c:pt>
                <c:pt idx="18">
                  <c:v>25870.7</c:v>
                </c:pt>
                <c:pt idx="19">
                  <c:v>24172</c:v>
                </c:pt>
                <c:pt idx="20">
                  <c:v>22711.599999999955</c:v>
                </c:pt>
                <c:pt idx="21">
                  <c:v>21073.1</c:v>
                </c:pt>
                <c:pt idx="22">
                  <c:v>19623.099999999955</c:v>
                </c:pt>
                <c:pt idx="23">
                  <c:v>23825.7</c:v>
                </c:pt>
                <c:pt idx="24">
                  <c:v>23818</c:v>
                </c:pt>
                <c:pt idx="25">
                  <c:v>23330.400000000001</c:v>
                </c:pt>
                <c:pt idx="26">
                  <c:v>23595.4</c:v>
                </c:pt>
              </c:numCache>
            </c:numRef>
          </c:val>
        </c:ser>
        <c:gapWidth val="67"/>
        <c:gapDepth val="30"/>
        <c:shape val="box"/>
        <c:axId val="114881664"/>
        <c:axId val="114883200"/>
        <c:axId val="0"/>
      </c:bar3DChart>
      <c:catAx>
        <c:axId val="11488166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14883200"/>
        <c:crosses val="autoZero"/>
        <c:auto val="1"/>
        <c:lblAlgn val="ctr"/>
        <c:lblOffset val="100"/>
      </c:catAx>
      <c:valAx>
        <c:axId val="114883200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/>
          <a:lstStyle/>
          <a:p>
            <a:pPr>
              <a:defRPr sz="900"/>
            </a:pPr>
            <a:endParaRPr lang="ru-RU"/>
          </a:p>
        </c:txPr>
        <c:crossAx val="114881664"/>
        <c:crosses val="autoZero"/>
        <c:crossBetween val="between"/>
      </c:valAx>
    </c:plotArea>
    <c:legend>
      <c:legendPos val="b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path path="circle">
        <a:fillToRect l="50000" t="50000" r="50000" b="50000"/>
      </a:path>
    </a:gradFill>
    <a:scene3d>
      <a:camera prst="orthographicFront"/>
      <a:lightRig rig="threePt" dir="t"/>
    </a:scene3d>
    <a:sp3d>
      <a:bevelT w="114300" prst="artDeco"/>
    </a:sp3d>
  </c:spPr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42"/>
  <c:chart>
    <c:view3D>
      <c:depthPercent val="100"/>
      <c:rAngAx val="1"/>
    </c:view3D>
    <c:sideWall>
      <c:spPr>
        <a:noFill/>
      </c:spPr>
    </c:sideWall>
    <c:backWall>
      <c:spPr>
        <a:noFill/>
      </c:spPr>
    </c:backWall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0">
                  <a:schemeClr val="accent6">
                    <a:lumMod val="75000"/>
                  </a:schemeClr>
                </a:gs>
                <a:gs pos="64999">
                  <a:schemeClr val="bg1">
                    <a:lumMod val="6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lin ang="10800000" scaled="1"/>
            </a:gradFill>
            <a:scene3d>
              <a:camera prst="orthographicFront"/>
              <a:lightRig rig="balanced" dir="t">
                <a:rot lat="0" lon="0" rev="19200000"/>
              </a:lightRig>
            </a:scene3d>
            <a:sp3d prstMaterial="matte">
              <a:bevelT w="60000" h="50800" prst="angle"/>
              <a:contourClr>
                <a:srgbClr val="000000"/>
              </a:contourClr>
            </a:sp3d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Глинковский район</c:v>
                </c:pt>
                <c:pt idx="2">
                  <c:v>Велижский район</c:v>
                </c:pt>
                <c:pt idx="3">
                  <c:v>Шумячский район</c:v>
                </c:pt>
                <c:pt idx="4">
                  <c:v>Вяземский район</c:v>
                </c:pt>
                <c:pt idx="5">
                  <c:v>Ершичский район</c:v>
                </c:pt>
                <c:pt idx="6">
                  <c:v>Холм-Жирковский район</c:v>
                </c:pt>
                <c:pt idx="7">
                  <c:v>Рославльский район</c:v>
                </c:pt>
                <c:pt idx="8">
                  <c:v>Монастырщинский район</c:v>
                </c:pt>
                <c:pt idx="9">
                  <c:v>Город Смоленск</c:v>
                </c:pt>
                <c:pt idx="10">
                  <c:v>Ельнинский район</c:v>
                </c:pt>
                <c:pt idx="11">
                  <c:v>Сычевский район</c:v>
                </c:pt>
                <c:pt idx="12">
                  <c:v>Починковский район</c:v>
                </c:pt>
                <c:pt idx="13">
                  <c:v>Темкинский район</c:v>
                </c:pt>
                <c:pt idx="14">
                  <c:v>Демидовский район</c:v>
                </c:pt>
                <c:pt idx="15">
                  <c:v>Ярцевский район</c:v>
                </c:pt>
                <c:pt idx="16">
                  <c:v>город Десногорск</c:v>
                </c:pt>
                <c:pt idx="17">
                  <c:v>Смоленский район</c:v>
                </c:pt>
                <c:pt idx="18">
                  <c:v>Сафоновский район</c:v>
                </c:pt>
                <c:pt idx="19">
                  <c:v>Хиславичский район</c:v>
                </c:pt>
                <c:pt idx="20">
                  <c:v>Дорогобужский район</c:v>
                </c:pt>
                <c:pt idx="21">
                  <c:v>Угранский район</c:v>
                </c:pt>
                <c:pt idx="22">
                  <c:v>Гагаринский район</c:v>
                </c:pt>
                <c:pt idx="23">
                  <c:v>Руднянский район</c:v>
                </c:pt>
                <c:pt idx="24">
                  <c:v>Новодугинский район</c:v>
                </c:pt>
                <c:pt idx="25">
                  <c:v>Кардымовский район</c:v>
                </c:pt>
                <c:pt idx="26">
                  <c:v>Краснинский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21583</c:v>
                </c:pt>
                <c:pt idx="1">
                  <c:v>26545.9</c:v>
                </c:pt>
                <c:pt idx="2">
                  <c:v>25893.23</c:v>
                </c:pt>
                <c:pt idx="3">
                  <c:v>22950</c:v>
                </c:pt>
                <c:pt idx="4">
                  <c:v>28005</c:v>
                </c:pt>
                <c:pt idx="5">
                  <c:v>25275</c:v>
                </c:pt>
                <c:pt idx="6">
                  <c:v>25200</c:v>
                </c:pt>
                <c:pt idx="7">
                  <c:v>27229</c:v>
                </c:pt>
                <c:pt idx="8">
                  <c:v>21791</c:v>
                </c:pt>
                <c:pt idx="9">
                  <c:v>25874.25</c:v>
                </c:pt>
                <c:pt idx="10">
                  <c:v>23365</c:v>
                </c:pt>
                <c:pt idx="11">
                  <c:v>27398</c:v>
                </c:pt>
                <c:pt idx="12">
                  <c:v>25120</c:v>
                </c:pt>
                <c:pt idx="13">
                  <c:v>29391</c:v>
                </c:pt>
                <c:pt idx="14">
                  <c:v>24196</c:v>
                </c:pt>
                <c:pt idx="15">
                  <c:v>24881.49</c:v>
                </c:pt>
                <c:pt idx="16">
                  <c:v>24857.599999999955</c:v>
                </c:pt>
                <c:pt idx="17">
                  <c:v>25169.9</c:v>
                </c:pt>
                <c:pt idx="18">
                  <c:v>26879</c:v>
                </c:pt>
                <c:pt idx="19">
                  <c:v>24622</c:v>
                </c:pt>
                <c:pt idx="20">
                  <c:v>25167</c:v>
                </c:pt>
                <c:pt idx="21">
                  <c:v>28288</c:v>
                </c:pt>
                <c:pt idx="22">
                  <c:v>25168</c:v>
                </c:pt>
                <c:pt idx="23">
                  <c:v>24806.9</c:v>
                </c:pt>
                <c:pt idx="24">
                  <c:v>28923</c:v>
                </c:pt>
                <c:pt idx="25">
                  <c:v>26544</c:v>
                </c:pt>
                <c:pt idx="26">
                  <c:v>25701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C00000"/>
                </a:gs>
                <a:gs pos="64999">
                  <a:srgbClr val="FF6699"/>
                </a:gs>
                <a:gs pos="100000">
                  <a:srgbClr val="FF0000"/>
                </a:gs>
              </a:gsLst>
              <a:lin ang="10800000" scaled="1"/>
              <a:tileRect/>
            </a:gradFill>
            <a:scene3d>
              <a:camera prst="orthographicFront"/>
              <a:lightRig rig="balanced" dir="t">
                <a:rot lat="0" lon="0" rev="19200000"/>
              </a:lightRig>
            </a:scene3d>
            <a:sp3d prstMaterial="matte">
              <a:bevelT w="60000" h="50800" prst="angle"/>
              <a:contourClr>
                <a:srgbClr val="000000"/>
              </a:contourClr>
            </a:sp3d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Глинковский район</c:v>
                </c:pt>
                <c:pt idx="2">
                  <c:v>Велижский район</c:v>
                </c:pt>
                <c:pt idx="3">
                  <c:v>Шумячский район</c:v>
                </c:pt>
                <c:pt idx="4">
                  <c:v>Вяземский район</c:v>
                </c:pt>
                <c:pt idx="5">
                  <c:v>Ершичский район</c:v>
                </c:pt>
                <c:pt idx="6">
                  <c:v>Холм-Жирковский район</c:v>
                </c:pt>
                <c:pt idx="7">
                  <c:v>Рославльский район</c:v>
                </c:pt>
                <c:pt idx="8">
                  <c:v>Монастырщинский район</c:v>
                </c:pt>
                <c:pt idx="9">
                  <c:v>Город Смоленск</c:v>
                </c:pt>
                <c:pt idx="10">
                  <c:v>Ельнинский район</c:v>
                </c:pt>
                <c:pt idx="11">
                  <c:v>Сычевский район</c:v>
                </c:pt>
                <c:pt idx="12">
                  <c:v>Починковский район</c:v>
                </c:pt>
                <c:pt idx="13">
                  <c:v>Темкинский район</c:v>
                </c:pt>
                <c:pt idx="14">
                  <c:v>Демидовский район</c:v>
                </c:pt>
                <c:pt idx="15">
                  <c:v>Ярцевский район</c:v>
                </c:pt>
                <c:pt idx="16">
                  <c:v>город Десногорск</c:v>
                </c:pt>
                <c:pt idx="17">
                  <c:v>Смоленский район</c:v>
                </c:pt>
                <c:pt idx="18">
                  <c:v>Сафоновский район</c:v>
                </c:pt>
                <c:pt idx="19">
                  <c:v>Хиславичский район</c:v>
                </c:pt>
                <c:pt idx="20">
                  <c:v>Дорогобужский район</c:v>
                </c:pt>
                <c:pt idx="21">
                  <c:v>Угранский район</c:v>
                </c:pt>
                <c:pt idx="22">
                  <c:v>Гагаринский район</c:v>
                </c:pt>
                <c:pt idx="23">
                  <c:v>Руднянский район</c:v>
                </c:pt>
                <c:pt idx="24">
                  <c:v>Новодугинский район</c:v>
                </c:pt>
                <c:pt idx="25">
                  <c:v>Кардымовский район</c:v>
                </c:pt>
                <c:pt idx="26">
                  <c:v>Краснинский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24748.3</c:v>
                </c:pt>
                <c:pt idx="1">
                  <c:v>29887.599999999955</c:v>
                </c:pt>
                <c:pt idx="2">
                  <c:v>28922</c:v>
                </c:pt>
                <c:pt idx="3">
                  <c:v>25194</c:v>
                </c:pt>
                <c:pt idx="4">
                  <c:v>30650</c:v>
                </c:pt>
                <c:pt idx="5">
                  <c:v>27640</c:v>
                </c:pt>
                <c:pt idx="6">
                  <c:v>27552</c:v>
                </c:pt>
                <c:pt idx="7">
                  <c:v>29703</c:v>
                </c:pt>
                <c:pt idx="8">
                  <c:v>23768</c:v>
                </c:pt>
                <c:pt idx="9">
                  <c:v>28154</c:v>
                </c:pt>
                <c:pt idx="10">
                  <c:v>25418</c:v>
                </c:pt>
                <c:pt idx="11">
                  <c:v>29742</c:v>
                </c:pt>
                <c:pt idx="12">
                  <c:v>27245.200000000001</c:v>
                </c:pt>
                <c:pt idx="13">
                  <c:v>31766</c:v>
                </c:pt>
                <c:pt idx="14">
                  <c:v>26087</c:v>
                </c:pt>
                <c:pt idx="15">
                  <c:v>26825.040000000001</c:v>
                </c:pt>
                <c:pt idx="16">
                  <c:v>26789</c:v>
                </c:pt>
                <c:pt idx="17">
                  <c:v>27116</c:v>
                </c:pt>
                <c:pt idx="18">
                  <c:v>28947</c:v>
                </c:pt>
                <c:pt idx="19">
                  <c:v>26507</c:v>
                </c:pt>
                <c:pt idx="20">
                  <c:v>27074</c:v>
                </c:pt>
                <c:pt idx="21">
                  <c:v>30428</c:v>
                </c:pt>
                <c:pt idx="22">
                  <c:v>26939</c:v>
                </c:pt>
                <c:pt idx="23">
                  <c:v>26551.8</c:v>
                </c:pt>
                <c:pt idx="24">
                  <c:v>30929.599999999955</c:v>
                </c:pt>
                <c:pt idx="25">
                  <c:v>27998</c:v>
                </c:pt>
                <c:pt idx="26">
                  <c:v>26257</c:v>
                </c:pt>
              </c:numCache>
            </c:numRef>
          </c:val>
        </c:ser>
        <c:gapWidth val="68"/>
        <c:gapDepth val="116"/>
        <c:shape val="cylinder"/>
        <c:axId val="115915008"/>
        <c:axId val="115929088"/>
        <c:axId val="115812096"/>
      </c:bar3DChart>
      <c:catAx>
        <c:axId val="115915008"/>
        <c:scaling>
          <c:orientation val="minMax"/>
        </c:scaling>
        <c:axPos val="b"/>
        <c:tickLblPos val="nextTo"/>
        <c:crossAx val="115929088"/>
        <c:crosses val="autoZero"/>
        <c:auto val="1"/>
        <c:lblAlgn val="ctr"/>
        <c:lblOffset val="100"/>
      </c:catAx>
      <c:valAx>
        <c:axId val="115929088"/>
        <c:scaling>
          <c:orientation val="minMax"/>
        </c:scaling>
        <c:axPos val="l"/>
        <c:majorGridlines/>
        <c:numFmt formatCode="General" sourceLinked="1"/>
        <c:tickLblPos val="nextTo"/>
        <c:crossAx val="115915008"/>
        <c:crosses val="autoZero"/>
        <c:crossBetween val="between"/>
      </c:valAx>
      <c:serAx>
        <c:axId val="115812096"/>
        <c:scaling>
          <c:orientation val="minMax"/>
        </c:scaling>
        <c:delete val="1"/>
        <c:axPos val="b"/>
        <c:tickLblPos val="none"/>
        <c:crossAx val="115929088"/>
        <c:crosses val="autoZero"/>
      </c:serAx>
      <c:spPr>
        <a:noFill/>
        <a:effectLst>
          <a:glow rad="63500">
            <a:schemeClr val="accent6">
              <a:satMod val="175000"/>
              <a:alpha val="40000"/>
            </a:schemeClr>
          </a:glow>
        </a:effectLst>
      </c:spPr>
    </c:plotArea>
    <c:legend>
      <c:legendPos val="r"/>
      <c:layout/>
    </c:legend>
    <c:plotVisOnly val="1"/>
    <c:dispBlanksAs val="gap"/>
  </c:chart>
  <c:spPr>
    <a:gradFill flip="none" rotWithShape="1">
      <a:gsLst>
        <a:gs pos="0">
          <a:srgbClr val="FFEFD1"/>
        </a:gs>
        <a:gs pos="64999">
          <a:srgbClr val="F0EBD5"/>
        </a:gs>
        <a:gs pos="100000">
          <a:srgbClr val="D1C39F"/>
        </a:gs>
      </a:gsLst>
      <a:lin ang="16200000" scaled="1"/>
      <a:tileRect/>
    </a:gradFill>
    <a:effectLst>
      <a:softEdge rad="63500"/>
    </a:effectLst>
  </c:spPr>
  <c:txPr>
    <a:bodyPr/>
    <a:lstStyle/>
    <a:p>
      <a:pPr>
        <a:defRPr sz="900">
          <a:solidFill>
            <a:schemeClr val="tx1"/>
          </a:solidFill>
        </a:defRPr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5"/>
  <c:chart>
    <c:view3D>
      <c:rotX val="20"/>
      <c:rotY val="10"/>
      <c:rAngAx val="1"/>
    </c:view3D>
    <c:backWall>
      <c:spPr>
        <a:gradFill>
          <a:gsLst>
            <a:gs pos="0">
              <a:srgbClr val="CCFFCC"/>
            </a:gs>
            <a:gs pos="47000">
              <a:schemeClr val="bg2">
                <a:lumMod val="50000"/>
              </a:schemeClr>
            </a:gs>
            <a:gs pos="100000">
              <a:srgbClr val="CCFFCC"/>
            </a:gs>
          </a:gsLst>
          <a:lin ang="10800000" scaled="1"/>
        </a:gradFill>
      </c:spPr>
    </c:backWall>
    <c:plotArea>
      <c:layout>
        <c:manualLayout>
          <c:layoutTarget val="inner"/>
          <c:xMode val="edge"/>
          <c:yMode val="edge"/>
          <c:x val="5.9887654759227818E-2"/>
          <c:y val="2.2016177495430049E-2"/>
          <c:w val="0.87864390406486403"/>
          <c:h val="0.65575636797931569"/>
        </c:manualLayout>
      </c:layout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Дорогобужский район</c:v>
                </c:pt>
                <c:pt idx="1">
                  <c:v>Рославльский район</c:v>
                </c:pt>
                <c:pt idx="2">
                  <c:v>Холм-Жирковский район</c:v>
                </c:pt>
                <c:pt idx="3">
                  <c:v>Монастырщинский район</c:v>
                </c:pt>
                <c:pt idx="4">
                  <c:v>Шумячский район</c:v>
                </c:pt>
                <c:pt idx="5">
                  <c:v>Демидовский район</c:v>
                </c:pt>
                <c:pt idx="6">
                  <c:v>Ершичский район</c:v>
                </c:pt>
                <c:pt idx="7">
                  <c:v>Глинковский район</c:v>
                </c:pt>
                <c:pt idx="8">
                  <c:v>Темкинский район</c:v>
                </c:pt>
                <c:pt idx="9">
                  <c:v>Гагаринский район</c:v>
                </c:pt>
                <c:pt idx="10">
                  <c:v>Сафоновский район</c:v>
                </c:pt>
                <c:pt idx="11">
                  <c:v>Ельнинский район</c:v>
                </c:pt>
                <c:pt idx="12">
                  <c:v>Духовщинский район</c:v>
                </c:pt>
                <c:pt idx="13">
                  <c:v>Починковский район</c:v>
                </c:pt>
                <c:pt idx="14">
                  <c:v>Угранский район</c:v>
                </c:pt>
                <c:pt idx="15">
                  <c:v>Ярцевский район</c:v>
                </c:pt>
                <c:pt idx="16">
                  <c:v>город Десногорск</c:v>
                </c:pt>
                <c:pt idx="17">
                  <c:v>Вяземский район</c:v>
                </c:pt>
                <c:pt idx="18">
                  <c:v>Кардымовский район</c:v>
                </c:pt>
                <c:pt idx="19">
                  <c:v>Смоленский район</c:v>
                </c:pt>
                <c:pt idx="20">
                  <c:v>Велижский район</c:v>
                </c:pt>
                <c:pt idx="21">
                  <c:v>Город Смоленск</c:v>
                </c:pt>
                <c:pt idx="22">
                  <c:v>Новодугинский район</c:v>
                </c:pt>
                <c:pt idx="23">
                  <c:v>Хиславичский район</c:v>
                </c:pt>
                <c:pt idx="24">
                  <c:v>Сычевский район</c:v>
                </c:pt>
                <c:pt idx="25">
                  <c:v>Руднянский район</c:v>
                </c:pt>
                <c:pt idx="26">
                  <c:v>Краснинский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20670.400000000001</c:v>
                </c:pt>
                <c:pt idx="1">
                  <c:v>22935.1</c:v>
                </c:pt>
                <c:pt idx="2">
                  <c:v>22273.1</c:v>
                </c:pt>
                <c:pt idx="3">
                  <c:v>21972.5</c:v>
                </c:pt>
                <c:pt idx="4">
                  <c:v>22150</c:v>
                </c:pt>
                <c:pt idx="5">
                  <c:v>22170</c:v>
                </c:pt>
                <c:pt idx="6">
                  <c:v>22191</c:v>
                </c:pt>
                <c:pt idx="7">
                  <c:v>22245.4</c:v>
                </c:pt>
                <c:pt idx="8">
                  <c:v>22880</c:v>
                </c:pt>
                <c:pt idx="9">
                  <c:v>22925</c:v>
                </c:pt>
                <c:pt idx="10">
                  <c:v>22503.9</c:v>
                </c:pt>
                <c:pt idx="11">
                  <c:v>22609.56</c:v>
                </c:pt>
                <c:pt idx="12">
                  <c:v>22622.9</c:v>
                </c:pt>
                <c:pt idx="13">
                  <c:v>22804.799999999996</c:v>
                </c:pt>
                <c:pt idx="14">
                  <c:v>23608.799999999996</c:v>
                </c:pt>
                <c:pt idx="15">
                  <c:v>23919.8</c:v>
                </c:pt>
                <c:pt idx="16">
                  <c:v>23905</c:v>
                </c:pt>
                <c:pt idx="17">
                  <c:v>23056.2</c:v>
                </c:pt>
                <c:pt idx="18">
                  <c:v>24048</c:v>
                </c:pt>
                <c:pt idx="19">
                  <c:v>23347</c:v>
                </c:pt>
                <c:pt idx="20">
                  <c:v>23371.200000000001</c:v>
                </c:pt>
                <c:pt idx="21">
                  <c:v>31084.6</c:v>
                </c:pt>
                <c:pt idx="22">
                  <c:v>23395.8</c:v>
                </c:pt>
                <c:pt idx="23">
                  <c:v>23492.400000000001</c:v>
                </c:pt>
                <c:pt idx="24">
                  <c:v>24495.1</c:v>
                </c:pt>
                <c:pt idx="25">
                  <c:v>23646</c:v>
                </c:pt>
                <c:pt idx="26">
                  <c:v>24430.7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cat>
            <c:strRef>
              <c:f>Лист1!$A$2:$A$28</c:f>
              <c:strCache>
                <c:ptCount val="27"/>
                <c:pt idx="0">
                  <c:v>Дорогобужский район</c:v>
                </c:pt>
                <c:pt idx="1">
                  <c:v>Рославльский район</c:v>
                </c:pt>
                <c:pt idx="2">
                  <c:v>Холм-Жирковский район</c:v>
                </c:pt>
                <c:pt idx="3">
                  <c:v>Монастырщинский район</c:v>
                </c:pt>
                <c:pt idx="4">
                  <c:v>Шумячский район</c:v>
                </c:pt>
                <c:pt idx="5">
                  <c:v>Демидовский район</c:v>
                </c:pt>
                <c:pt idx="6">
                  <c:v>Ершичский район</c:v>
                </c:pt>
                <c:pt idx="7">
                  <c:v>Глинковский район</c:v>
                </c:pt>
                <c:pt idx="8">
                  <c:v>Темкинский район</c:v>
                </c:pt>
                <c:pt idx="9">
                  <c:v>Гагаринский район</c:v>
                </c:pt>
                <c:pt idx="10">
                  <c:v>Сафоновский район</c:v>
                </c:pt>
                <c:pt idx="11">
                  <c:v>Ельнинский район</c:v>
                </c:pt>
                <c:pt idx="12">
                  <c:v>Духовщинский район</c:v>
                </c:pt>
                <c:pt idx="13">
                  <c:v>Починковский район</c:v>
                </c:pt>
                <c:pt idx="14">
                  <c:v>Угранский район</c:v>
                </c:pt>
                <c:pt idx="15">
                  <c:v>Ярцевский район</c:v>
                </c:pt>
                <c:pt idx="16">
                  <c:v>город Десногорск</c:v>
                </c:pt>
                <c:pt idx="17">
                  <c:v>Вяземский район</c:v>
                </c:pt>
                <c:pt idx="18">
                  <c:v>Кардымовский район</c:v>
                </c:pt>
                <c:pt idx="19">
                  <c:v>Смоленский район</c:v>
                </c:pt>
                <c:pt idx="20">
                  <c:v>Велижский район</c:v>
                </c:pt>
                <c:pt idx="21">
                  <c:v>Город Смоленск</c:v>
                </c:pt>
                <c:pt idx="22">
                  <c:v>Новодугинский район</c:v>
                </c:pt>
                <c:pt idx="23">
                  <c:v>Хиславичский район</c:v>
                </c:pt>
                <c:pt idx="24">
                  <c:v>Сычевский район</c:v>
                </c:pt>
                <c:pt idx="25">
                  <c:v>Руднянский район</c:v>
                </c:pt>
                <c:pt idx="26">
                  <c:v>Краснинский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25500.23</c:v>
                </c:pt>
                <c:pt idx="1">
                  <c:v>26064</c:v>
                </c:pt>
                <c:pt idx="2">
                  <c:v>24982</c:v>
                </c:pt>
                <c:pt idx="3">
                  <c:v>24395.17</c:v>
                </c:pt>
                <c:pt idx="4">
                  <c:v>24234</c:v>
                </c:pt>
                <c:pt idx="5">
                  <c:v>24235</c:v>
                </c:pt>
                <c:pt idx="6">
                  <c:v>24247.17</c:v>
                </c:pt>
                <c:pt idx="7">
                  <c:v>24235</c:v>
                </c:pt>
                <c:pt idx="8">
                  <c:v>24904</c:v>
                </c:pt>
                <c:pt idx="9">
                  <c:v>24752</c:v>
                </c:pt>
                <c:pt idx="10">
                  <c:v>24195.1</c:v>
                </c:pt>
                <c:pt idx="11">
                  <c:v>24285.95</c:v>
                </c:pt>
                <c:pt idx="12">
                  <c:v>24286</c:v>
                </c:pt>
                <c:pt idx="13">
                  <c:v>24350</c:v>
                </c:pt>
                <c:pt idx="14">
                  <c:v>24931</c:v>
                </c:pt>
                <c:pt idx="15">
                  <c:v>25255</c:v>
                </c:pt>
                <c:pt idx="16">
                  <c:v>25197</c:v>
                </c:pt>
                <c:pt idx="17">
                  <c:v>24290.45</c:v>
                </c:pt>
                <c:pt idx="18">
                  <c:v>25162</c:v>
                </c:pt>
                <c:pt idx="19">
                  <c:v>24282</c:v>
                </c:pt>
                <c:pt idx="20">
                  <c:v>24218</c:v>
                </c:pt>
                <c:pt idx="21">
                  <c:v>32197.57</c:v>
                </c:pt>
                <c:pt idx="22">
                  <c:v>24196</c:v>
                </c:pt>
                <c:pt idx="23">
                  <c:v>24223</c:v>
                </c:pt>
                <c:pt idx="24">
                  <c:v>25026</c:v>
                </c:pt>
                <c:pt idx="25">
                  <c:v>24100</c:v>
                </c:pt>
                <c:pt idx="26">
                  <c:v>24618.51</c:v>
                </c:pt>
              </c:numCache>
            </c:numRef>
          </c:val>
        </c:ser>
        <c:gapWidth val="32"/>
        <c:gapDepth val="80"/>
        <c:shape val="cylinder"/>
        <c:axId val="116374528"/>
        <c:axId val="116400896"/>
        <c:axId val="116345472"/>
      </c:bar3DChart>
      <c:catAx>
        <c:axId val="116374528"/>
        <c:scaling>
          <c:orientation val="minMax"/>
        </c:scaling>
        <c:axPos val="b"/>
        <c:tickLblPos val="nextTo"/>
        <c:crossAx val="116400896"/>
        <c:crosses val="autoZero"/>
        <c:auto val="1"/>
        <c:lblAlgn val="ctr"/>
        <c:lblOffset val="100"/>
      </c:catAx>
      <c:valAx>
        <c:axId val="116400896"/>
        <c:scaling>
          <c:orientation val="minMax"/>
        </c:scaling>
        <c:axPos val="l"/>
        <c:majorGridlines/>
        <c:numFmt formatCode="General" sourceLinked="1"/>
        <c:tickLblPos val="nextTo"/>
        <c:spPr>
          <a:noFill/>
        </c:spPr>
        <c:crossAx val="116374528"/>
        <c:crosses val="autoZero"/>
        <c:crossBetween val="between"/>
      </c:valAx>
      <c:serAx>
        <c:axId val="116345472"/>
        <c:scaling>
          <c:orientation val="minMax"/>
        </c:scaling>
        <c:delete val="1"/>
        <c:axPos val="b"/>
        <c:tickLblPos val="none"/>
        <c:crossAx val="116400896"/>
        <c:crosses val="autoZero"/>
      </c:serAx>
      <c:spPr>
        <a:noFill/>
      </c:spPr>
    </c:plotArea>
    <c:legend>
      <c:legendPos val="r"/>
      <c:layout/>
    </c:legend>
    <c:plotVisOnly val="1"/>
    <c:dispBlanksAs val="gap"/>
  </c:chart>
  <c:spPr>
    <a:gradFill>
      <a:gsLst>
        <a:gs pos="0">
          <a:schemeClr val="bg2">
            <a:lumMod val="50000"/>
          </a:schemeClr>
        </a:gs>
        <a:gs pos="47000">
          <a:srgbClr val="CCFFCC"/>
        </a:gs>
        <a:gs pos="100000">
          <a:schemeClr val="bg2">
            <a:lumMod val="50000"/>
          </a:schemeClr>
        </a:gs>
      </a:gsLst>
      <a:lin ang="10800000" scaled="1"/>
    </a:gradFill>
    <a:effectLst>
      <a:softEdge rad="635000"/>
    </a:effectLst>
  </c:spPr>
  <c:txPr>
    <a:bodyPr/>
    <a:lstStyle/>
    <a:p>
      <a:pPr>
        <a:defRPr sz="900">
          <a:solidFill>
            <a:schemeClr val="tx1"/>
          </a:solidFill>
        </a:defRPr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5"/>
  <c:chart>
    <c:view3D>
      <c:rotX val="0"/>
      <c:rotY val="150"/>
      <c:perspective val="0"/>
    </c:view3D>
    <c:plotArea>
      <c:layout/>
      <c:bar3DChart>
        <c:barDir val="col"/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ln>
              <a:solidFill>
                <a:schemeClr val="accent5">
                  <a:lumMod val="40000"/>
                  <a:lumOff val="60000"/>
                </a:schemeClr>
              </a:solidFill>
            </a:ln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Шумячский район</c:v>
                </c:pt>
                <c:pt idx="2">
                  <c:v>Ершичский район</c:v>
                </c:pt>
                <c:pt idx="3">
                  <c:v>Угранский район</c:v>
                </c:pt>
                <c:pt idx="4">
                  <c:v>Дорогобужский район</c:v>
                </c:pt>
                <c:pt idx="5">
                  <c:v>Кардымовский район</c:v>
                </c:pt>
                <c:pt idx="6">
                  <c:v>Починковский район</c:v>
                </c:pt>
                <c:pt idx="7">
                  <c:v>Велижский район</c:v>
                </c:pt>
                <c:pt idx="8">
                  <c:v>Смоленский район</c:v>
                </c:pt>
                <c:pt idx="9">
                  <c:v>Город Смоленск</c:v>
                </c:pt>
                <c:pt idx="10">
                  <c:v>Хиславичский район</c:v>
                </c:pt>
                <c:pt idx="11">
                  <c:v>Темкинский район</c:v>
                </c:pt>
                <c:pt idx="12">
                  <c:v>Монастырщинский район</c:v>
                </c:pt>
                <c:pt idx="13">
                  <c:v>город Десногорск</c:v>
                </c:pt>
                <c:pt idx="14">
                  <c:v>Сычевский район</c:v>
                </c:pt>
                <c:pt idx="15">
                  <c:v>Сафоновский район</c:v>
                </c:pt>
                <c:pt idx="16">
                  <c:v>Глинковский район</c:v>
                </c:pt>
                <c:pt idx="17">
                  <c:v>Вяземский район</c:v>
                </c:pt>
                <c:pt idx="18">
                  <c:v>Рославльский район</c:v>
                </c:pt>
                <c:pt idx="19">
                  <c:v>Краснинский район</c:v>
                </c:pt>
                <c:pt idx="20">
                  <c:v>Ярцевский район</c:v>
                </c:pt>
                <c:pt idx="21">
                  <c:v>Новодугинский район</c:v>
                </c:pt>
                <c:pt idx="22">
                  <c:v>Холм-Жирковский район</c:v>
                </c:pt>
                <c:pt idx="23">
                  <c:v>Ельнинский район</c:v>
                </c:pt>
                <c:pt idx="24">
                  <c:v>Демидовский район</c:v>
                </c:pt>
                <c:pt idx="25">
                  <c:v>Гагаринский район</c:v>
                </c:pt>
                <c:pt idx="26">
                  <c:v>Руднянский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2">
                  <c:v>0</c:v>
                </c:pt>
                <c:pt idx="3">
                  <c:v>0</c:v>
                </c:pt>
                <c:pt idx="4">
                  <c:v>13231.7</c:v>
                </c:pt>
                <c:pt idx="5">
                  <c:v>11262</c:v>
                </c:pt>
                <c:pt idx="6">
                  <c:v>15905.2</c:v>
                </c:pt>
                <c:pt idx="7">
                  <c:v>16815.400000000001</c:v>
                </c:pt>
                <c:pt idx="8">
                  <c:v>16237</c:v>
                </c:pt>
                <c:pt idx="9">
                  <c:v>21051.3</c:v>
                </c:pt>
                <c:pt idx="10">
                  <c:v>13316</c:v>
                </c:pt>
                <c:pt idx="11">
                  <c:v>13390</c:v>
                </c:pt>
                <c:pt idx="12">
                  <c:v>12248</c:v>
                </c:pt>
                <c:pt idx="13">
                  <c:v>20257.099999999955</c:v>
                </c:pt>
                <c:pt idx="14">
                  <c:v>23679.5</c:v>
                </c:pt>
                <c:pt idx="15">
                  <c:v>14664</c:v>
                </c:pt>
                <c:pt idx="16">
                  <c:v>23085.47</c:v>
                </c:pt>
                <c:pt idx="17">
                  <c:v>15492</c:v>
                </c:pt>
                <c:pt idx="18">
                  <c:v>14511</c:v>
                </c:pt>
                <c:pt idx="19">
                  <c:v>15470</c:v>
                </c:pt>
                <c:pt idx="20">
                  <c:v>21041.1</c:v>
                </c:pt>
                <c:pt idx="21">
                  <c:v>20090</c:v>
                </c:pt>
                <c:pt idx="22">
                  <c:v>21862</c:v>
                </c:pt>
                <c:pt idx="23">
                  <c:v>26269.9</c:v>
                </c:pt>
                <c:pt idx="24">
                  <c:v>18951.400000000001</c:v>
                </c:pt>
                <c:pt idx="25">
                  <c:v>24005</c:v>
                </c:pt>
                <c:pt idx="26">
                  <c:v>21965.9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ln>
              <a:solidFill>
                <a:schemeClr val="bg2"/>
              </a:solidFill>
            </a:ln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c:spPr>
          <c:cat>
            <c:strRef>
              <c:f>Лист1!$A$2:$A$28</c:f>
              <c:strCache>
                <c:ptCount val="27"/>
                <c:pt idx="0">
                  <c:v>Духовщинский район</c:v>
                </c:pt>
                <c:pt idx="1">
                  <c:v>Шумячский район</c:v>
                </c:pt>
                <c:pt idx="2">
                  <c:v>Ершичский район</c:v>
                </c:pt>
                <c:pt idx="3">
                  <c:v>Угранский район</c:v>
                </c:pt>
                <c:pt idx="4">
                  <c:v>Дорогобужский район</c:v>
                </c:pt>
                <c:pt idx="5">
                  <c:v>Кардымовский район</c:v>
                </c:pt>
                <c:pt idx="6">
                  <c:v>Починковский район</c:v>
                </c:pt>
                <c:pt idx="7">
                  <c:v>Велижский район</c:v>
                </c:pt>
                <c:pt idx="8">
                  <c:v>Смоленский район</c:v>
                </c:pt>
                <c:pt idx="9">
                  <c:v>Город Смоленск</c:v>
                </c:pt>
                <c:pt idx="10">
                  <c:v>Хиславичский район</c:v>
                </c:pt>
                <c:pt idx="11">
                  <c:v>Темкинский район</c:v>
                </c:pt>
                <c:pt idx="12">
                  <c:v>Монастырщинский район</c:v>
                </c:pt>
                <c:pt idx="13">
                  <c:v>город Десногорск</c:v>
                </c:pt>
                <c:pt idx="14">
                  <c:v>Сычевский район</c:v>
                </c:pt>
                <c:pt idx="15">
                  <c:v>Сафоновский район</c:v>
                </c:pt>
                <c:pt idx="16">
                  <c:v>Глинковский район</c:v>
                </c:pt>
                <c:pt idx="17">
                  <c:v>Вяземский район</c:v>
                </c:pt>
                <c:pt idx="18">
                  <c:v>Рославльский район</c:v>
                </c:pt>
                <c:pt idx="19">
                  <c:v>Краснинский район</c:v>
                </c:pt>
                <c:pt idx="20">
                  <c:v>Ярцевский район</c:v>
                </c:pt>
                <c:pt idx="21">
                  <c:v>Новодугинский район</c:v>
                </c:pt>
                <c:pt idx="22">
                  <c:v>Холм-Жирковский район</c:v>
                </c:pt>
                <c:pt idx="23">
                  <c:v>Ельнинский район</c:v>
                </c:pt>
                <c:pt idx="24">
                  <c:v>Демидовский район</c:v>
                </c:pt>
                <c:pt idx="25">
                  <c:v>Гагаринский район</c:v>
                </c:pt>
                <c:pt idx="26">
                  <c:v>Руднянский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2">
                  <c:v>0</c:v>
                </c:pt>
                <c:pt idx="3">
                  <c:v>13318.8</c:v>
                </c:pt>
                <c:pt idx="4">
                  <c:v>21365.7</c:v>
                </c:pt>
                <c:pt idx="5">
                  <c:v>16927</c:v>
                </c:pt>
                <c:pt idx="6">
                  <c:v>23519.599999999955</c:v>
                </c:pt>
                <c:pt idx="7">
                  <c:v>22993</c:v>
                </c:pt>
                <c:pt idx="8">
                  <c:v>21349.3</c:v>
                </c:pt>
                <c:pt idx="9">
                  <c:v>26651.200000000001</c:v>
                </c:pt>
                <c:pt idx="10">
                  <c:v>16398</c:v>
                </c:pt>
                <c:pt idx="11">
                  <c:v>15680</c:v>
                </c:pt>
                <c:pt idx="12">
                  <c:v>14091</c:v>
                </c:pt>
                <c:pt idx="13">
                  <c:v>23075</c:v>
                </c:pt>
                <c:pt idx="14">
                  <c:v>26643</c:v>
                </c:pt>
                <c:pt idx="15">
                  <c:v>16295.7</c:v>
                </c:pt>
                <c:pt idx="16">
                  <c:v>24677</c:v>
                </c:pt>
                <c:pt idx="17">
                  <c:v>16510.5</c:v>
                </c:pt>
                <c:pt idx="18">
                  <c:v>15401</c:v>
                </c:pt>
                <c:pt idx="19">
                  <c:v>15241.7</c:v>
                </c:pt>
                <c:pt idx="20">
                  <c:v>20085.599999999955</c:v>
                </c:pt>
                <c:pt idx="21">
                  <c:v>18607.099999999955</c:v>
                </c:pt>
                <c:pt idx="22">
                  <c:v>19387.5</c:v>
                </c:pt>
                <c:pt idx="23">
                  <c:v>21072.7</c:v>
                </c:pt>
                <c:pt idx="24">
                  <c:v>13605.4</c:v>
                </c:pt>
                <c:pt idx="25">
                  <c:v>17185.3</c:v>
                </c:pt>
                <c:pt idx="26">
                  <c:v>14852.6</c:v>
                </c:pt>
              </c:numCache>
            </c:numRef>
          </c:val>
        </c:ser>
        <c:gapWidth val="78"/>
        <c:gapDepth val="90"/>
        <c:shape val="cylinder"/>
        <c:axId val="118787072"/>
        <c:axId val="118792960"/>
        <c:axId val="116343232"/>
      </c:bar3DChart>
      <c:catAx>
        <c:axId val="11878707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18792960"/>
        <c:crosses val="autoZero"/>
        <c:auto val="1"/>
        <c:lblAlgn val="ctr"/>
        <c:lblOffset val="100"/>
      </c:catAx>
      <c:valAx>
        <c:axId val="118792960"/>
        <c:scaling>
          <c:orientation val="minMax"/>
        </c:scaling>
        <c:axPos val="r"/>
        <c:majorGridlines/>
        <c:numFmt formatCode="General" sourceLinked="1"/>
        <c:tickLblPos val="nextTo"/>
        <c:crossAx val="118787072"/>
        <c:crosses val="autoZero"/>
        <c:crossBetween val="between"/>
      </c:valAx>
      <c:serAx>
        <c:axId val="116343232"/>
        <c:scaling>
          <c:orientation val="minMax"/>
        </c:scaling>
        <c:delete val="1"/>
        <c:axPos val="b"/>
        <c:tickLblPos val="none"/>
        <c:crossAx val="118792960"/>
        <c:crosses val="autoZero"/>
      </c:serAx>
    </c:plotArea>
    <c:legend>
      <c:legendPos val="r"/>
      <c:layout>
        <c:manualLayout>
          <c:xMode val="edge"/>
          <c:yMode val="edge"/>
          <c:x val="0.93076276548982451"/>
          <c:y val="0.64105464452730065"/>
          <c:w val="5.8501712370123096E-2"/>
          <c:h val="0.16235540535365017"/>
        </c:manualLayout>
      </c:layout>
    </c:legend>
    <c:plotVisOnly val="1"/>
    <c:dispBlanksAs val="gap"/>
  </c:chart>
  <c:spPr>
    <a:gradFill>
      <a:gsLst>
        <a:gs pos="0">
          <a:schemeClr val="bg2">
            <a:lumMod val="75000"/>
          </a:schemeClr>
        </a:gs>
        <a:gs pos="50000">
          <a:schemeClr val="bg2">
            <a:lumMod val="90000"/>
          </a:schemeClr>
        </a:gs>
        <a:gs pos="100000">
          <a:schemeClr val="bg2"/>
        </a:gs>
      </a:gsLst>
      <a:lin ang="5400000" scaled="0"/>
    </a:gradFill>
    <a:effectLst>
      <a:softEdge rad="127000"/>
    </a:effectLst>
  </c:spPr>
  <c:txPr>
    <a:bodyPr/>
    <a:lstStyle/>
    <a:p>
      <a:pPr>
        <a:defRPr sz="10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6.7745553402394576E-2"/>
          <c:y val="4.3606911893511915E-2"/>
          <c:w val="0.79094319302526106"/>
          <c:h val="0.45193137455011423"/>
        </c:manualLayout>
      </c:layout>
      <c:bar3DChart>
        <c:barDir val="col"/>
        <c:grouping val="clustered"/>
        <c:ser>
          <c:idx val="0"/>
          <c:order val="0"/>
          <c:tx>
            <c:strRef>
              <c:f>Лист1!$A$2</c:f>
              <c:strCache>
                <c:ptCount val="1"/>
                <c:pt idx="0">
                  <c:v>клубами и учреждениями клубного типа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tint val="66000"/>
                    <a:satMod val="160000"/>
                    <a:lumMod val="59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lumMod val="41000"/>
                    <a:alpha val="89000"/>
                  </a:schemeClr>
                </a:gs>
              </a:gsLst>
              <a:lin ang="0" scaled="1"/>
              <a:tileRect/>
            </a:gradFill>
          </c:spPr>
          <c:cat>
            <c:strRef>
              <c:f>Лист1!$B$1:$AB$1</c:f>
              <c:strCache>
                <c:ptCount val="27"/>
                <c:pt idx="0">
                  <c:v>Велижский район</c:v>
                </c:pt>
                <c:pt idx="1">
                  <c:v>Вяземский район</c:v>
                </c:pt>
                <c:pt idx="2">
                  <c:v>Гагаринский район</c:v>
                </c:pt>
                <c:pt idx="3">
                  <c:v>Глинковский район</c:v>
                </c:pt>
                <c:pt idx="4">
                  <c:v>город Десногорск</c:v>
                </c:pt>
                <c:pt idx="5">
                  <c:v>город Смоленск</c:v>
                </c:pt>
                <c:pt idx="6">
                  <c:v>Демидовский район</c:v>
                </c:pt>
                <c:pt idx="7">
                  <c:v>Дорогобужский район</c:v>
                </c:pt>
                <c:pt idx="8">
                  <c:v>Духовщинский район</c:v>
                </c:pt>
                <c:pt idx="9">
                  <c:v>Ельнинский район</c:v>
                </c:pt>
                <c:pt idx="10">
                  <c:v>Ершичский район</c:v>
                </c:pt>
                <c:pt idx="11">
                  <c:v>Кардымовский район</c:v>
                </c:pt>
                <c:pt idx="12">
                  <c:v>Краснинский район</c:v>
                </c:pt>
                <c:pt idx="13">
                  <c:v>Монастырщинский район</c:v>
                </c:pt>
                <c:pt idx="14">
                  <c:v>Новодугинский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Руднянский район</c:v>
                </c:pt>
                <c:pt idx="18">
                  <c:v>Сафоновский район</c:v>
                </c:pt>
                <c:pt idx="19">
                  <c:v>Смоленский район</c:v>
                </c:pt>
                <c:pt idx="20">
                  <c:v>Сычевский район</c:v>
                </c:pt>
                <c:pt idx="21">
                  <c:v>Темкинский район</c:v>
                </c:pt>
                <c:pt idx="22">
                  <c:v>Угранский район</c:v>
                </c:pt>
                <c:pt idx="23">
                  <c:v>Хиславичский район</c:v>
                </c:pt>
                <c:pt idx="24">
                  <c:v>Холм-Жирковский район</c:v>
                </c:pt>
                <c:pt idx="25">
                  <c:v>Шумячский район</c:v>
                </c:pt>
                <c:pt idx="26">
                  <c:v>Ярцевский район</c:v>
                </c:pt>
              </c:strCache>
            </c:strRef>
          </c:cat>
          <c:val>
            <c:numRef>
              <c:f>Лист1!$B$2:$AB$2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92</c:v>
                </c:pt>
                <c:pt idx="5">
                  <c:v>86.6</c:v>
                </c:pt>
                <c:pt idx="6">
                  <c:v>100</c:v>
                </c:pt>
                <c:pt idx="7">
                  <c:v>81.2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80</c:v>
                </c:pt>
                <c:pt idx="12">
                  <c:v>100</c:v>
                </c:pt>
                <c:pt idx="13">
                  <c:v>100</c:v>
                </c:pt>
                <c:pt idx="14">
                  <c:v>102</c:v>
                </c:pt>
                <c:pt idx="15">
                  <c:v>85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66.5</c:v>
                </c:pt>
                <c:pt idx="20">
                  <c:v>160</c:v>
                </c:pt>
                <c:pt idx="21">
                  <c:v>90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библиотеками</c:v>
                </c:pt>
              </c:strCache>
            </c:strRef>
          </c:tx>
          <c:cat>
            <c:strRef>
              <c:f>Лист1!$B$1:$AB$1</c:f>
              <c:strCache>
                <c:ptCount val="27"/>
                <c:pt idx="0">
                  <c:v>Велижский район</c:v>
                </c:pt>
                <c:pt idx="1">
                  <c:v>Вяземский район</c:v>
                </c:pt>
                <c:pt idx="2">
                  <c:v>Гагаринский район</c:v>
                </c:pt>
                <c:pt idx="3">
                  <c:v>Глинковский район</c:v>
                </c:pt>
                <c:pt idx="4">
                  <c:v>город Десногорск</c:v>
                </c:pt>
                <c:pt idx="5">
                  <c:v>город Смоленск</c:v>
                </c:pt>
                <c:pt idx="6">
                  <c:v>Демидовский район</c:v>
                </c:pt>
                <c:pt idx="7">
                  <c:v>Дорогобужский район</c:v>
                </c:pt>
                <c:pt idx="8">
                  <c:v>Духовщинский район</c:v>
                </c:pt>
                <c:pt idx="9">
                  <c:v>Ельнинский район</c:v>
                </c:pt>
                <c:pt idx="10">
                  <c:v>Ершичский район</c:v>
                </c:pt>
                <c:pt idx="11">
                  <c:v>Кардымовский район</c:v>
                </c:pt>
                <c:pt idx="12">
                  <c:v>Краснинский район</c:v>
                </c:pt>
                <c:pt idx="13">
                  <c:v>Монастырщинский район</c:v>
                </c:pt>
                <c:pt idx="14">
                  <c:v>Новодугинский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Руднянский район</c:v>
                </c:pt>
                <c:pt idx="18">
                  <c:v>Сафоновский район</c:v>
                </c:pt>
                <c:pt idx="19">
                  <c:v>Смоленский район</c:v>
                </c:pt>
                <c:pt idx="20">
                  <c:v>Сычевский район</c:v>
                </c:pt>
                <c:pt idx="21">
                  <c:v>Темкинский район</c:v>
                </c:pt>
                <c:pt idx="22">
                  <c:v>Угранский район</c:v>
                </c:pt>
                <c:pt idx="23">
                  <c:v>Хиславичский район</c:v>
                </c:pt>
                <c:pt idx="24">
                  <c:v>Холм-Жирковский район</c:v>
                </c:pt>
                <c:pt idx="25">
                  <c:v>Шумячский район</c:v>
                </c:pt>
                <c:pt idx="26">
                  <c:v>Ярцевский район</c:v>
                </c:pt>
              </c:strCache>
            </c:strRef>
          </c:cat>
          <c:val>
            <c:numRef>
              <c:f>Лист1!$B$3:$AB$3</c:f>
              <c:numCache>
                <c:formatCode>General</c:formatCode>
                <c:ptCount val="27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64.099999999999994</c:v>
                </c:pt>
                <c:pt idx="6">
                  <c:v>100</c:v>
                </c:pt>
                <c:pt idx="7">
                  <c:v>84.2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100.9</c:v>
                </c:pt>
                <c:pt idx="15">
                  <c:v>92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57</c:v>
                </c:pt>
                <c:pt idx="20">
                  <c:v>190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парками культуры и отдыха</c:v>
                </c:pt>
              </c:strCache>
            </c:strRef>
          </c:tx>
          <c:cat>
            <c:strRef>
              <c:f>Лист1!$B$1:$AB$1</c:f>
              <c:strCache>
                <c:ptCount val="27"/>
                <c:pt idx="0">
                  <c:v>Велижский район</c:v>
                </c:pt>
                <c:pt idx="1">
                  <c:v>Вяземский район</c:v>
                </c:pt>
                <c:pt idx="2">
                  <c:v>Гагаринский район</c:v>
                </c:pt>
                <c:pt idx="3">
                  <c:v>Глинковский район</c:v>
                </c:pt>
                <c:pt idx="4">
                  <c:v>город Десногорск</c:v>
                </c:pt>
                <c:pt idx="5">
                  <c:v>город Смоленск</c:v>
                </c:pt>
                <c:pt idx="6">
                  <c:v>Демидовский район</c:v>
                </c:pt>
                <c:pt idx="7">
                  <c:v>Дорогобужский район</c:v>
                </c:pt>
                <c:pt idx="8">
                  <c:v>Духовщинский район</c:v>
                </c:pt>
                <c:pt idx="9">
                  <c:v>Ельнинский район</c:v>
                </c:pt>
                <c:pt idx="10">
                  <c:v>Ершичский район</c:v>
                </c:pt>
                <c:pt idx="11">
                  <c:v>Кардымовский район</c:v>
                </c:pt>
                <c:pt idx="12">
                  <c:v>Краснинский район</c:v>
                </c:pt>
                <c:pt idx="13">
                  <c:v>Монастырщинский район</c:v>
                </c:pt>
                <c:pt idx="14">
                  <c:v>Новодугинский район</c:v>
                </c:pt>
                <c:pt idx="15">
                  <c:v>Починковский район</c:v>
                </c:pt>
                <c:pt idx="16">
                  <c:v>Рославльский район</c:v>
                </c:pt>
                <c:pt idx="17">
                  <c:v>Руднянский район</c:v>
                </c:pt>
                <c:pt idx="18">
                  <c:v>Сафоновский район</c:v>
                </c:pt>
                <c:pt idx="19">
                  <c:v>Смоленский район</c:v>
                </c:pt>
                <c:pt idx="20">
                  <c:v>Сычевский район</c:v>
                </c:pt>
                <c:pt idx="21">
                  <c:v>Темкинский район</c:v>
                </c:pt>
                <c:pt idx="22">
                  <c:v>Угранский район</c:v>
                </c:pt>
                <c:pt idx="23">
                  <c:v>Хиславичский район</c:v>
                </c:pt>
                <c:pt idx="24">
                  <c:v>Холм-Жирковский район</c:v>
                </c:pt>
                <c:pt idx="25">
                  <c:v>Шумячский район</c:v>
                </c:pt>
                <c:pt idx="26">
                  <c:v>Ярцевский район</c:v>
                </c:pt>
              </c:strCache>
            </c:strRef>
          </c:cat>
          <c:val>
            <c:numRef>
              <c:f>Лист1!$B$4:$AB$4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30.3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100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100</c:v>
                </c:pt>
                <c:pt idx="25">
                  <c:v>0</c:v>
                </c:pt>
                <c:pt idx="26">
                  <c:v>100</c:v>
                </c:pt>
              </c:numCache>
            </c:numRef>
          </c:val>
        </c:ser>
        <c:gapWidth val="32"/>
        <c:gapDepth val="4"/>
        <c:shape val="cylinder"/>
        <c:axId val="134625152"/>
        <c:axId val="134626688"/>
        <c:axId val="0"/>
      </c:bar3DChart>
      <c:catAx>
        <c:axId val="134625152"/>
        <c:scaling>
          <c:orientation val="minMax"/>
        </c:scaling>
        <c:axPos val="b"/>
        <c:tickLblPos val="nextTo"/>
        <c:txPr>
          <a:bodyPr rot="-3180000"/>
          <a:lstStyle/>
          <a:p>
            <a:pPr>
              <a:defRPr sz="1000" baseline="0"/>
            </a:pPr>
            <a:endParaRPr lang="ru-RU"/>
          </a:p>
        </c:txPr>
        <c:crossAx val="134626688"/>
        <c:crosses val="autoZero"/>
        <c:auto val="1"/>
        <c:lblAlgn val="ctr"/>
        <c:lblOffset val="100"/>
      </c:catAx>
      <c:valAx>
        <c:axId val="134626688"/>
        <c:scaling>
          <c:orientation val="minMax"/>
          <c:max val="2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800"/>
            </a:pPr>
            <a:endParaRPr lang="ru-RU"/>
          </a:p>
        </c:txPr>
        <c:crossAx val="1346251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711208857946707"/>
          <c:y val="0.14466735498758596"/>
          <c:w val="0.13573701576363228"/>
          <c:h val="0.68070816630767961"/>
        </c:manualLayout>
      </c:layout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</c:chart>
  <c:spPr>
    <a:solidFill>
      <a:schemeClr val="bg2">
        <a:lumMod val="90000"/>
      </a:schemeClr>
    </a:solidFill>
    <a:ln>
      <a:noFill/>
    </a:ln>
    <a:effectLst>
      <a:softEdge rad="317500"/>
    </a:effectLst>
  </c:spPr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8"/>
  <c:chart>
    <c:view3D>
      <c:rotX val="10"/>
      <c:rotY val="10"/>
      <c:perspective val="0"/>
    </c:view3D>
    <c:plotArea>
      <c:layout>
        <c:manualLayout>
          <c:layoutTarget val="inner"/>
          <c:xMode val="edge"/>
          <c:yMode val="edge"/>
          <c:x val="6.3092786336051934E-2"/>
          <c:y val="0.11108780288759398"/>
          <c:w val="0.87523272098194338"/>
          <c:h val="0.4632396476920347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gradFill>
              <a:gsLst>
                <a:gs pos="0">
                  <a:srgbClr val="8488C4"/>
                </a:gs>
                <a:gs pos="50000">
                  <a:srgbClr val="FF99FF">
                    <a:lumMod val="96000"/>
                  </a:srgbClr>
                </a:gs>
                <a:gs pos="100000">
                  <a:srgbClr val="666699"/>
                </a:gs>
              </a:gsLst>
              <a:lin ang="0" scaled="0"/>
            </a:gradFill>
          </c:spPr>
          <c:cat>
            <c:strRef>
              <c:f>Лист1!$A$2:$A$28</c:f>
              <c:strCache>
                <c:ptCount val="27"/>
                <c:pt idx="0">
                  <c:v>Ярцевский район</c:v>
                </c:pt>
                <c:pt idx="1">
                  <c:v>Сафоновский район</c:v>
                </c:pt>
                <c:pt idx="2">
                  <c:v>Вяземский район</c:v>
                </c:pt>
                <c:pt idx="3">
                  <c:v>Гагаринский район</c:v>
                </c:pt>
                <c:pt idx="4">
                  <c:v>Город Смоленск</c:v>
                </c:pt>
                <c:pt idx="5">
                  <c:v>Шумячский район</c:v>
                </c:pt>
                <c:pt idx="6">
                  <c:v>Хиславичский район</c:v>
                </c:pt>
                <c:pt idx="7">
                  <c:v>Ершичский район</c:v>
                </c:pt>
                <c:pt idx="8">
                  <c:v>Угранский район</c:v>
                </c:pt>
                <c:pt idx="9">
                  <c:v>Монастырщинский район</c:v>
                </c:pt>
                <c:pt idx="10">
                  <c:v>Починковский район</c:v>
                </c:pt>
                <c:pt idx="11">
                  <c:v>Рославльский район</c:v>
                </c:pt>
                <c:pt idx="12">
                  <c:v>Глинковский район</c:v>
                </c:pt>
                <c:pt idx="13">
                  <c:v>Краснинский район</c:v>
                </c:pt>
                <c:pt idx="14">
                  <c:v>Руднянский район</c:v>
                </c:pt>
                <c:pt idx="15">
                  <c:v>Кардымовский район</c:v>
                </c:pt>
                <c:pt idx="16">
                  <c:v>Темкинский район</c:v>
                </c:pt>
                <c:pt idx="17">
                  <c:v>город Десногорск</c:v>
                </c:pt>
                <c:pt idx="18">
                  <c:v>Ельнинский район</c:v>
                </c:pt>
                <c:pt idx="19">
                  <c:v>Велижский район</c:v>
                </c:pt>
                <c:pt idx="20">
                  <c:v>Духовщинский район</c:v>
                </c:pt>
                <c:pt idx="21">
                  <c:v>Демидовский район</c:v>
                </c:pt>
                <c:pt idx="22">
                  <c:v>Холм-Жирковский район</c:v>
                </c:pt>
                <c:pt idx="23">
                  <c:v>Дорогобужский район</c:v>
                </c:pt>
                <c:pt idx="24">
                  <c:v>Новодугинский район</c:v>
                </c:pt>
                <c:pt idx="25">
                  <c:v>Смоленский район</c:v>
                </c:pt>
                <c:pt idx="26">
                  <c:v>Сычевский район</c:v>
                </c:pt>
              </c:strCache>
            </c:strRef>
          </c:cat>
          <c:val>
            <c:numRef>
              <c:f>Лист1!$B$2:$B$28</c:f>
              <c:numCache>
                <c:formatCode>General</c:formatCode>
                <c:ptCount val="27"/>
                <c:pt idx="0">
                  <c:v>27.2</c:v>
                </c:pt>
                <c:pt idx="1">
                  <c:v>33.1</c:v>
                </c:pt>
                <c:pt idx="2">
                  <c:v>34.04</c:v>
                </c:pt>
                <c:pt idx="3">
                  <c:v>34</c:v>
                </c:pt>
                <c:pt idx="4">
                  <c:v>35.4</c:v>
                </c:pt>
                <c:pt idx="5">
                  <c:v>27.2</c:v>
                </c:pt>
                <c:pt idx="6">
                  <c:v>25</c:v>
                </c:pt>
                <c:pt idx="7">
                  <c:v>26.4</c:v>
                </c:pt>
                <c:pt idx="8">
                  <c:v>23.5</c:v>
                </c:pt>
                <c:pt idx="9">
                  <c:v>27.8</c:v>
                </c:pt>
                <c:pt idx="10">
                  <c:v>15.5</c:v>
                </c:pt>
                <c:pt idx="11">
                  <c:v>20</c:v>
                </c:pt>
                <c:pt idx="12">
                  <c:v>20.5</c:v>
                </c:pt>
                <c:pt idx="13">
                  <c:v>18.399999999999999</c:v>
                </c:pt>
                <c:pt idx="14">
                  <c:v>18.100000000000001</c:v>
                </c:pt>
                <c:pt idx="15">
                  <c:v>21.3</c:v>
                </c:pt>
                <c:pt idx="16">
                  <c:v>15.2</c:v>
                </c:pt>
                <c:pt idx="17">
                  <c:v>16.7</c:v>
                </c:pt>
                <c:pt idx="18">
                  <c:v>15.4</c:v>
                </c:pt>
                <c:pt idx="19">
                  <c:v>18.899999999999999</c:v>
                </c:pt>
                <c:pt idx="20">
                  <c:v>10.9</c:v>
                </c:pt>
                <c:pt idx="21">
                  <c:v>14.1</c:v>
                </c:pt>
                <c:pt idx="22">
                  <c:v>16.7</c:v>
                </c:pt>
                <c:pt idx="23">
                  <c:v>14.2</c:v>
                </c:pt>
                <c:pt idx="24">
                  <c:v>26.3</c:v>
                </c:pt>
                <c:pt idx="25">
                  <c:v>18.600000000000001</c:v>
                </c:pt>
                <c:pt idx="26">
                  <c:v>16.899999999999999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gradFill flip="none" rotWithShape="1">
              <a:gsLst>
                <a:gs pos="0">
                  <a:srgbClr val="006666"/>
                </a:gs>
                <a:gs pos="50000">
                  <a:srgbClr val="66FFFF"/>
                </a:gs>
                <a:gs pos="100000">
                  <a:srgbClr val="006666"/>
                </a:gs>
              </a:gsLst>
              <a:lin ang="0" scaled="1"/>
              <a:tileRect/>
            </a:gradFill>
          </c:spPr>
          <c:cat>
            <c:strRef>
              <c:f>Лист1!$A$2:$A$28</c:f>
              <c:strCache>
                <c:ptCount val="27"/>
                <c:pt idx="0">
                  <c:v>Ярцевский район</c:v>
                </c:pt>
                <c:pt idx="1">
                  <c:v>Сафоновский район</c:v>
                </c:pt>
                <c:pt idx="2">
                  <c:v>Вяземский район</c:v>
                </c:pt>
                <c:pt idx="3">
                  <c:v>Гагаринский район</c:v>
                </c:pt>
                <c:pt idx="4">
                  <c:v>Город Смоленск</c:v>
                </c:pt>
                <c:pt idx="5">
                  <c:v>Шумячский район</c:v>
                </c:pt>
                <c:pt idx="6">
                  <c:v>Хиславичский район</c:v>
                </c:pt>
                <c:pt idx="7">
                  <c:v>Ершичский район</c:v>
                </c:pt>
                <c:pt idx="8">
                  <c:v>Угранский район</c:v>
                </c:pt>
                <c:pt idx="9">
                  <c:v>Монастырщинский район</c:v>
                </c:pt>
                <c:pt idx="10">
                  <c:v>Починковский район</c:v>
                </c:pt>
                <c:pt idx="11">
                  <c:v>Рославльский район</c:v>
                </c:pt>
                <c:pt idx="12">
                  <c:v>Глинковский район</c:v>
                </c:pt>
                <c:pt idx="13">
                  <c:v>Краснинский район</c:v>
                </c:pt>
                <c:pt idx="14">
                  <c:v>Руднянский район</c:v>
                </c:pt>
                <c:pt idx="15">
                  <c:v>Кардымовский район</c:v>
                </c:pt>
                <c:pt idx="16">
                  <c:v>Темкинский район</c:v>
                </c:pt>
                <c:pt idx="17">
                  <c:v>город Десногорск</c:v>
                </c:pt>
                <c:pt idx="18">
                  <c:v>Ельнинский район</c:v>
                </c:pt>
                <c:pt idx="19">
                  <c:v>Велижский район</c:v>
                </c:pt>
                <c:pt idx="20">
                  <c:v>Духовщинский район</c:v>
                </c:pt>
                <c:pt idx="21">
                  <c:v>Демидовский район</c:v>
                </c:pt>
                <c:pt idx="22">
                  <c:v>Холм-Жирковский район</c:v>
                </c:pt>
                <c:pt idx="23">
                  <c:v>Дорогобужский район</c:v>
                </c:pt>
                <c:pt idx="24">
                  <c:v>Новодугинский район</c:v>
                </c:pt>
                <c:pt idx="25">
                  <c:v>Смоленский район</c:v>
                </c:pt>
                <c:pt idx="26">
                  <c:v>Сычевский район</c:v>
                </c:pt>
              </c:strCache>
            </c:strRef>
          </c:cat>
          <c:val>
            <c:numRef>
              <c:f>Лист1!$C$2:$C$28</c:f>
              <c:numCache>
                <c:formatCode>General</c:formatCode>
                <c:ptCount val="27"/>
                <c:pt idx="0">
                  <c:v>32.4</c:v>
                </c:pt>
                <c:pt idx="1">
                  <c:v>38.300000000000004</c:v>
                </c:pt>
                <c:pt idx="2">
                  <c:v>38.04</c:v>
                </c:pt>
                <c:pt idx="3">
                  <c:v>38</c:v>
                </c:pt>
                <c:pt idx="4">
                  <c:v>39.300000000000004</c:v>
                </c:pt>
                <c:pt idx="5">
                  <c:v>31</c:v>
                </c:pt>
                <c:pt idx="6">
                  <c:v>28.8</c:v>
                </c:pt>
                <c:pt idx="7">
                  <c:v>30</c:v>
                </c:pt>
                <c:pt idx="8">
                  <c:v>27</c:v>
                </c:pt>
                <c:pt idx="9">
                  <c:v>31.2</c:v>
                </c:pt>
                <c:pt idx="10">
                  <c:v>18.7</c:v>
                </c:pt>
                <c:pt idx="11">
                  <c:v>22.459999999999987</c:v>
                </c:pt>
                <c:pt idx="12">
                  <c:v>22.8</c:v>
                </c:pt>
                <c:pt idx="13">
                  <c:v>20.6</c:v>
                </c:pt>
                <c:pt idx="14">
                  <c:v>20.3</c:v>
                </c:pt>
                <c:pt idx="15">
                  <c:v>23.4</c:v>
                </c:pt>
                <c:pt idx="16">
                  <c:v>16.7</c:v>
                </c:pt>
                <c:pt idx="17">
                  <c:v>18.100000000000001</c:v>
                </c:pt>
                <c:pt idx="18">
                  <c:v>16.8</c:v>
                </c:pt>
                <c:pt idx="19">
                  <c:v>20.2</c:v>
                </c:pt>
                <c:pt idx="20">
                  <c:v>12.2</c:v>
                </c:pt>
                <c:pt idx="21">
                  <c:v>15.3</c:v>
                </c:pt>
                <c:pt idx="22">
                  <c:v>17.8</c:v>
                </c:pt>
                <c:pt idx="23">
                  <c:v>15.2</c:v>
                </c:pt>
                <c:pt idx="24">
                  <c:v>27</c:v>
                </c:pt>
                <c:pt idx="25">
                  <c:v>19</c:v>
                </c:pt>
                <c:pt idx="26">
                  <c:v>16.899999999999999</c:v>
                </c:pt>
              </c:numCache>
            </c:numRef>
          </c:val>
        </c:ser>
        <c:gapWidth val="0"/>
        <c:gapDepth val="0"/>
        <c:shape val="cylinder"/>
        <c:axId val="134833280"/>
        <c:axId val="134834816"/>
        <c:axId val="0"/>
      </c:bar3DChart>
      <c:catAx>
        <c:axId val="134833280"/>
        <c:scaling>
          <c:orientation val="minMax"/>
        </c:scaling>
        <c:axPos val="b"/>
        <c:tickLblPos val="nextTo"/>
        <c:txPr>
          <a:bodyPr/>
          <a:lstStyle/>
          <a:p>
            <a:pPr>
              <a:defRPr sz="800" baseline="0"/>
            </a:pPr>
            <a:endParaRPr lang="ru-RU"/>
          </a:p>
        </c:txPr>
        <c:crossAx val="134834816"/>
        <c:crosses val="autoZero"/>
        <c:auto val="1"/>
        <c:lblAlgn val="ctr"/>
        <c:lblOffset val="100"/>
      </c:catAx>
      <c:valAx>
        <c:axId val="13483481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34833280"/>
        <c:crosses val="autoZero"/>
        <c:crossBetween val="between"/>
      </c:valAx>
      <c:spPr>
        <a:solidFill>
          <a:srgbClr val="CCFFCC">
            <a:alpha val="40000"/>
          </a:srgbClr>
        </a:solidFill>
        <a:effectLst>
          <a:softEdge rad="127000"/>
        </a:effectLst>
      </c:spPr>
    </c:plotArea>
    <c:legend>
      <c:legendPos val="r"/>
      <c:layout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0.05974</cdr:x>
      <cdr:y>0.17168</cdr:y>
    </cdr:from>
    <cdr:to>
      <cdr:x>0.97554</cdr:x>
      <cdr:y>0.18369</cdr:y>
    </cdr:to>
    <cdr:cxnSp macro="">
      <cdr:nvCxnSpPr>
        <cdr:cNvPr id="3" name="Прямая со стрелкой 2"/>
        <cdr:cNvCxnSpPr/>
      </cdr:nvCxnSpPr>
      <cdr:spPr>
        <a:xfrm xmlns:a="http://schemas.openxmlformats.org/drawingml/2006/main">
          <a:off x="530759" y="514518"/>
          <a:ext cx="8136055" cy="3599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FF0000"/>
          </a:solidFill>
          <a:tailEnd type="arrow"/>
        </a:ln>
        <a:effectLst xmlns:a="http://schemas.openxmlformats.org/drawingml/2006/main">
          <a:outerShdw blurRad="76200" dist="50800" dir="5400000" rotWithShape="0">
            <a:srgbClr val="4E3B30">
              <a:alpha val="60000"/>
            </a:srgbClr>
          </a:outerShdw>
          <a:reflection blurRad="6350" stA="50000" endA="300" endPos="55000" dir="5400000" sy="-100000" algn="bl" rotWithShape="0"/>
        </a:effectLst>
      </cdr:spPr>
      <cdr:style>
        <a:lnRef xmlns:a="http://schemas.openxmlformats.org/drawingml/2006/main" idx="3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2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duotone>
              <a:schemeClr val="bg2">
                <a:shade val="30000"/>
                <a:satMod val="455000"/>
              </a:schemeClr>
              <a:schemeClr val="bg2">
                <a:tint val="95000"/>
                <a:satMod val="12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CC8B78D-9079-45D1-8F9F-7C9C54309006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340A24-B7CE-4966-96EB-62FF6B43DEA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17.wdp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1.wdp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340768"/>
            <a:ext cx="8458200" cy="208647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Сводный доклад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о результатах мониторинга эффективности деятельности органов местного  самоуправления городских округов и муниципальных районов Смоленской области </a:t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>за </a:t>
            </a:r>
            <a:r>
              <a:rPr lang="ru-RU" dirty="0" smtClean="0">
                <a:solidFill>
                  <a:schemeClr val="tx1"/>
                </a:solidFill>
                <a:latin typeface="Palatino Linotype" panose="02040502050505030304" pitchFamily="18" charset="0"/>
              </a:rPr>
              <a:t>2019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год </a:t>
            </a:r>
            <a:endParaRPr lang="ru-RU" dirty="0"/>
          </a:p>
        </p:txBody>
      </p:sp>
      <p:pic>
        <p:nvPicPr>
          <p:cNvPr id="4" name="Picture 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565" l="0" r="100000">
                        <a14:backgroundMark x1="23153" y1="59130" x2="23153" y2="59130"/>
                        <a14:backgroundMark x1="79803" y1="61304" x2="79803" y2="61304"/>
                        <a14:backgroundMark x1="83744" y1="77826" x2="83744" y2="77826"/>
                        <a14:backgroundMark x1="65517" y1="79565" x2="65517" y2="79565"/>
                        <a14:backgroundMark x1="38916" y1="81304" x2="38916" y2="81304"/>
                        <a14:backgroundMark x1="17734" y1="77391" x2="17734" y2="77391"/>
                        <a14:backgroundMark x1="23645" y1="79565" x2="23645" y2="79565"/>
                        <a14:backgroundMark x1="70443" y1="79565" x2="70443" y2="79565"/>
                        <a14:backgroundMark x1="61084" y1="81739" x2="61084" y2="81739"/>
                        <a14:backgroundMark x1="47291" y1="82609" x2="47291" y2="82609"/>
                        <a14:backgroundMark x1="54187" y1="82609" x2="54187" y2="82609"/>
                        <a14:backgroundMark x1="44335" y1="34783" x2="44335" y2="34783"/>
                        <a14:backgroundMark x1="56158" y1="34348" x2="56158" y2="34348"/>
                        <a14:backgroundMark x1="76847" y1="33913" x2="76847" y2="33913"/>
                        <a14:backgroundMark x1="44828" y1="82174" x2="44828" y2="82174"/>
                        <a14:backgroundMark x1="69951" y1="94783" x2="69951" y2="94783"/>
                        <a14:backgroundMark x1="89163" y1="87391" x2="89163" y2="87391"/>
                        <a14:backgroundMark x1="90148" y1="79565" x2="90148" y2="79565"/>
                        <a14:backgroundMark x1="93596" y1="83478" x2="93596" y2="83478"/>
                        <a14:backgroundMark x1="11823" y1="87391" x2="11823" y2="87391"/>
                        <a14:backgroundMark x1="18719" y1="90435" x2="18719" y2="90435"/>
                        <a14:backgroundMark x1="30542" y1="92609" x2="30542" y2="92609"/>
                        <a14:backgroundMark x1="80296" y1="84783" x2="80296" y2="84783"/>
                        <a14:backgroundMark x1="63054" y1="86957" x2="63054" y2="86957"/>
                        <a14:backgroundMark x1="30542" y1="87391" x2="30542" y2="87391"/>
                        <a14:backgroundMark x1="29064" y1="71304" x2="29064" y2="71304"/>
                        <a14:backgroundMark x1="27094" y1="67391" x2="27094" y2="67391"/>
                        <a14:backgroundMark x1="75369" y1="67826" x2="75369" y2="67826"/>
                        <a14:backgroundMark x1="79803" y1="72174" x2="79803" y2="72174"/>
                        <a14:backgroundMark x1="22167" y1="71304" x2="22167" y2="71304"/>
                        <a14:backgroundMark x1="29557" y1="72609" x2="29557" y2="72609"/>
                        <a14:backgroundMark x1="72906" y1="72609" x2="72906" y2="72609"/>
                        <a14:backgroundMark x1="73892" y1="70435" x2="73892" y2="70435"/>
                        <a14:backgroundMark x1="74384" y1="69130" x2="74384" y2="69130"/>
                        <a14:backgroundMark x1="75862" y1="37391" x2="75862" y2="37391"/>
                        <a14:backgroundMark x1="29557" y1="95217" x2="29557" y2="95217"/>
                        <a14:backgroundMark x1="83251" y1="89565" x2="83251" y2="8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3189"/>
            <a:ext cx="864096" cy="8616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79830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smtClean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</a:rPr>
              <a:t>Доля прибыльных сельскохозяйственных организаций в общем их числе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8515672" cy="2952328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Доля прибыльных крупных и средних сельскохозяйственных организаций в 2019 году в целом по области составила 68% (2018 г. – 80%).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2019 году в 3 муниципальных районах все крупные и средние сельскохозяйственные организации являлись прибыльными (в 2018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году 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1 муниципальном районе прибыльными являлись все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крупные и средние сельскохозяйственные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организации).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Наименьшее число прибыльных крупных и средних сельскохозяйственных организаций в общем их количестве отмечается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(16,7%)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(25%) муниципальных  районах. 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2019 году доля прибыльных крупных и средних сельскохозяйственных организаций увеличилась  в 10 муниципальных районах области (максимальный рост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районе), в 9  –  снизилась (максимальное снижение зафиксировано в Дорогобужском районе на 31 п.п.). В 6 районах области доля прибыльных крупных и средних сельскохозяйственных организаций осталась на уровне 2018 года. </a:t>
            </a:r>
          </a:p>
          <a:p>
            <a:pPr marL="0" indent="14288" algn="just">
              <a:spcBef>
                <a:spcPts val="216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Выше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среднеобластного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уровня данный показатель сложился в 10 муниципальных районах области. 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6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21650431"/>
              </p:ext>
            </p:extLst>
          </p:nvPr>
        </p:nvGraphicFramePr>
        <p:xfrm>
          <a:off x="8793" y="3922594"/>
          <a:ext cx="8884096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975648" y="4077072"/>
            <a:ext cx="31683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ahoma" pitchFamily="34" charset="0"/>
              </a:rPr>
              <a:t>В среднем доля прибыльных организаций </a:t>
            </a:r>
          </a:p>
          <a:p>
            <a:r>
              <a:rPr lang="ru-RU" sz="1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ndara" pitchFamily="34" charset="0"/>
                <a:cs typeface="Tahoma" pitchFamily="34" charset="0"/>
              </a:rPr>
              <a:t>по Смоленской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xmlns="" val="64593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</a:rPr>
              <a:t>Доля протяженности автомобильных дорог общего пользования местного значения, не отвечающих нормативным требованиям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464496" cy="5472608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0"/>
              </a:spcBef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В 2019 году доля протяженности автомобильных дорог общего пользования местного значения, не отвечающих нормативным требованиям по муниципальным образованиям варьировалась от 6,79% (город Десногорск) до  96,2%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район).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В 4 муниципалитетах (в Вяземском,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) показатель остается на уровне прошлого года. Снижение (положительная динамика) доли протяженности данных дорог отмечено в 18 муниципалитетах. Наибольшее снижение показателя отмечено 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(на 24 п.п.). Рост показателя наблюдался в 5 муниципальных образованиях, максимальный рост в  Демидовском районе- на 89 п.п.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Удовлетворенность населения качеством автомобильных дорог в среднем по муниципалитетам варьировалась от 44% (в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районе) до  78% (в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муниципальном районе). В то же время в районах с высокой долей дорог, не отвечающих нормативным требованиям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и Демидовский районы), удовлетворенность населения качеством автомобильных дорог высокая (в Демидовском районе – до 52%, а 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</a:rPr>
              <a:t> районе – около 48%).</a:t>
            </a: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56" l="0" r="100000">
                        <a14:foregroundMark x1="67515" y1="78632" x2="67515" y2="78632"/>
                        <a14:foregroundMark x1="68727" y1="84737" x2="68727" y2="84737"/>
                        <a14:foregroundMark x1="66545" y1="91331" x2="66545" y2="91331"/>
                        <a14:foregroundMark x1="68364" y1="96703" x2="68364" y2="96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806494"/>
            <a:ext cx="4320478" cy="428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76000" y="5076000"/>
            <a:ext cx="1516293" cy="1044399"/>
            <a:chOff x="7880008" y="5073615"/>
            <a:chExt cx="1516293" cy="1044399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82% и </a:t>
              </a:r>
              <a:r>
                <a:rPr lang="ru-RU" sz="1100" dirty="0"/>
                <a:t>более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4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19,6% и </a:t>
              </a:r>
              <a:r>
                <a:rPr lang="ru-RU" sz="1100" dirty="0"/>
                <a:t>менее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57,8% до 76%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6"/>
              <a:ext cx="1389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30% до 54,4%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215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  <a:latin typeface="Palatino Linotype"/>
              </a:rPr>
              <a:t>Доля населения, проживающего в населенных пунктах, не имеющих регулярного сообщения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78" l="0" r="100000">
                        <a14:foregroundMark x1="65455" y1="78877" x2="65455" y2="78877"/>
                        <a14:foregroundMark x1="68606" y1="84615" x2="68606" y2="84615"/>
                        <a14:foregroundMark x1="67515" y1="90720" x2="67515" y2="90720"/>
                        <a14:foregroundMark x1="68242" y1="96215" x2="68242" y2="9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1" y="1882140"/>
            <a:ext cx="4190997" cy="416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343400" cy="4983832"/>
          </a:xfrm>
        </p:spPr>
        <p:txBody>
          <a:bodyPr>
            <a:noAutofit/>
          </a:bodyPr>
          <a:lstStyle/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2019 году доля населения, проживающего в населенных пунктах, не имеющих регулярного сообщения по муниципальным образованиям варьировалась от 0,01%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Ярцевский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 до  21,4% (Глинковский район). </a:t>
            </a:r>
          </a:p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13 муниципалитетах показатель остается на уровне прошлого года. Снижение (положительная динамика) доли отмечено в 10 районах области. Наибольшее снижение показателя отмечено в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Глинковском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Ершичском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и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Сычевском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 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районпх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(на 0,4 п.п.). Рост показателя отмечен в 4 районах области, наибольший - в Гагаринском муниципальном образовании (на 3,06 п.п.).</a:t>
            </a:r>
          </a:p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Удовлетворенность населения организацией транспортного обслуживания в среднем по муниципалитетам варьировалась  от 43%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Велижский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 до  79% (</a:t>
            </a:r>
            <a:r>
              <a:rPr lang="ru-RU" sz="133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Монастырщинский</a:t>
            </a: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район). </a:t>
            </a:r>
          </a:p>
          <a:p>
            <a:pPr marL="0" indent="14288" algn="just">
              <a:defRPr/>
            </a:pPr>
            <a:r>
              <a:rPr lang="ru-RU" sz="133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городском округе Десногорск  регулярным транспортным сообщением обеспечено все население. Вместе с тем с учетом проведенного опроса  только 63% населения г. Десногорска удовлетворены организацией транспортного обслуживания.</a:t>
            </a:r>
            <a:endParaRPr lang="ru-RU" sz="133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3419872" y="5004000"/>
            <a:ext cx="1516293" cy="1044401"/>
            <a:chOff x="7880008" y="5073615"/>
            <a:chExt cx="1516293" cy="104440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1,63% и менее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7,6% и более</a:t>
              </a: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2,3% </a:t>
              </a:r>
              <a:r>
                <a:rPr lang="ru-RU" sz="1100" dirty="0"/>
                <a:t>до </a:t>
              </a:r>
              <a:r>
                <a:rPr lang="ru-RU" sz="1100" dirty="0" smtClean="0"/>
                <a:t>4,5%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389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4,8% до 6,6%</a:t>
              </a:r>
              <a:endParaRPr lang="ru-RU" sz="1100" dirty="0"/>
            </a:p>
          </p:txBody>
        </p:sp>
      </p:grpSp>
      <p:sp>
        <p:nvSpPr>
          <p:cNvPr id="11" name="Овал 10"/>
          <p:cNvSpPr/>
          <p:nvPr/>
        </p:nvSpPr>
        <p:spPr>
          <a:xfrm>
            <a:off x="2448000" y="4797152"/>
            <a:ext cx="90000" cy="90000"/>
          </a:xfrm>
          <a:prstGeom prst="ellipse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430000" y="4797152"/>
            <a:ext cx="126000" cy="126000"/>
          </a:xfrm>
          <a:prstGeom prst="ellips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Среднемесячная номинальная заработная плата </a:t>
            </a:r>
            <a:br>
              <a:rPr lang="ru-RU" sz="1400" b="1" i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Среднемесячная номинальная начисленная заработная плата работников крупных и средних предприятий и некоммерческих организаций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052736"/>
            <a:ext cx="8964488" cy="3257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</a:rPr>
              <a:t>В       2019 году    среднемесячная      номинальная    начисленная   </a:t>
            </a:r>
            <a:r>
              <a:rPr lang="ru-RU" sz="1200" i="1" dirty="0" smtClean="0">
                <a:latin typeface="Palatino Linotype"/>
              </a:rPr>
              <a:t>заработная плата</a:t>
            </a:r>
            <a:r>
              <a:rPr lang="ru-RU" sz="1200" dirty="0" smtClean="0">
                <a:latin typeface="Palatino Linotype"/>
              </a:rPr>
              <a:t>   по области    выросла   на 6,4% и составила 31 270 рублей. 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</a:rPr>
              <a:t>Среднемесячная номинальная начисленная заработная плата работников крупных и средних предприятий и некоммерческих организаций Смоленской области в 2019 году </a:t>
            </a:r>
            <a:r>
              <a:rPr lang="ru-RU" sz="1300" dirty="0" smtClean="0">
                <a:latin typeface="Palatino Linotype"/>
              </a:rPr>
              <a:t>варьировалась от 22 916,7 рублей в </a:t>
            </a:r>
            <a:r>
              <a:rPr lang="ru-RU" sz="1300" dirty="0" err="1" smtClean="0">
                <a:latin typeface="Palatino Linotype"/>
              </a:rPr>
              <a:t>Шумячском</a:t>
            </a:r>
            <a:r>
              <a:rPr lang="ru-RU" sz="1300" dirty="0" smtClean="0">
                <a:latin typeface="Palatino Linotype"/>
              </a:rPr>
              <a:t> районе  до 50 371,5  рублей в городе Десногорске. 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  <a:cs typeface="Times New Roman" pitchFamily="18" charset="0"/>
              </a:rPr>
              <a:t>Рост заработной платы работников крупных и средних предприятий и некоммерческих организаций в 2019 году наблюдался  во всех муниципальных образованиях Смоленской области.  Высокие темпы роста отмечены в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Руднянском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(117%),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Краснинском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(116%),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Шумячском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(115,8%) районах.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  <a:cs typeface="Times New Roman" pitchFamily="18" charset="0"/>
              </a:rPr>
              <a:t>Наиболее высокая заработанная плата работников крупных и средних предприятий и некоммерческих организаций в 2019 году сложилась в городах Десногорске (</a:t>
            </a:r>
            <a:r>
              <a:rPr lang="ru-RU" sz="1200" dirty="0">
                <a:latin typeface="Palatino Linotype"/>
              </a:rPr>
              <a:t>50 371,5 руб</a:t>
            </a:r>
            <a:r>
              <a:rPr lang="ru-RU" sz="1200" dirty="0" smtClean="0">
                <a:latin typeface="Palatino Linotype"/>
              </a:rPr>
              <a:t>.) 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и Смоленске </a:t>
            </a:r>
            <a:r>
              <a:rPr lang="ru-RU" sz="1200" dirty="0">
                <a:latin typeface="Palatino Linotype"/>
                <a:cs typeface="Times New Roman" pitchFamily="18" charset="0"/>
              </a:rPr>
              <a:t>(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37 609,4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.), а также в Гагаринском </a:t>
            </a:r>
            <a:r>
              <a:rPr lang="ru-RU" sz="1200" dirty="0">
                <a:latin typeface="Palatino Linotype"/>
                <a:cs typeface="Times New Roman" pitchFamily="18" charset="0"/>
              </a:rPr>
              <a:t>(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38 260,2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 и Дорогобужском </a:t>
            </a:r>
            <a:r>
              <a:rPr lang="ru-RU" sz="1200" dirty="0">
                <a:latin typeface="Palatino Linotype"/>
                <a:cs typeface="Times New Roman" pitchFamily="18" charset="0"/>
              </a:rPr>
              <a:t>(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35 012,5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 муниципальных районах.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r>
              <a:rPr lang="ru-RU" sz="1200" dirty="0" smtClean="0">
                <a:latin typeface="Palatino Linotype"/>
                <a:cs typeface="Times New Roman" pitchFamily="18" charset="0"/>
              </a:rPr>
              <a:t> Самый низкий уровень оплаты труда − сложился в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Шумячском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</a:t>
            </a:r>
            <a:r>
              <a:rPr lang="ru-RU" sz="1200" dirty="0">
                <a:latin typeface="Palatino Linotype"/>
                <a:cs typeface="Times New Roman" pitchFamily="18" charset="0"/>
              </a:rPr>
              <a:t>(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22 916,7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 и в </a:t>
            </a:r>
            <a:r>
              <a:rPr lang="ru-RU" sz="1200" dirty="0" err="1" smtClean="0">
                <a:latin typeface="Palatino Linotype"/>
                <a:cs typeface="Times New Roman" pitchFamily="18" charset="0"/>
              </a:rPr>
              <a:t>Кардымовском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 </a:t>
            </a:r>
            <a:r>
              <a:rPr lang="ru-RU" sz="1200" dirty="0">
                <a:latin typeface="Palatino Linotype"/>
                <a:cs typeface="Times New Roman" pitchFamily="18" charset="0"/>
              </a:rPr>
              <a:t>(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22 987,5 </a:t>
            </a:r>
            <a:r>
              <a:rPr lang="ru-RU" sz="1200" dirty="0">
                <a:latin typeface="Palatino Linotype"/>
                <a:cs typeface="Times New Roman" pitchFamily="18" charset="0"/>
              </a:rPr>
              <a:t>руб</a:t>
            </a:r>
            <a:r>
              <a:rPr lang="ru-RU" sz="1200" dirty="0" smtClean="0">
                <a:latin typeface="Palatino Linotype"/>
                <a:cs typeface="Times New Roman" pitchFamily="18" charset="0"/>
              </a:rPr>
              <a:t>.) районах. Одной из основных причин низкого уровня заработной платы в отдельных районах является высокий уровень безработицы, а также превалирование видов деятельности с более низкой заработной платой.</a:t>
            </a:r>
          </a:p>
          <a:p>
            <a:pPr lvl="0" indent="14288" algn="just">
              <a:lnSpc>
                <a:spcPct val="105000"/>
              </a:lnSpc>
              <a:spcBef>
                <a:spcPct val="20000"/>
              </a:spcBef>
              <a:buClr>
                <a:srgbClr val="93A299"/>
              </a:buClr>
              <a:buSzPct val="70000"/>
              <a:buFont typeface="Wingdings 2"/>
              <a:buChar char=""/>
            </a:pPr>
            <a:endParaRPr lang="ru-RU" sz="900" dirty="0">
              <a:solidFill>
                <a:prstClr val="black"/>
              </a:solidFill>
              <a:latin typeface="Palatino Linotype"/>
              <a:cs typeface="Times New Roman" pitchFamily="18" charset="0"/>
            </a:endParaRPr>
          </a:p>
        </p:txBody>
      </p:sp>
      <p:graphicFrame>
        <p:nvGraphicFramePr>
          <p:cNvPr id="7" name="Объект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947495696"/>
              </p:ext>
            </p:extLst>
          </p:nvPr>
        </p:nvGraphicFramePr>
        <p:xfrm>
          <a:off x="251520" y="4077072"/>
          <a:ext cx="864096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prstClr val="black"/>
                </a:solidFill>
                <a:latin typeface="Palatino Linotype"/>
                <a:cs typeface="Times New Roman" pitchFamily="18" charset="0"/>
              </a:rPr>
              <a:t>Заработная плата  работников муниципальных дошкольных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8640960" cy="2592288"/>
          </a:xfrm>
        </p:spPr>
        <p:txBody>
          <a:bodyPr>
            <a:normAutofit fontScale="92500" lnSpcReduction="20000"/>
          </a:bodyPr>
          <a:lstStyle/>
          <a:p>
            <a:pPr marL="0" indent="14288"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За 2019 год средняя заработная плата педагогических работников дошкольных образовательных организаций Смоленской области (показатель Указа Президента Российской Федерации № 597) составила 24 386 рублей и увеличилась по сравнению с прошлым годом на 7,7%.</a:t>
            </a:r>
          </a:p>
          <a:p>
            <a:pPr marL="0" indent="14288"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Среднемесячная зарплата работников муниципальных дошкольных образовательных учреждений  в 2019 году  варьируется от максимальной –  21,6 тыс. рублей в 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Новодугинском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районе, до минимальной – 16,4 тыс. рублей - в 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Ельнинском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районе.</a:t>
            </a:r>
          </a:p>
          <a:p>
            <a:pPr marL="0" indent="14288" algn="just">
              <a:lnSpc>
                <a:spcPct val="120000"/>
              </a:lnSpc>
              <a:spcBef>
                <a:spcPts val="0"/>
              </a:spcBef>
            </a:pP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разрезе муниципалитетов динамика зарплаты работников муниципальных дошкольных образовательных учреждений сложилась неравномерно: от 98,4% (Холм-Жирковский район) до 134,1% (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Велижский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район). </a:t>
            </a:r>
          </a:p>
          <a:p>
            <a:pPr marL="0" indent="14288" algn="just">
              <a:lnSpc>
                <a:spcPct val="110000"/>
              </a:lnSpc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2019 году по сравнению с 2018 годом рост зарплаты отмечен во всех муниципальных районах и городских округах, кроме Холм-Жирковского района (наибольший рост в районах: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Велижском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– 134,1%,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– 113,5%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).  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814047690"/>
              </p:ext>
            </p:extLst>
          </p:nvPr>
        </p:nvGraphicFramePr>
        <p:xfrm>
          <a:off x="107504" y="3751500"/>
          <a:ext cx="88840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Заработная плата  работников муниципальных общеобразовательных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8712968" cy="2304256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За 2019 год средняя заработная плата педагогических работников образовательных учреждений общего образования Смоленской области составила 27 946 рублей и увеличилась по сравнению с прошлым годом на 7,7%.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Среднемесячная зарплата работников муниципальных общеобразовательных учреждений в 2019 году  варьируется от максимальной –  28,9 тыс. рублей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Велижском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районе, до минимальной – 19,4 тыс. рублей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Духовщинском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2019 году по сравнению с 2018 годом рост заработной платы работников муниципальных общеобразовательных учреждений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произошел во всех районах и в городских округах области, кроме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Сафоновского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района.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Наиболее значительный темп роста заработной платы в данной сфере отмечен в </a:t>
            </a:r>
            <a:r>
              <a:rPr lang="ru-RU" sz="1600" dirty="0" err="1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Велижском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(рост   в 1,3 р.)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районах (116,9%).</a:t>
            </a: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160377264"/>
              </p:ext>
            </p:extLst>
          </p:nvPr>
        </p:nvGraphicFramePr>
        <p:xfrm>
          <a:off x="251520" y="4005064"/>
          <a:ext cx="8452048" cy="2564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effectLst>
                  <a:reflection blurRad="12700" stA="48000" endA="300" endPos="55000" dir="5400000" sy="-90000" algn="bl"/>
                </a:effectLst>
                <a:latin typeface="Palatino Linotype"/>
              </a:rPr>
              <a:t>Заработная плата учителей муниципальных общеобразовательных учреждений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7544" y="1124744"/>
            <a:ext cx="8208912" cy="2448272"/>
          </a:xfrm>
        </p:spPr>
        <p:txBody>
          <a:bodyPr>
            <a:normAutofit fontScale="55000" lnSpcReduction="20000"/>
          </a:bodyPr>
          <a:lstStyle/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За 2019 год средняя заработная плата учителей муниципальных общеобразовательных учреждений Смоленской области составила 28 302 рубля и увеличилась по сравнению с прошлым годом на 8%.</a:t>
            </a: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Среднемесячная зарплата учителей муниципальных общеобразовательных учреждений в 2019 году  варьировалась от максимальной –  31,8 тыс. рублей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Темкинском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районе, до минимальной – 23,8 тыс. рублей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Монастырщинском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районе.</a:t>
            </a:r>
            <a:endParaRPr lang="ru-RU" sz="2900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В 2019 году заработная плата учителей общеобразовательных  учреждений выросла  во всех муниципальных образованиях Смоленской области. Наиболее значительный темп роста заработной платы в данной сфере отмечен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районе (114,7%). </a:t>
            </a:r>
            <a:endParaRPr lang="ru-RU" sz="2900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5193533"/>
              </p:ext>
            </p:extLst>
          </p:nvPr>
        </p:nvGraphicFramePr>
        <p:xfrm>
          <a:off x="395536" y="3429000"/>
          <a:ext cx="8308032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Заработная плата работников муниципальных учреждений культуры и искусства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124744"/>
            <a:ext cx="8280920" cy="2736304"/>
          </a:xfrm>
        </p:spPr>
        <p:txBody>
          <a:bodyPr>
            <a:normAutofit fontScale="55000" lnSpcReduction="20000"/>
          </a:bodyPr>
          <a:lstStyle/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Среднемесячная заработная плата работников в области культуры, в организациях государственной и муниципальной форм собственности, в среднем по Смоленской области в 2019 году – 28 218,2 рублей и увеличилась по сравнению с прошлым годом на 8%.</a:t>
            </a: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Заработная плата работников муниципальных учреждений культуры и искусства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2019 году  варьировалась от максимальной –  32,2 тыс. рублей в городе Смоленске, до минимальной –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24,1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тыс. рублей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14288" algn="just"/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В 2019 году заработная плата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работников муниципальных учреждений культуры и искусства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выросла во всех муниципальных образованиях Смоленской области. Наиболее значительный темп роста заработной платы (в 1,2 раза) в данной сфере отмечен в </a:t>
            </a:r>
            <a:r>
              <a:rPr lang="ru-RU" sz="2900" dirty="0">
                <a:solidFill>
                  <a:schemeClr val="tx1"/>
                </a:solidFill>
                <a:latin typeface="Palatino Linotype" pitchFamily="18" charset="0"/>
              </a:rPr>
              <a:t>Дорогобужском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районе. Наименьший </a:t>
            </a:r>
            <a:r>
              <a:rPr lang="ru-RU" sz="2900" dirty="0">
                <a:solidFill>
                  <a:schemeClr val="tx1"/>
                </a:solidFill>
                <a:latin typeface="Palatino Linotype" pitchFamily="18" charset="0"/>
              </a:rPr>
              <a:t>темп роста заработной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платы отмечен в </a:t>
            </a:r>
            <a:r>
              <a:rPr lang="ru-RU" sz="29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2900" dirty="0">
                <a:solidFill>
                  <a:schemeClr val="tx1"/>
                </a:solidFill>
                <a:latin typeface="Palatino Linotype" pitchFamily="18" charset="0"/>
              </a:rPr>
              <a:t>районе </a:t>
            </a:r>
            <a:r>
              <a:rPr lang="ru-RU" sz="2900" dirty="0" smtClean="0">
                <a:solidFill>
                  <a:schemeClr val="tx1"/>
                </a:solidFill>
                <a:latin typeface="Palatino Linotype" pitchFamily="18" charset="0"/>
              </a:rPr>
              <a:t>(100,8%). </a:t>
            </a:r>
            <a:endParaRPr lang="ru-RU" sz="29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70807838"/>
              </p:ext>
            </p:extLst>
          </p:nvPr>
        </p:nvGraphicFramePr>
        <p:xfrm>
          <a:off x="179512" y="3789040"/>
          <a:ext cx="885698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Заработная плата работников  муниципальных учреждений физической культуры и спорта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8352928" cy="3096344"/>
          </a:xfrm>
          <a:noFill/>
        </p:spPr>
        <p:txBody>
          <a:bodyPr>
            <a:normAutofit fontScale="55000" lnSpcReduction="20000"/>
          </a:bodyPr>
          <a:lstStyle/>
          <a:p>
            <a:pPr marL="0" indent="1905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3 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районах области (</a:t>
            </a:r>
            <a:r>
              <a:rPr lang="ru-RU" dirty="0" err="1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dirty="0" err="1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) 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муниципальные учреждения физической культуры и спорта отсутствуют.</a:t>
            </a:r>
          </a:p>
          <a:p>
            <a:pPr marL="0" indent="1905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Наиболее высокая заработная плата работников  муниципальных учреждений физической культуры и спорта в 2019 году сложилась в городском округе Смоленске (26,7 тыс. руб.) и 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(26,6 тыс. руб.) муниципальном образовании. При этом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mtClean="0">
                <a:solidFill>
                  <a:schemeClr val="tx1"/>
                </a:solidFill>
                <a:latin typeface="Palatino Linotype" pitchFamily="18" charset="0"/>
              </a:rPr>
              <a:t>районе доля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населения, систематически занимающегося физической культурой и спортом в 2019 </a:t>
            </a:r>
            <a:r>
              <a:rPr lang="ru-RU" smtClean="0">
                <a:solidFill>
                  <a:schemeClr val="tx1"/>
                </a:solidFill>
                <a:latin typeface="Palatino Linotype" pitchFamily="18" charset="0"/>
              </a:rPr>
              <a:t>году  составила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16,9%, что соответствует 22 месту по области. </a:t>
            </a:r>
          </a:p>
          <a:p>
            <a:pPr marL="0" indent="1905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заработная плата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работников муниципальных учреждений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физической культуры и спорта выросла в 15 муниципальных образованиях Смоленской области. Наиболее значительный темп роста заработной платы в данной сфере отмечен в Дорогобужском районе (в 1,6 раз).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уровень заработной платы работников  муниципальных учреждений физической культуры и спорта снизился на 32% по сравнению с 2018 годом.</a:t>
            </a:r>
            <a:endParaRPr lang="ru-RU" dirty="0" smtClean="0">
              <a:solidFill>
                <a:schemeClr val="tx1"/>
              </a:solidFill>
              <a:latin typeface="Palatino Linotype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478100563"/>
              </p:ext>
            </p:extLst>
          </p:nvPr>
        </p:nvGraphicFramePr>
        <p:xfrm>
          <a:off x="251520" y="4005064"/>
          <a:ext cx="8496944" cy="2740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2) Дошкольное образование</a:t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Доля детей в возрасте 1 - 6 лет, получающих дошкольную образовательную услугу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608512" cy="5544616"/>
          </a:xfrm>
          <a:noFill/>
        </p:spPr>
        <p:txBody>
          <a:bodyPr>
            <a:normAutofit fontScale="25000" lnSpcReduction="20000"/>
          </a:bodyPr>
          <a:lstStyle/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В 2019 году в Смоленской области функционировали 355 организации, осуществляющие образовательную деятельность по образовательным программам дошкольного образования, присмотр и уход за детьми .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По состоянию на 01.01.2020 в Смоленской области получают дошкольное образование 41,6 тыс. человек, что на 1,4% меньше по сравнению с 2019 годом.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В 2019 году приобретены здания детских садов на 150 мест каждое в деревне </a:t>
            </a:r>
            <a:r>
              <a:rPr lang="ru-RU" sz="5600" dirty="0" err="1" smtClean="0">
                <a:solidFill>
                  <a:schemeClr val="tx1"/>
                </a:solidFill>
                <a:latin typeface="Palatino Linotype" pitchFamily="18" charset="0"/>
              </a:rPr>
              <a:t>Алтуховка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 и микрорайоне Королевка г. Смоленска, начато строительство здания детского сада на 150 мест в микрорайоне Королевка г. Смоленска. 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В 2019 году охват детей дошкольными образовательными учреждениями, в процентах от численности детей соответствующего возраста увеличился в 21</a:t>
            </a:r>
            <a:r>
              <a:rPr lang="en-US" sz="5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муниципальных образованиях  области (в 2018 г. – в 20 районах). </a:t>
            </a:r>
          </a:p>
          <a:p>
            <a:pPr marL="0" indent="19050" algn="just"/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Наибольший рост отмечен в </a:t>
            </a:r>
            <a:r>
              <a:rPr lang="ru-RU" sz="56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 (на 5 п.п.), </a:t>
            </a:r>
            <a:r>
              <a:rPr lang="ru-RU" sz="56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 (на 4,7 п.п.) районах, наибольшее снижение отмечено – в </a:t>
            </a:r>
            <a:r>
              <a:rPr lang="ru-RU" sz="56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5600" dirty="0" smtClean="0">
                <a:solidFill>
                  <a:schemeClr val="tx1"/>
                </a:solidFill>
                <a:latin typeface="Palatino Linotype" pitchFamily="18" charset="0"/>
              </a:rPr>
              <a:t> районе (на 6,7 п.п.)</a:t>
            </a:r>
            <a:r>
              <a:rPr lang="en-US" sz="5600" dirty="0" smtClean="0">
                <a:solidFill>
                  <a:schemeClr val="tx1"/>
                </a:solidFill>
                <a:latin typeface="Palatino Linotype" pitchFamily="18" charset="0"/>
              </a:rPr>
              <a:t>.</a:t>
            </a:r>
            <a:endParaRPr lang="ru-RU" sz="5600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9050" algn="just"/>
            <a:endParaRPr lang="ru-RU" sz="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" name="Объект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9333" y1="78999" x2="69333" y2="78999"/>
                        <a14:foregroundMark x1="67515" y1="84860" x2="67515" y2="84860"/>
                        <a14:foregroundMark x1="67758" y1="92063" x2="67758" y2="92063"/>
                        <a14:foregroundMark x1="67152" y1="96215" x2="67152" y2="9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4008" y="1728000"/>
            <a:ext cx="4391997" cy="4360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40000"/>
            <a:ext cx="1516293" cy="1044401"/>
            <a:chOff x="7880008" y="5073615"/>
            <a:chExt cx="1516293" cy="1044401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более 76,5%</a:t>
              </a:r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50%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60,7% </a:t>
              </a:r>
              <a:r>
                <a:rPr lang="ru-RU" sz="1100" dirty="0"/>
                <a:t>до </a:t>
              </a:r>
              <a:r>
                <a:rPr lang="ru-RU" sz="1100" dirty="0" smtClean="0"/>
                <a:t>75%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389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51,4% до 57,7%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chemeClr val="tx1"/>
                </a:solidFill>
                <a:effectLst>
                  <a:reflection blurRad="12700" stA="48000" endA="300" endPos="55000" dir="5400000" sy="-90000" algn="bl"/>
                </a:effectLst>
              </a:rPr>
              <a:t>Общая информация о городских округах и муниципальных районах СМОЛЕНСКОЙ ОБЛАСТИ</a:t>
            </a:r>
            <a:endParaRPr lang="ru-RU" sz="20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243941648"/>
              </p:ext>
            </p:extLst>
          </p:nvPr>
        </p:nvGraphicFramePr>
        <p:xfrm>
          <a:off x="323528" y="1124744"/>
          <a:ext cx="8686800" cy="56284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64807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Наименование </a:t>
                      </a:r>
                      <a:endParaRPr lang="ru-RU" sz="1050" u="none" strike="noStrike" dirty="0" smtClean="0"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050" u="none" strike="noStrike" dirty="0" smtClean="0">
                          <a:latin typeface="+mn-lt"/>
                        </a:rPr>
                        <a:t>муниципального </a:t>
                      </a:r>
                      <a:r>
                        <a:rPr lang="ru-RU" sz="1050" u="none" strike="noStrike" dirty="0">
                          <a:latin typeface="+mn-lt"/>
                        </a:rPr>
                        <a:t>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Среднегодовая численность постоянного населения в отчетном году, тыс. чел.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Административный центр муниципального 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Информация о размещении доклада главы в сети «Интернет»  (адрес официального сайта муниципального образования)*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Велижский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10,3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Велиж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velizh.smolinvest.ru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Вяземский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73,6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Вязьма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vyazma.ru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Гагаринский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44,421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Гагарин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rodinagagarina.ru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4,054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с. Глинка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http://glinka.smolinvest.ru/deyatelnost/</a:t>
                      </a: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11,2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Демидов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demidov.admin-smolensk.ru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Дорогобужский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25,153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Дорогобуж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dorogobyzh.admin-smolensk.ru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Духовщинский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14,63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Духовщина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duhov.admin-smolensk.ru</a:t>
                      </a:r>
                      <a:endParaRPr 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Ельнинский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12,4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Ельня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elnya-admin.admin-smolensk.ru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Ершичский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5,753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с. Ершичи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ershichadm.admin-smolensk.ru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Кардымовский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12,291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Кардымово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econ.kardymovo.ru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Краснинский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11,774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Красный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krasniy.admin-smolensk.ru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8,728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Монастырщина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monast.admin-smolensk.ru</a:t>
                      </a:r>
                      <a:endParaRPr lang="en-US" sz="1100" b="0" i="0" u="none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Новодугинский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8,922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Новодугино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novodugino.admin-smolensk.ru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43862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Починковский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onstantia"/>
                        </a:rPr>
                        <a:t>29,2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onstanti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Починок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pochinok.smolinvest.ru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76885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детей в возрасте от одного года до шести лет, состоящих на учете для определения в муниципальные дошкольные образовательные учреждения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680520" cy="5544616"/>
          </a:xfrm>
        </p:spPr>
        <p:txBody>
          <a:bodyPr>
            <a:noAutofit/>
          </a:bodyPr>
          <a:lstStyle/>
          <a:p>
            <a:pPr marL="0" indent="432000" algn="just">
              <a:spcBef>
                <a:spcPts val="0"/>
              </a:spcBef>
            </a:pP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По состоянию на конец декабря 2019 года  в очереди на предоставление мест в дошкольные образовательные учреждения Смоленской области состоит 234 человека в возрасте от 0 до 7 лет .</a:t>
            </a:r>
          </a:p>
          <a:p>
            <a:pPr marL="0" indent="432000" algn="just">
              <a:spcBef>
                <a:spcPts val="0"/>
              </a:spcBef>
            </a:pP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Отсутствует очередь на устройство в детские сады в 12 районах области (Дорогобужском,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Демидовском,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Хиславичском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 и Холм-Жирковском). Наименьшая доля детей в возрасте от 1 до 6 лет, состоящих в очереди для определения в муниципальные дошкольные образовательные учреждения, отмечена в Смоленском (1,6%),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 (2,1</a:t>
            </a:r>
            <a:r>
              <a:rPr lang="en-US" sz="1350" dirty="0" smtClean="0">
                <a:solidFill>
                  <a:schemeClr val="tx1"/>
                </a:solidFill>
                <a:latin typeface="Palatino Linotype" pitchFamily="18" charset="0"/>
              </a:rPr>
              <a:t>%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) и Вяземском (3,7%)  районах.  Наибольшая доля  детей в  возрасте  от 1 до 6 лет отмечена в г. Смоленске – 29,3% (в 2018 г. – </a:t>
            </a:r>
            <a:r>
              <a:rPr lang="ru-RU" sz="1350" dirty="0">
                <a:solidFill>
                  <a:schemeClr val="tx1"/>
                </a:solidFill>
                <a:latin typeface="Palatino Linotype" pitchFamily="18" charset="0"/>
              </a:rPr>
              <a:t>36,7%), </a:t>
            </a:r>
            <a:r>
              <a:rPr lang="ru-RU" sz="1350" dirty="0" err="1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135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– 17,8% (в 2018 г. – 14,9%) и Гагаринском – 15% (в 2018 г. – 13%).</a:t>
            </a:r>
          </a:p>
          <a:p>
            <a:pPr marL="0" indent="432000" algn="just">
              <a:spcBef>
                <a:spcPts val="0"/>
              </a:spcBef>
            </a:pP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В  2019 году   снижение  показателя отмечено  в 8 муниципалитетах, наибольшее - в Вяземском (на 8,3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.). Рост показателя наблюдался в 3 муниципальных районах: в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 и Гагаринском районах (на        2,9 п.п. и 2 </a:t>
            </a:r>
            <a:r>
              <a:rPr lang="ru-RU" sz="1350" dirty="0" err="1" smtClean="0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sz="1350" dirty="0" smtClean="0">
                <a:solidFill>
                  <a:schemeClr val="tx1"/>
                </a:solidFill>
                <a:latin typeface="Palatino Linotype" pitchFamily="18" charset="0"/>
              </a:rPr>
              <a:t>. соответственно), в городе Десногорске - на 0,9 п.п.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758">
                        <a14:foregroundMark x1="68121" y1="97436" x2="68121" y2="97436"/>
                        <a14:foregroundMark x1="68970" y1="91819" x2="68970" y2="91819"/>
                        <a14:foregroundMark x1="67879" y1="85714" x2="67879" y2="85714"/>
                        <a14:foregroundMark x1="69455" y1="78632" x2="69455" y2="78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00" y="1764000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40000"/>
            <a:ext cx="1516293" cy="1044401"/>
            <a:chOff x="7880008" y="5073615"/>
            <a:chExt cx="1516293" cy="1044401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более 13%</a:t>
              </a:r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296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8% до 11%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40452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1,6% до 7%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муниципальных дошкольных образовательных учреждений, здания которых находятся в аварийном состоянии или требуют капитального ремонта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680520" cy="5544616"/>
          </a:xfrm>
        </p:spPr>
        <p:txBody>
          <a:bodyPr>
            <a:noAutofit/>
          </a:bodyPr>
          <a:lstStyle/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26 муниципальных образованиях области муниципальные дошкольные учреждения, здания которых находятся в аварийном состоянии или требуют капитального ремонта, отсутствуют.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Снижение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показателя, характеризующее эффективность деятельности ОМСУ, отмечено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муниципальном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образовании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(с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33%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до 0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%).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Рост показателя наблюдался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городском округе Смоленск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(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на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2,6 </a:t>
            </a:r>
            <a:r>
              <a:rPr lang="ru-RU" sz="1600" dirty="0" err="1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.). 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Следует отметить, что ежегодно в рамках подготовки образовательных учреждений к новому учебному году происходит выполнение мероприятий по ремонту и реконструкции зданий дошкольных образовательных учреждений, что влечет за собой снижение данного показателя.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56" l="0" r="100000">
                        <a14:foregroundMark x1="67515" y1="90965" x2="67515" y2="90965"/>
                        <a14:foregroundMark x1="70061" y1="96093" x2="70061" y2="96093"/>
                        <a14:foregroundMark x1="62424" y1="92552" x2="62424" y2="92552"/>
                        <a14:foregroundMark x1="74061" y1="92552" x2="74061" y2="92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00" y="1764000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4"/>
          <p:cNvGrpSpPr/>
          <p:nvPr/>
        </p:nvGrpSpPr>
        <p:grpSpPr>
          <a:xfrm>
            <a:off x="7848000" y="5040000"/>
            <a:ext cx="1516293" cy="1044401"/>
            <a:chOff x="7880008" y="5073615"/>
            <a:chExt cx="1516293" cy="1044401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296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40452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3,8% 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3) общее и дополнительное образование </a:t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i="1" dirty="0" smtClean="0">
                <a:solidFill>
                  <a:schemeClr val="tx1"/>
                </a:solidFill>
              </a:rPr>
              <a:t>ДОЛЯ ВЫПУСКНИКОВ МУНИЦИПАЛЬНЫХ ОБЩЕОБРАЗОВАТЕЛЬНЫХ УЧРЕЖДЕНИЙ, СДАВШИХ ЕДИНЫЙ ГОСУДАРСТВЕННЫЙ ЭКЗАМЕН ПО РУССКОМУ ЯЗЫКУ И МАТЕМАТИКЕ</a:t>
            </a:r>
            <a:br>
              <a:rPr lang="ru-RU" sz="1400" b="1" i="1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392488" cy="5256584"/>
          </a:xfrm>
        </p:spPr>
        <p:txBody>
          <a:bodyPr>
            <a:normAutofit/>
          </a:bodyPr>
          <a:lstStyle/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В 2019 г. в 16 муниципальных образованиях области доля выпускников МОУ, сдавших единый государственный экзамен по русскому языку и математике, составила  100%.</a:t>
            </a:r>
          </a:p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</a:rPr>
              <a:t>В 2019 году увеличение данного показателя наблюдалось в 6 муниципальных районах. Наибольший рост отмечен в </a:t>
            </a:r>
            <a:r>
              <a:rPr lang="ru-RU" sz="1600" dirty="0" err="1" smtClean="0">
                <a:solidFill>
                  <a:schemeClr val="tx1"/>
                </a:solidFill>
              </a:rPr>
              <a:t>Монастырщинском</a:t>
            </a:r>
            <a:r>
              <a:rPr lang="ru-RU" sz="1600" dirty="0" smtClean="0">
                <a:solidFill>
                  <a:schemeClr val="tx1"/>
                </a:solidFill>
              </a:rPr>
              <a:t> районе - на 7 п.п. Снижение показателя произошло только  в 5 муниципалитетах, наибольшее – в </a:t>
            </a:r>
            <a:r>
              <a:rPr lang="ru-RU" sz="1600" dirty="0" err="1" smtClean="0">
                <a:solidFill>
                  <a:schemeClr val="tx1"/>
                </a:solidFill>
              </a:rPr>
              <a:t>Ельнинском</a:t>
            </a:r>
            <a:r>
              <a:rPr lang="ru-RU" sz="1600" dirty="0" smtClean="0">
                <a:solidFill>
                  <a:schemeClr val="tx1"/>
                </a:solidFill>
              </a:rPr>
              <a:t> районе(на </a:t>
            </a:r>
            <a:r>
              <a:rPr lang="ru-RU" sz="1600" dirty="0">
                <a:solidFill>
                  <a:schemeClr val="tx1"/>
                </a:solidFill>
              </a:rPr>
              <a:t>1,9 </a:t>
            </a:r>
            <a:r>
              <a:rPr lang="ru-RU" sz="1600" dirty="0" err="1">
                <a:solidFill>
                  <a:schemeClr val="tx1"/>
                </a:solidFill>
              </a:rPr>
              <a:t>п.п</a:t>
            </a:r>
            <a:r>
              <a:rPr lang="ru-RU" sz="1600" dirty="0" smtClean="0">
                <a:solidFill>
                  <a:schemeClr val="tx1"/>
                </a:solidFill>
              </a:rPr>
              <a:t>.).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122" b="99756" l="0" r="100000">
                        <a14:foregroundMark x1="69576" y1="78999" x2="69576" y2="78999"/>
                        <a14:foregroundMark x1="72121" y1="84860" x2="72121" y2="84860"/>
                        <a14:foregroundMark x1="71758" y1="90598" x2="71758" y2="90598"/>
                        <a14:foregroundMark x1="71273" y1="96825" x2="71273" y2="968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856510" y="5048481"/>
            <a:ext cx="1516293" cy="1081129"/>
            <a:chOff x="7856510" y="5048481"/>
            <a:chExt cx="1516293" cy="1081129"/>
          </a:xfrm>
          <a:noFill/>
        </p:grpSpPr>
        <p:sp>
          <p:nvSpPr>
            <p:cNvPr id="7" name="Прямоугольник 6"/>
            <p:cNvSpPr/>
            <p:nvPr/>
          </p:nvSpPr>
          <p:spPr>
            <a:xfrm>
              <a:off x="7856510" y="5048481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100%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56510" y="5868000"/>
              <a:ext cx="1175059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96%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63929" y="5310091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98% до 99,5%</a:t>
              </a:r>
              <a:endParaRPr lang="ru-RU" sz="1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56510" y="5580000"/>
              <a:ext cx="1389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96,4% до 97,7%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3) общее и дополнительное образование </a:t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выпускников муниципальных общеобразовательных учреждений, не получивших аттестат о среднем образовании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412776"/>
            <a:ext cx="4392488" cy="5256584"/>
          </a:xfrm>
        </p:spPr>
        <p:txBody>
          <a:bodyPr>
            <a:normAutofit/>
          </a:bodyPr>
          <a:lstStyle/>
          <a:p>
            <a:pPr marL="0" indent="1905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2019 году выпускники муниципальных общеобразовательных          учреждений </a:t>
            </a:r>
          </a:p>
          <a:p>
            <a:pPr marL="0" indent="1905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17 районах области получили аттестат о среднем    образовании              (в 2018 году  </a:t>
            </a:r>
          </a:p>
          <a:p>
            <a:pPr marL="0" indent="19050" algn="just">
              <a:spcBef>
                <a:spcPts val="0"/>
              </a:spcBef>
              <a:buNone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14  районах).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Наибольшая доля выпускников, не получивших аттестат о среднем образовании,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(3,6%) муниципальном районе. По сравнению с 2018 годом рост показателя наблюдался в   6 муниципальных образованиях, наибольшее -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на 3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.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 2019 году   снижение доли выпускников, не получивших аттестат, отмечено в 10 муниципалитетах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.</a:t>
            </a:r>
            <a:endParaRPr lang="ru-RU" sz="16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1" name="Содержимое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2121" y1="78510" x2="72121" y2="78510"/>
                        <a14:foregroundMark x1="70788" y1="85836" x2="70788" y2="85836"/>
                        <a14:foregroundMark x1="69333" y1="91941" x2="69333" y2="91941"/>
                        <a14:foregroundMark x1="66909" y1="96825" x2="66909" y2="96825"/>
                        <a14:foregroundMark x1="44970" y1="90598" x2="44970" y2="90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09"/>
          </a:xfrm>
        </p:spPr>
      </p:pic>
      <p:grpSp>
        <p:nvGrpSpPr>
          <p:cNvPr id="4" name="Группа 5"/>
          <p:cNvGrpSpPr/>
          <p:nvPr/>
        </p:nvGrpSpPr>
        <p:grpSpPr>
          <a:xfrm>
            <a:off x="7856510" y="5048481"/>
            <a:ext cx="1516293" cy="1081129"/>
            <a:chOff x="7856510" y="5048481"/>
            <a:chExt cx="1516293" cy="1081129"/>
          </a:xfrm>
          <a:noFill/>
        </p:grpSpPr>
        <p:sp>
          <p:nvSpPr>
            <p:cNvPr id="7" name="Прямоугольник 6"/>
            <p:cNvSpPr/>
            <p:nvPr/>
          </p:nvSpPr>
          <p:spPr>
            <a:xfrm>
              <a:off x="7856510" y="5048481"/>
              <a:ext cx="116946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3,6%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56510" y="5868000"/>
              <a:ext cx="1175059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0%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63929" y="5310091"/>
              <a:ext cx="1508874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2% </a:t>
              </a:r>
              <a:r>
                <a:rPr lang="ru-RU" sz="1100" dirty="0"/>
                <a:t>до </a:t>
              </a:r>
              <a:r>
                <a:rPr lang="ru-RU" sz="1100" dirty="0" smtClean="0"/>
                <a:t>3%</a:t>
              </a:r>
              <a:endParaRPr lang="ru-RU" sz="1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56510" y="5580000"/>
              <a:ext cx="1389000" cy="26161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1%</a:t>
              </a:r>
              <a:endParaRPr lang="ru-RU" sz="1100" dirty="0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1340768"/>
            <a:ext cx="4860032" cy="4464496"/>
          </a:xfrm>
          <a:noFill/>
        </p:spPr>
        <p:txBody>
          <a:bodyPr anchor="t">
            <a:normAutofit/>
          </a:bodyPr>
          <a:lstStyle/>
          <a:p>
            <a:pPr lvl="0" algn="just" defTabSz="360000">
              <a:spcBef>
                <a:spcPts val="0"/>
              </a:spcBef>
            </a:pPr>
            <a:r>
              <a:rPr lang="ru-RU" sz="1200" cap="none" dirty="0" smtClean="0">
                <a:solidFill>
                  <a:schemeClr val="tx1"/>
                </a:solidFill>
                <a:effectLst/>
                <a:latin typeface="Palatino Linotype" pitchFamily="18" charset="0"/>
                <a:ea typeface="+mn-ea"/>
                <a:cs typeface="+mn-cs"/>
              </a:rPr>
              <a:t>	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 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В 14 районах области (Гагаринском,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Рославльском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Сафоновском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Смоленском,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Ярцевском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Духовщинском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Кардымовском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Починковском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Сычевском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Ельнинском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Монастырщинском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Темкинском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Угранском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, </a:t>
            </a:r>
            <a:r>
              <a:rPr lang="ru-RU" sz="1500" cap="none" dirty="0" err="1">
                <a:solidFill>
                  <a:schemeClr val="tx1"/>
                </a:solidFill>
                <a:effectLst/>
                <a:latin typeface="Palatino Linotype" pitchFamily="18" charset="0"/>
              </a:rPr>
              <a:t>Хиславичском</a:t>
            </a:r>
            <a:r>
              <a:rPr lang="ru-RU" sz="1500" cap="none" dirty="0">
                <a:solidFill>
                  <a:schemeClr val="tx1"/>
                </a:solidFill>
                <a:effectLst/>
                <a:latin typeface="Palatino Linotype" pitchFamily="18" charset="0"/>
              </a:rPr>
              <a:t>) все общеобразовательные учреждения соответствуют </a:t>
            </a: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современным требованиям.</a:t>
            </a:r>
            <a:b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</a:br>
            <a:r>
              <a:rPr lang="ru-RU" sz="1500" cap="none" dirty="0" smtClean="0">
                <a:solidFill>
                  <a:schemeClr val="tx1"/>
                </a:solidFill>
                <a:effectLst/>
                <a:latin typeface="Palatino Linotype" pitchFamily="18" charset="0"/>
              </a:rPr>
              <a:t>	В 2019 году увеличение данного показателя наблюдалось в 5 муниципальных районах и городе Смоленске. На уровне предшествующего года значение показателя сохранилось в 20 районах. Снижение показателя в 2019 году зафиксировано в городском округе Десногорске на 5 п.п.</a:t>
            </a:r>
            <a:endParaRPr lang="ru-RU" sz="15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23528" y="548680"/>
            <a:ext cx="8496944" cy="639762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solidFill>
                  <a:schemeClr val="tx1"/>
                </a:solidFill>
                <a:latin typeface="Palatino Linotype" pitchFamily="18" charset="0"/>
              </a:rPr>
              <a:t>ДОЛЯ МОУ, СООТВЕТСТВУЮЩИХ СОВРЕМЕННЫМ ТРЕБОВАНИЯМ ОБУЧЕНИЯ</a:t>
            </a:r>
            <a:endParaRPr lang="ru-RU" sz="1300" b="1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22" name="Содержимое 2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515">
                        <a14:foregroundMark x1="68970" y1="77900" x2="68970" y2="77900"/>
                        <a14:foregroundMark x1="70667" y1="85226" x2="70667" y2="85226"/>
                        <a14:foregroundMark x1="70061" y1="91819" x2="70061" y2="91819"/>
                        <a14:foregroundMark x1="70061" y1="96581" x2="70061" y2="9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2060848"/>
            <a:ext cx="3453888" cy="3428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7548039" y="4587289"/>
            <a:ext cx="1215616" cy="894221"/>
            <a:chOff x="3240000" y="5940000"/>
            <a:chExt cx="1215616" cy="894221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940000"/>
              <a:ext cx="990983" cy="216000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588000"/>
              <a:ext cx="99098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60%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48520" y="6156000"/>
              <a:ext cx="1157761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83% </a:t>
              </a:r>
              <a:r>
                <a:rPr lang="ru-RU" sz="1000" dirty="0"/>
                <a:t>до </a:t>
              </a:r>
              <a:r>
                <a:rPr lang="ru-RU" sz="1000" dirty="0" smtClean="0"/>
                <a:t>95%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2000"/>
              <a:ext cx="1207096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66% до 81%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8683044" cy="639762"/>
          </a:xfrm>
        </p:spPr>
        <p:txBody>
          <a:bodyPr>
            <a:normAutofit/>
          </a:bodyPr>
          <a:lstStyle/>
          <a:p>
            <a:r>
              <a:rPr lang="ru-RU" sz="1300" b="1" i="1" dirty="0" smtClean="0">
                <a:solidFill>
                  <a:prstClr val="black"/>
                </a:solidFill>
                <a:effectLst>
                  <a:reflection blurRad="12700" stA="48000" endA="300" endPos="55000" dir="5400000" sy="-90000" algn="bl" rotWithShape="0"/>
                </a:effectLst>
                <a:latin typeface="Palatino Linotype"/>
              </a:rPr>
              <a:t>Доля МОУ, здания которых находятся в аварийном состоянии или требуют капитального ремонта</a:t>
            </a:r>
          </a:p>
          <a:p>
            <a:endParaRPr lang="ru-RU" dirty="0"/>
          </a:p>
        </p:txBody>
      </p:sp>
      <p:sp>
        <p:nvSpPr>
          <p:cNvPr id="7" name="Объект 3"/>
          <p:cNvSpPr txBox="1">
            <a:spLocks noGrp="1"/>
          </p:cNvSpPr>
          <p:nvPr>
            <p:ph sz="quarter" idx="2"/>
          </p:nvPr>
        </p:nvSpPr>
        <p:spPr>
          <a:xfrm>
            <a:off x="323528" y="1412777"/>
            <a:ext cx="4290556" cy="504056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В 25 муниципальных районах области и </a:t>
            </a:r>
            <a:b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городе Десногорске муниципальные</a:t>
            </a:r>
            <a:b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общеобразовательные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учреждения, здания которых находятся в аварийном состоянии или требуют капитального ремонта, отсутствуют. 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В г. Смоленске показатель находится на уровне 2018 года.</a:t>
            </a:r>
          </a:p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Снижение </a:t>
            </a:r>
            <a:r>
              <a:rPr lang="ru-RU" sz="1800" dirty="0">
                <a:solidFill>
                  <a:schemeClr val="tx1"/>
                </a:solidFill>
                <a:latin typeface="Palatino Linotype" pitchFamily="18" charset="0"/>
              </a:rPr>
              <a:t>показателя в </a:t>
            </a: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2019 году (на 13 процентных пункта) отмечено в </a:t>
            </a:r>
            <a:r>
              <a:rPr lang="ru-RU" sz="18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  <a:endParaRPr lang="ru-RU" sz="18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9050" algn="just"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Увеличение показателя в 2019 году не зафиксировано.</a:t>
            </a:r>
            <a:endParaRPr lang="ru-RU" sz="18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8" name="Содержимое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1152" y1="84615" x2="71152" y2="84615"/>
                        <a14:foregroundMark x1="70182" y1="91453" x2="70182" y2="91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1599407"/>
            <a:ext cx="3958414" cy="3929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" name="Группа 8"/>
          <p:cNvGrpSpPr/>
          <p:nvPr/>
        </p:nvGrpSpPr>
        <p:grpSpPr>
          <a:xfrm>
            <a:off x="7640352" y="4581128"/>
            <a:ext cx="1324136" cy="1016034"/>
            <a:chOff x="3240000" y="5888889"/>
            <a:chExt cx="1503648" cy="1016034"/>
          </a:xfrm>
          <a:noFill/>
        </p:grpSpPr>
        <p:sp>
          <p:nvSpPr>
            <p:cNvPr id="10" name="Прямоугольник 9"/>
            <p:cNvSpPr/>
            <p:nvPr/>
          </p:nvSpPr>
          <p:spPr>
            <a:xfrm>
              <a:off x="3240000" y="5888889"/>
              <a:ext cx="135963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000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3248520" y="6658702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50576" y="6140567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7%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48520" y="6406702"/>
              <a:ext cx="149512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4290556" cy="639762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ДОЛЯ ДЕТЕЙ ПЕРВОЙ И ВТОРОЙ  ГРУПП ЗДОРОВЬЯ В ОБЩЕЙ ЧИСЛЕННОСТИ ОБУЧАЮЩИХСЯ В МУНИЦИПАЛЬНЫХ ОБЩЕОБРАЗОВАТЕЛЬНЫХ УЧРЕЖДЕНИЯХ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572000" y="188640"/>
            <a:ext cx="4292241" cy="639762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ДОЛЯ ОБУЧАЮЩИХСЯ В МУНИЦИПАЛЬНЫХ ОБЩЕОБРАЗОВАТЕЛЬНЫХ УЧРЕЖДЕНИЯХ, ЗАНИМАЮЩИХСЯ ВО ВТОРУЮ (ТРЕТЬЮ) СМЕНУ</a:t>
            </a:r>
            <a:endParaRPr lang="ru-RU" b="1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22" name="Содержимое 21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0667" y1="79121" x2="70667" y2="79121"/>
                        <a14:foregroundMark x1="71515" y1="84371" x2="71515" y2="84371"/>
                        <a14:foregroundMark x1="70667" y1="92186" x2="70667" y2="92186"/>
                        <a14:foregroundMark x1="69333" y1="96703" x2="69333" y2="96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014" y="3212976"/>
            <a:ext cx="3598959" cy="3572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Содержимое 20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99878" l="0" r="100000">
                        <a14:foregroundMark x1="67879" y1="79121" x2="67879" y2="79121"/>
                        <a14:foregroundMark x1="70545" y1="85592" x2="70545" y2="85592"/>
                        <a14:foregroundMark x1="68364" y1="91819" x2="68364" y2="91819"/>
                        <a14:foregroundMark x1="67394" y1="96459" x2="67394" y2="96459"/>
                        <a14:foregroundMark x1="62909" y1="92308" x2="62909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75061" y="2808000"/>
            <a:ext cx="3970639" cy="3941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5" name="Группа 14"/>
          <p:cNvGrpSpPr/>
          <p:nvPr/>
        </p:nvGrpSpPr>
        <p:grpSpPr>
          <a:xfrm>
            <a:off x="7812360" y="5796000"/>
            <a:ext cx="1331640" cy="930221"/>
            <a:chOff x="3240000" y="5934411"/>
            <a:chExt cx="1331640" cy="930221"/>
          </a:xfrm>
          <a:noFill/>
        </p:grpSpPr>
        <p:sp>
          <p:nvSpPr>
            <p:cNvPr id="16" name="Прямоугольник 15"/>
            <p:cNvSpPr/>
            <p:nvPr/>
          </p:nvSpPr>
          <p:spPr>
            <a:xfrm>
              <a:off x="3240000" y="5934411"/>
              <a:ext cx="990983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23,6%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48520" y="6618411"/>
              <a:ext cx="99098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48520" y="6150411"/>
              <a:ext cx="1157761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5% до 7,6%</a:t>
              </a:r>
              <a:endParaRPr lang="ru-RU" sz="10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48520" y="6402411"/>
              <a:ext cx="1323120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1%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3356384" y="5868323"/>
            <a:ext cx="1166281" cy="909331"/>
            <a:chOff x="3240000" y="5924890"/>
            <a:chExt cx="1166281" cy="909331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924890"/>
              <a:ext cx="990983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87%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588000"/>
              <a:ext cx="99098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69%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48520" y="6156000"/>
              <a:ext cx="1157761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82,9% </a:t>
              </a:r>
              <a:r>
                <a:rPr lang="ru-RU" sz="1000" dirty="0"/>
                <a:t>до </a:t>
              </a:r>
              <a:r>
                <a:rPr lang="ru-RU" sz="1000" dirty="0" smtClean="0"/>
                <a:t>86%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2000"/>
              <a:ext cx="113508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71,5% до 81%</a:t>
              </a:r>
              <a:endParaRPr lang="ru-RU" sz="1000" dirty="0"/>
            </a:p>
          </p:txBody>
        </p:sp>
      </p:grpSp>
      <p:sp>
        <p:nvSpPr>
          <p:cNvPr id="23" name="Содержимое 6"/>
          <p:cNvSpPr txBox="1">
            <a:spLocks/>
          </p:cNvSpPr>
          <p:nvPr/>
        </p:nvSpPr>
        <p:spPr>
          <a:xfrm>
            <a:off x="251520" y="620688"/>
            <a:ext cx="4362564" cy="3409107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Наибольшая доля детей </a:t>
            </a:r>
            <a:r>
              <a:rPr lang="en-US" sz="1200" dirty="0" smtClean="0">
                <a:latin typeface="Palatino Linotype" pitchFamily="18" charset="0"/>
              </a:rPr>
              <a:t>I </a:t>
            </a:r>
            <a:r>
              <a:rPr lang="ru-RU" sz="1200" dirty="0" smtClean="0">
                <a:latin typeface="Palatino Linotype" pitchFamily="18" charset="0"/>
              </a:rPr>
              <a:t>и </a:t>
            </a:r>
            <a:r>
              <a:rPr lang="en-US" sz="1200" dirty="0" smtClean="0">
                <a:latin typeface="Palatino Linotype" pitchFamily="18" charset="0"/>
              </a:rPr>
              <a:t>II</a:t>
            </a:r>
            <a:r>
              <a:rPr lang="ru-RU" sz="1200" dirty="0" smtClean="0">
                <a:latin typeface="Palatino Linotype" pitchFamily="18" charset="0"/>
              </a:rPr>
              <a:t> групп здоровья - в </a:t>
            </a:r>
            <a:r>
              <a:rPr lang="ru-RU" sz="1200" dirty="0" err="1" smtClean="0">
                <a:latin typeface="Palatino Linotype" pitchFamily="18" charset="0"/>
              </a:rPr>
              <a:t>Шумячском</a:t>
            </a:r>
            <a:r>
              <a:rPr lang="ru-RU" sz="1200" dirty="0" smtClean="0">
                <a:latin typeface="Palatino Linotype" pitchFamily="18" charset="0"/>
              </a:rPr>
              <a:t> (98%), </a:t>
            </a:r>
            <a:r>
              <a:rPr lang="ru-RU" sz="1200" spc="-70" dirty="0" err="1" smtClean="0">
                <a:latin typeface="Palatino Linotype" pitchFamily="18" charset="0"/>
              </a:rPr>
              <a:t>Краснинском</a:t>
            </a:r>
            <a:r>
              <a:rPr lang="ru-RU" sz="1200" spc="-70" dirty="0" smtClean="0">
                <a:latin typeface="Palatino Linotype" pitchFamily="18" charset="0"/>
              </a:rPr>
              <a:t> (90%), </a:t>
            </a:r>
            <a:r>
              <a:rPr lang="ru-RU" sz="1200" spc="-70" dirty="0" err="1" smtClean="0">
                <a:latin typeface="Palatino Linotype" pitchFamily="18" charset="0"/>
              </a:rPr>
              <a:t>Рославльском</a:t>
            </a:r>
            <a:r>
              <a:rPr lang="ru-RU" sz="1200" spc="-70" dirty="0" smtClean="0">
                <a:latin typeface="Palatino Linotype" pitchFamily="18" charset="0"/>
              </a:rPr>
              <a:t> (89,9%), Дорогобужском (88,9%), Смоленском (88%) и </a:t>
            </a:r>
            <a:r>
              <a:rPr lang="ru-RU" sz="1200" spc="-70" dirty="0" err="1" smtClean="0">
                <a:latin typeface="Palatino Linotype" pitchFamily="18" charset="0"/>
              </a:rPr>
              <a:t>Темкинском</a:t>
            </a:r>
            <a:r>
              <a:rPr lang="ru-RU" sz="1200" spc="-70" dirty="0" smtClean="0">
                <a:latin typeface="Palatino Linotype" pitchFamily="18" charset="0"/>
              </a:rPr>
              <a:t> (87%) районах. 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spc="-70" dirty="0" smtClean="0">
                <a:latin typeface="Palatino Linotype" pitchFamily="18" charset="0"/>
              </a:rPr>
              <a:t>Наименьшая доля приходится на Вяземский район (56,9%), </a:t>
            </a:r>
            <a:r>
              <a:rPr lang="ru-RU" sz="1200" spc="-70" dirty="0" err="1" smtClean="0">
                <a:latin typeface="Palatino Linotype" pitchFamily="18" charset="0"/>
              </a:rPr>
              <a:t>Сычевский</a:t>
            </a:r>
            <a:r>
              <a:rPr lang="ru-RU" sz="1200" spc="-70" dirty="0" smtClean="0">
                <a:latin typeface="Palatino Linotype" pitchFamily="18" charset="0"/>
              </a:rPr>
              <a:t> район (59,4%), </a:t>
            </a:r>
            <a:r>
              <a:rPr lang="ru-RU" sz="1200" spc="-70" dirty="0" err="1" smtClean="0">
                <a:latin typeface="Palatino Linotype" pitchFamily="18" charset="0"/>
              </a:rPr>
              <a:t>Монастырщинский</a:t>
            </a:r>
            <a:r>
              <a:rPr lang="ru-RU" sz="1200" spc="-70" dirty="0" smtClean="0">
                <a:latin typeface="Palatino Linotype" pitchFamily="18" charset="0"/>
              </a:rPr>
              <a:t> район и  город </a:t>
            </a:r>
            <a:r>
              <a:rPr lang="ru-RU" sz="1200" spc="-70" dirty="0">
                <a:latin typeface="Palatino Linotype" pitchFamily="18" charset="0"/>
              </a:rPr>
              <a:t>Смоленск (</a:t>
            </a:r>
            <a:r>
              <a:rPr lang="ru-RU" sz="1200" spc="-70" dirty="0" smtClean="0">
                <a:latin typeface="Palatino Linotype" pitchFamily="18" charset="0"/>
              </a:rPr>
              <a:t>60%), </a:t>
            </a:r>
            <a:r>
              <a:rPr lang="ru-RU" sz="1200" spc="-70" dirty="0" err="1" smtClean="0">
                <a:latin typeface="Palatino Linotype" pitchFamily="18" charset="0"/>
              </a:rPr>
              <a:t>Сафоновский</a:t>
            </a:r>
            <a:r>
              <a:rPr lang="ru-RU" sz="1200" spc="-70" dirty="0" smtClean="0">
                <a:latin typeface="Palatino Linotype" pitchFamily="18" charset="0"/>
              </a:rPr>
              <a:t> </a:t>
            </a:r>
            <a:r>
              <a:rPr lang="ru-RU" sz="1200" spc="-70" dirty="0">
                <a:latin typeface="Palatino Linotype" pitchFamily="18" charset="0"/>
              </a:rPr>
              <a:t>и </a:t>
            </a:r>
            <a:r>
              <a:rPr lang="ru-RU" sz="1200" spc="-70" dirty="0" err="1" smtClean="0">
                <a:latin typeface="Palatino Linotype" pitchFamily="18" charset="0"/>
              </a:rPr>
              <a:t>Хиславичский</a:t>
            </a:r>
            <a:r>
              <a:rPr lang="ru-RU" sz="1200" spc="-70" dirty="0" smtClean="0">
                <a:latin typeface="Palatino Linotype" pitchFamily="18" charset="0"/>
              </a:rPr>
              <a:t> районы (64</a:t>
            </a:r>
            <a:r>
              <a:rPr lang="ru-RU" sz="1200" spc="-70" dirty="0">
                <a:latin typeface="Palatino Linotype" pitchFamily="18" charset="0"/>
              </a:rPr>
              <a:t>%),   </a:t>
            </a:r>
            <a:r>
              <a:rPr lang="ru-RU" sz="1200" spc="-70" dirty="0" err="1" smtClean="0">
                <a:latin typeface="Palatino Linotype" pitchFamily="18" charset="0"/>
              </a:rPr>
              <a:t>Новодугинский</a:t>
            </a:r>
            <a:r>
              <a:rPr lang="ru-RU" sz="1200" spc="-70" dirty="0" smtClean="0">
                <a:latin typeface="Palatino Linotype" pitchFamily="18" charset="0"/>
              </a:rPr>
              <a:t> район (69%).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spc="-70" dirty="0" smtClean="0">
                <a:latin typeface="Palatino Linotype" pitchFamily="18" charset="0"/>
              </a:rPr>
              <a:t>В 2019 году увеличение доли детей первой и второй  групп здоровья  наблюдалось в 12 муниципальных районах и в         городском округе Смоленске.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spc="-70" dirty="0" smtClean="0">
                <a:latin typeface="Palatino Linotype" pitchFamily="18" charset="0"/>
              </a:rPr>
              <a:t>Снижение показателя отмечено в 4 районах, максимальное - в </a:t>
            </a:r>
            <a:r>
              <a:rPr lang="ru-RU" sz="1200" spc="-70" dirty="0" err="1" smtClean="0">
                <a:latin typeface="Palatino Linotype" pitchFamily="18" charset="0"/>
              </a:rPr>
              <a:t>Угранском</a:t>
            </a:r>
            <a:r>
              <a:rPr lang="ru-RU" sz="1200" spc="-70" dirty="0" smtClean="0">
                <a:latin typeface="Palatino Linotype" pitchFamily="18" charset="0"/>
              </a:rPr>
              <a:t> районе </a:t>
            </a:r>
            <a:r>
              <a:rPr lang="ru-RU" sz="1200" dirty="0" smtClean="0">
                <a:latin typeface="Palatino Linotype" pitchFamily="18" charset="0"/>
              </a:rPr>
              <a:t>на 7,8 п.п. </a:t>
            </a:r>
            <a:endParaRPr lang="ru-RU" sz="1200" dirty="0">
              <a:latin typeface="Palatino Linotype" pitchFamily="18" charset="0"/>
            </a:endParaRPr>
          </a:p>
        </p:txBody>
      </p:sp>
      <p:sp>
        <p:nvSpPr>
          <p:cNvPr id="25" name="Объект 3"/>
          <p:cNvSpPr txBox="1">
            <a:spLocks/>
          </p:cNvSpPr>
          <p:nvPr/>
        </p:nvSpPr>
        <p:spPr>
          <a:xfrm>
            <a:off x="4645025" y="692696"/>
            <a:ext cx="4343400" cy="2880320"/>
          </a:xfrm>
          <a:prstGeom prst="rect">
            <a:avLst/>
          </a:prstGeom>
          <a:noFill/>
        </p:spPr>
        <p:txBody>
          <a:bodyPr vert="horz">
            <a:normAutofit/>
          </a:bodyPr>
          <a:lstStyle/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19 районах области и городе Десногорске все обучающиеся в муниципальных общеобразовательных</a:t>
            </a:r>
            <a:r>
              <a:rPr lang="ru-RU" sz="1200" b="1" i="1" dirty="0" smtClean="0">
                <a:latin typeface="Palatino Linotype" pitchFamily="18" charset="0"/>
              </a:rPr>
              <a:t> </a:t>
            </a:r>
            <a:r>
              <a:rPr lang="ru-RU" sz="1200" dirty="0" smtClean="0">
                <a:latin typeface="Palatino Linotype" pitchFamily="18" charset="0"/>
              </a:rPr>
              <a:t>учреждениях, занимаются в первую смену.</a:t>
            </a:r>
          </a:p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Наибольшая доля занимающихся во </a:t>
            </a:r>
            <a:r>
              <a:rPr lang="en-US" sz="1200" dirty="0" smtClean="0">
                <a:latin typeface="Palatino Linotype" pitchFamily="18" charset="0"/>
              </a:rPr>
              <a:t>II (III) </a:t>
            </a:r>
            <a:r>
              <a:rPr lang="ru-RU" sz="1200" dirty="0" smtClean="0">
                <a:latin typeface="Palatino Linotype" pitchFamily="18" charset="0"/>
              </a:rPr>
              <a:t>смену в               г. Смоленске (23,6%).</a:t>
            </a:r>
          </a:p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Снижение доли обучающихся в МОУ, занимающихся во вторую (третью) смену, отмечено в 2 муниципальных районах (</a:t>
            </a:r>
            <a:r>
              <a:rPr lang="ru-RU" sz="1200" dirty="0" err="1" smtClean="0">
                <a:latin typeface="Palatino Linotype" pitchFamily="18" charset="0"/>
              </a:rPr>
              <a:t>Рославльском</a:t>
            </a:r>
            <a:r>
              <a:rPr lang="ru-RU" sz="1200" dirty="0" smtClean="0">
                <a:latin typeface="Palatino Linotype" pitchFamily="18" charset="0"/>
              </a:rPr>
              <a:t> и Вяземском). По сравнению с 2018 годом, доля обучающихся во </a:t>
            </a:r>
            <a:r>
              <a:rPr lang="en-US" sz="1200" dirty="0" smtClean="0">
                <a:latin typeface="Palatino Linotype" pitchFamily="18" charset="0"/>
              </a:rPr>
              <a:t>II (III) </a:t>
            </a:r>
            <a:r>
              <a:rPr lang="ru-RU" sz="1200" dirty="0" smtClean="0">
                <a:latin typeface="Palatino Linotype" pitchFamily="18" charset="0"/>
              </a:rPr>
              <a:t>смену увеличилась в Смоленском районе на 3,6 </a:t>
            </a:r>
            <a:r>
              <a:rPr lang="ru-RU" sz="1200" dirty="0" err="1" smtClean="0">
                <a:latin typeface="Palatino Linotype" pitchFamily="18" charset="0"/>
              </a:rPr>
              <a:t>п.п</a:t>
            </a:r>
            <a:r>
              <a:rPr lang="ru-RU" sz="1200" dirty="0" smtClean="0">
                <a:latin typeface="Palatino Linotype" pitchFamily="18" charset="0"/>
              </a:rPr>
              <a:t>. и в </a:t>
            </a:r>
            <a:r>
              <a:rPr lang="ru-RU" sz="1200" spc="-70" dirty="0">
                <a:latin typeface="Palatino Linotype" pitchFamily="18" charset="0"/>
              </a:rPr>
              <a:t>городском округе </a:t>
            </a:r>
            <a:r>
              <a:rPr lang="ru-RU" sz="1200" spc="-70" dirty="0" smtClean="0">
                <a:latin typeface="Palatino Linotype" pitchFamily="18" charset="0"/>
              </a:rPr>
              <a:t>Смоленске -</a:t>
            </a:r>
            <a:r>
              <a:rPr lang="ru-RU" sz="1200" dirty="0" smtClean="0">
                <a:latin typeface="Palatino Linotype" pitchFamily="18" charset="0"/>
              </a:rPr>
              <a:t> на 1,5 п.п.</a:t>
            </a:r>
          </a:p>
          <a:p>
            <a:pPr lvl="0"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21 муниципальном образовании показатель находится на уровне 2018 года.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Расходы бюджета муниципального образования на общее образование в расчете на 1 обучающегося в МОУ</a:t>
            </a:r>
            <a:endParaRPr lang="ru-RU" dirty="0"/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56" l="0" r="99758">
                        <a14:foregroundMark x1="71515" y1="78266" x2="71515" y2="78266"/>
                        <a14:foregroundMark x1="72121" y1="84493" x2="72121" y2="84493"/>
                        <a14:foregroundMark x1="67152" y1="90842" x2="67152" y2="90842"/>
                        <a14:foregroundMark x1="66182" y1="96215" x2="66182" y2="9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40000" y="5039643"/>
            <a:ext cx="1791680" cy="1101755"/>
            <a:chOff x="3356384" y="5895644"/>
            <a:chExt cx="1791680" cy="854366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3356384" y="5895644"/>
              <a:ext cx="1359632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30 т. рублей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364904" y="6559076"/>
              <a:ext cx="1783160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15,1 т. рублей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364904" y="6127077"/>
              <a:ext cx="1639144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20 </a:t>
              </a:r>
              <a:r>
                <a:rPr lang="ru-RU" sz="1000" dirty="0"/>
                <a:t>до </a:t>
              </a:r>
              <a:r>
                <a:rPr lang="ru-RU" sz="1000" dirty="0" smtClean="0"/>
                <a:t>28 т. рублей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364904" y="6343076"/>
              <a:ext cx="1783160" cy="190934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16,1 до 19,7 т. рублей</a:t>
              </a:r>
              <a:endParaRPr lang="ru-RU" sz="1000" dirty="0"/>
            </a:p>
          </p:txBody>
        </p:sp>
      </p:grpSp>
      <p:sp>
        <p:nvSpPr>
          <p:cNvPr id="11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268760"/>
            <a:ext cx="4392488" cy="5184576"/>
          </a:xfrm>
          <a:noFill/>
        </p:spPr>
        <p:txBody>
          <a:bodyPr>
            <a:normAutofit fontScale="5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Наибольшие расходы на общее образование в расчете на 1 обучающегося в </a:t>
            </a:r>
            <a:r>
              <a:rPr lang="ru-RU" dirty="0" err="1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 (48,0 тыс. рублей)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       (44,9 тыс. рублей) районах. Наименьшие – в    г. Десногорске (8,08 тыс. рублей) и                       г. Смоленске (10,7 тыс. рублей).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уровень расходов местных бюджетов на общее образование в расчете на 1 обучающегося увеличился  по сравнению с 2018  годом в 13  муниципальных образованиях области и Десногорском городском округе. Наибольший рост сложился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(в 1,2 раза). Наибольшее снижение расходов бюджета на 1 обучающегося отмечено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(в  1,3 раза).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Величина расходов на 1 обучающегося в большей степени обусловлена наличием и долей в муниципальном образовании малокомплектных школ. 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Доля детей в возрасте 5 -18 лет, получающих услуги по дополнительному образованию</a:t>
            </a:r>
            <a:endParaRPr lang="ru-RU" dirty="0"/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0667" y1="79609" x2="70667" y2="79609"/>
                        <a14:foregroundMark x1="71758" y1="84493" x2="71758" y2="84493"/>
                        <a14:foregroundMark x1="68364" y1="90842" x2="68364" y2="90842"/>
                        <a14:foregroundMark x1="66667" y1="97314" x2="66667" y2="97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52828"/>
            <a:ext cx="1224136" cy="1053698"/>
            <a:chOff x="3240000" y="5948268"/>
            <a:chExt cx="1224136" cy="935093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3240000" y="5948268"/>
              <a:ext cx="990983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84,8%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48520" y="6671683"/>
              <a:ext cx="1107968" cy="21167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950" dirty="0" smtClean="0"/>
                <a:t>от  70% до 74,5%</a:t>
              </a:r>
              <a:endParaRPr lang="ru-RU" sz="95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48520" y="6200268"/>
              <a:ext cx="1157761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78% </a:t>
              </a:r>
              <a:r>
                <a:rPr lang="ru-RU" sz="1000" dirty="0"/>
                <a:t>до </a:t>
              </a:r>
              <a:r>
                <a:rPr lang="ru-RU" sz="1000" dirty="0" smtClean="0"/>
                <a:t>84%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48520" y="6416268"/>
              <a:ext cx="1215616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75% до 75,5%</a:t>
              </a:r>
              <a:endParaRPr lang="ru-RU" sz="1000" dirty="0"/>
            </a:p>
          </p:txBody>
        </p:sp>
      </p:grpSp>
      <p:sp>
        <p:nvSpPr>
          <p:cNvPr id="11" name="Содержимое 2"/>
          <p:cNvSpPr txBox="1">
            <a:spLocks/>
          </p:cNvSpPr>
          <p:nvPr/>
        </p:nvSpPr>
        <p:spPr>
          <a:xfrm>
            <a:off x="179512" y="1052736"/>
            <a:ext cx="4608512" cy="547260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400" dirty="0" smtClean="0"/>
              <a:t>В Смоленской области функционирует 98 организаций дополнительного образования детей, из них 45 – в сфере образования; 8 – в сфере физической культуры и спорта, 45 – в сфере культуры. В которых занимается более </a:t>
            </a:r>
            <a:br>
              <a:rPr lang="ru-RU" sz="1400" dirty="0" smtClean="0"/>
            </a:br>
            <a:r>
              <a:rPr lang="ru-RU" sz="1400" dirty="0" smtClean="0"/>
              <a:t>71 тыс. человек, что составляет 76 процентов в общей численности детей и молодежи от 5 до 18 лет.</a:t>
            </a:r>
          </a:p>
          <a:p>
            <a:pPr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400" spc="-70" dirty="0" smtClean="0">
                <a:latin typeface="Palatino Linotype" pitchFamily="18" charset="0"/>
              </a:rPr>
              <a:t>Доля детей, охваченных образовательными программами дополнительного образования детей в общей численности детей и молодежи от 5 до 18 лет, увеличилась за 2018 год на 1% и на 1 января 2019 года составляет 75%.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400" spc="-70" dirty="0" smtClean="0">
                <a:latin typeface="Palatino Linotype" pitchFamily="18" charset="0"/>
              </a:rPr>
              <a:t>Наиболее высокие показатели по охвату детей дополнительным образованием в </a:t>
            </a:r>
            <a:r>
              <a:rPr lang="ru-RU" sz="1400" spc="-70" dirty="0" err="1">
                <a:latin typeface="Palatino Linotype" pitchFamily="18" charset="0"/>
              </a:rPr>
              <a:t>Новодугинском</a:t>
            </a:r>
            <a:r>
              <a:rPr lang="ru-RU" sz="1400" spc="-70" dirty="0">
                <a:latin typeface="Palatino Linotype" pitchFamily="18" charset="0"/>
              </a:rPr>
              <a:t> (99,6%) </a:t>
            </a:r>
            <a:r>
              <a:rPr lang="ru-RU" sz="1400" spc="-70" dirty="0" smtClean="0">
                <a:latin typeface="Palatino Linotype" pitchFamily="18" charset="0"/>
              </a:rPr>
              <a:t>и </a:t>
            </a:r>
            <a:r>
              <a:rPr lang="ru-RU" sz="1400" spc="-70" dirty="0" err="1" smtClean="0">
                <a:latin typeface="Palatino Linotype" pitchFamily="18" charset="0"/>
              </a:rPr>
              <a:t>Угранском</a:t>
            </a:r>
            <a:r>
              <a:rPr lang="ru-RU" sz="1400" spc="-70" dirty="0" smtClean="0">
                <a:latin typeface="Palatino Linotype" pitchFamily="18" charset="0"/>
              </a:rPr>
              <a:t> (94,1%) районах. Низкий охват детей дополнительным образованием в </a:t>
            </a:r>
            <a:r>
              <a:rPr lang="ru-RU" sz="1400" spc="-70" dirty="0" err="1" smtClean="0">
                <a:latin typeface="Palatino Linotype" pitchFamily="18" charset="0"/>
              </a:rPr>
              <a:t>Духовщинском</a:t>
            </a:r>
            <a:r>
              <a:rPr lang="ru-RU" sz="1400" spc="-70" dirty="0" smtClean="0">
                <a:latin typeface="Palatino Linotype" pitchFamily="18" charset="0"/>
              </a:rPr>
              <a:t> (70%) и Дорогобужском (74,5%)   районах.</a:t>
            </a:r>
          </a:p>
          <a:p>
            <a:pPr indent="1905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400" spc="-70" dirty="0" smtClean="0">
                <a:latin typeface="Palatino Linotype" pitchFamily="18" charset="0"/>
              </a:rPr>
              <a:t>В 2019 году по сравнению с 2018 годом доля детей, получающих услуги по дополнительному образованию, увеличилась  в 16 муниципалитетах. Максимальное снижение показателя зафиксировано в </a:t>
            </a:r>
            <a:r>
              <a:rPr lang="ru-RU" sz="1400" spc="-70" dirty="0" err="1" smtClean="0">
                <a:latin typeface="Palatino Linotype" pitchFamily="18" charset="0"/>
              </a:rPr>
              <a:t>Починковском</a:t>
            </a:r>
            <a:r>
              <a:rPr lang="ru-RU" sz="1400" spc="-70" dirty="0" smtClean="0">
                <a:latin typeface="Palatino Linotype" pitchFamily="18" charset="0"/>
              </a:rPr>
              <a:t> районе (на 21,5 п.п.). В 3 районах области (</a:t>
            </a:r>
            <a:r>
              <a:rPr lang="ru-RU" sz="1400" dirty="0" smtClean="0"/>
              <a:t>Дорогобужском, </a:t>
            </a:r>
            <a:r>
              <a:rPr lang="ru-RU" sz="1400" dirty="0" err="1" smtClean="0"/>
              <a:t>Велижском</a:t>
            </a:r>
            <a:r>
              <a:rPr lang="ru-RU" sz="1400" dirty="0" smtClean="0"/>
              <a:t> и </a:t>
            </a:r>
            <a:r>
              <a:rPr lang="ru-RU" sz="1400" dirty="0" err="1" smtClean="0"/>
              <a:t>Ельнинском</a:t>
            </a:r>
            <a:r>
              <a:rPr lang="ru-RU" sz="1400" spc="-70" dirty="0" smtClean="0">
                <a:latin typeface="Palatino Linotype" pitchFamily="18" charset="0"/>
              </a:rPr>
              <a:t>) показатель находится на уровне 2018 года.</a:t>
            </a:r>
            <a:endParaRPr lang="ru-RU" sz="1400" spc="-7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>4) культура</a:t>
            </a:r>
            <a:r>
              <a:rPr lang="ru-RU" sz="1400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200" b="1" i="1" dirty="0" smtClean="0">
                <a:solidFill>
                  <a:prstClr val="black"/>
                </a:solidFill>
                <a:latin typeface="Palatino Linotype"/>
              </a:rPr>
              <a:t>Уровень фактической обеспеченности учреждениями культуры от нормативной потребности: клубами и учреждениями клубного типа; библиотеками; парками культуры и отдыха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052736"/>
            <a:ext cx="8443664" cy="3168352"/>
          </a:xfrm>
          <a:noFill/>
        </p:spPr>
        <p:txBody>
          <a:bodyPr>
            <a:noAutofit/>
          </a:bodyPr>
          <a:lstStyle/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Наибольший уровень обеспеченности населения клубами и учреждениями клубного типа в 2019 году отмечен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(160%) районе, наименьший – в Смоленском районе (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66,5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%).</a:t>
            </a:r>
          </a:p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За  2019 год обеспеченность клубами и учреждениями клубного типа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увеличилась с 157% до 160% (на 3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), в городе Смоленске с 86% до 86,6% (на 0,6 п.п.) в 25 муниципальных образованиях показатель остался на уровне 2018 года.  </a:t>
            </a:r>
          </a:p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Как и в предыдущие годы, показатель социальной обеспеченности населения библиотеками остается достаточно стабильным. В 23 муниципальных образованиях уровень обеспеченности соответствует социальным нормам. Наименьший уровень обеспеченности населения библиотеками отмечен  в Смоленском (57%) и  Дорогобужском (84,2%) районах, в городе Смоленске (64,1%) .</a:t>
            </a:r>
          </a:p>
          <a:p>
            <a:pPr marL="0" indent="1905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Население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Рославльского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Холм-Жирковского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Ярцевского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районов обеспечено парками культуры и отдыха согласно нормативной потребности. Уровень обеспеченности городского округа Смоленск остался на уровне 2018 года и составил 30,3%; городского округа  Десногорск  составил 0%. </a:t>
            </a:r>
          </a:p>
          <a:p>
            <a:endParaRPr lang="ru-RU" sz="14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ru-RU" sz="14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graphicFrame>
        <p:nvGraphicFramePr>
          <p:cNvPr id="5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988650588"/>
              </p:ext>
            </p:extLst>
          </p:nvPr>
        </p:nvGraphicFramePr>
        <p:xfrm>
          <a:off x="0" y="4221088"/>
          <a:ext cx="9036496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98996711"/>
              </p:ext>
            </p:extLst>
          </p:nvPr>
        </p:nvGraphicFramePr>
        <p:xfrm>
          <a:off x="323528" y="188640"/>
          <a:ext cx="8686800" cy="488886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Наименование </a:t>
                      </a:r>
                      <a:endParaRPr lang="ru-RU" sz="1050" u="none" strike="noStrike" dirty="0" smtClean="0">
                        <a:latin typeface="+mn-lt"/>
                      </a:endParaRPr>
                    </a:p>
                    <a:p>
                      <a:pPr algn="ctr" rtl="0" fontAlgn="b"/>
                      <a:r>
                        <a:rPr lang="ru-RU" sz="1050" u="none" strike="noStrike" dirty="0" smtClean="0">
                          <a:latin typeface="+mn-lt"/>
                        </a:rPr>
                        <a:t>муниципального </a:t>
                      </a:r>
                      <a:r>
                        <a:rPr lang="ru-RU" sz="1050" u="none" strike="noStrike" dirty="0">
                          <a:latin typeface="+mn-lt"/>
                        </a:rPr>
                        <a:t>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Среднегодовая численность постоянного населения в отчетном году, тыс. чел.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Административный центр муниципального района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Информация о размещении доклада главы в сети «Интернет»  (адрес официального сайта муниципального образования)*</a:t>
                      </a:r>
                      <a:endParaRPr lang="ru-RU" sz="1050" b="0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Рославльский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Рославль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www.roslavl.ru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Руднянский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22,24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Рудня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://</a:t>
                      </a:r>
                      <a:r>
                        <a:rPr lang="ru-RU" sz="1100" b="0" i="0" u="sng" strike="noStrike" dirty="0" err="1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рудня.рф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Сафоновский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56,085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Сафоново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www.admin-safonovo.ru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Смоленский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63,544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smol-ray.ru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Сычевский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13,411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Сычевка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sichevka-adm.ru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Темкинский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5,713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с. Темкино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temkino.admin-smolensk.ru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Угранский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7,24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Угра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US" sz="1100" b="0" i="0" u="sng" strike="noStrik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</a:t>
                      </a:r>
                      <a:r>
                        <a:rPr kumimoji="0" lang="en-US" sz="1100" b="0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admin-ugra.ru</a:t>
                      </a:r>
                      <a:endParaRPr kumimoji="0" lang="en-US" sz="1100" b="0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Хиславичский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7,61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Хиславичи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hislav.admin-smolensk.ru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Холм-Жирковский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9,038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</a:t>
                      </a:r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Холм-Жирки</a:t>
                      </a:r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holm.admin-smolensk.ru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Шумячский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9,038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пгт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. Шумячи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l" rtl="0" eaLnBrk="1" fontAlgn="b" latinLnBrk="0" hangingPunct="1"/>
                      <a:r>
                        <a:rPr kumimoji="0" lang="en-US" sz="1100" b="0" i="0" u="sng" strike="noStrike" kern="12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http://</a:t>
                      </a:r>
                      <a:r>
                        <a:rPr kumimoji="0" lang="en-US" sz="1100" b="0" i="0" u="sng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shumichi.admin-smolensk.ru</a:t>
                      </a:r>
                      <a:endParaRPr kumimoji="0" lang="en-US" sz="1100" b="0" i="0" u="sng" strike="noStrike" kern="1200" dirty="0">
                        <a:solidFill>
                          <a:srgbClr val="0000FF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 err="1">
                          <a:solidFill>
                            <a:srgbClr val="000000"/>
                          </a:solidFill>
                          <a:latin typeface="+mn-lt"/>
                        </a:rPr>
                        <a:t>Ярцевский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50,12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г. Ярцево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b="0" i="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yarcevo.admin-smolensk.ru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7048174"/>
              </p:ext>
            </p:extLst>
          </p:nvPr>
        </p:nvGraphicFramePr>
        <p:xfrm>
          <a:off x="899592" y="5157192"/>
          <a:ext cx="7488831" cy="13912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277"/>
                <a:gridCol w="2496277"/>
                <a:gridCol w="2496277"/>
              </a:tblGrid>
              <a:tr h="370840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Наименование городского округа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Среднегодовая численность постоянного населения в отчетном году, тыс. чел.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050" u="none" strike="noStrike" dirty="0">
                          <a:latin typeface="+mn-lt"/>
                        </a:rPr>
                        <a:t>Информация о размещении доклада главы в сети «Интернет» (адрес официального сайта муниципального образования)*</a:t>
                      </a:r>
                      <a:endParaRPr lang="ru-RU" sz="1050" b="1" i="0" u="none" strike="noStrike" dirty="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000" u="none" strike="noStrike" kern="1200" dirty="0">
                          <a:latin typeface="+mn-lt"/>
                        </a:rPr>
                        <a:t>г. Смоленск</a:t>
                      </a:r>
                      <a:endParaRPr kumimoji="0" lang="ru-RU" sz="10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327,5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www.smoladmin.ru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algn="ctr" rtl="0" eaLnBrk="1" fontAlgn="b" latinLnBrk="0" hangingPunct="1"/>
                      <a:r>
                        <a:rPr kumimoji="0" lang="ru-RU" sz="1000" u="none" strike="noStrike" kern="1200" dirty="0">
                          <a:latin typeface="+mn-lt"/>
                        </a:rPr>
                        <a:t>г. Десногорск</a:t>
                      </a:r>
                      <a:endParaRPr kumimoji="0" lang="ru-RU" sz="10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27,308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sng" strike="noStrike" dirty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http://</a:t>
                      </a:r>
                      <a:r>
                        <a:rPr lang="en-US" sz="1100" u="sng" strike="noStrike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</a:rPr>
                        <a:t>desnogorsk.admin-smolensk.ru</a:t>
                      </a:r>
                      <a:endParaRPr lang="en-US" sz="1100" b="0" i="0" u="sng" strike="noStrike" dirty="0">
                        <a:solidFill>
                          <a:srgbClr val="0000F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61178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251520" y="116632"/>
            <a:ext cx="4290556" cy="639762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i="1" dirty="0" smtClean="0">
                <a:solidFill>
                  <a:schemeClr val="tx1"/>
                </a:solidFill>
              </a:rPr>
              <a:t>Доля муниципальных учреждений культуры, здания которых находятся в аварийном состоянии или требуют капитального ремонта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644008" y="332656"/>
            <a:ext cx="4292241" cy="639762"/>
          </a:xfrm>
        </p:spPr>
        <p:txBody>
          <a:bodyPr>
            <a:normAutofit fontScale="625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</a:rPr>
              <a:t>Доля объектов культурного наследия, находящихся в муниципальной собственности и требующих консервации или реставрации</a:t>
            </a:r>
          </a:p>
          <a:p>
            <a:endParaRPr lang="ru-RU" dirty="0"/>
          </a:p>
        </p:txBody>
      </p:sp>
      <p:pic>
        <p:nvPicPr>
          <p:cNvPr id="21" name="Содержимое 2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7636" y1="79853" x2="67636" y2="79853"/>
                        <a14:foregroundMark x1="71152" y1="83150" x2="71152" y2="83150"/>
                        <a14:foregroundMark x1="70424" y1="92308" x2="70424" y2="92308"/>
                        <a14:foregroundMark x1="69697" y1="96581" x2="69697" y2="9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001" y="3042399"/>
            <a:ext cx="3770783" cy="374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Содержимое 21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0" b="100000" l="0" r="100000">
                        <a14:foregroundMark x1="68848" y1="79365" x2="68848" y2="79365"/>
                        <a14:foregroundMark x1="71030" y1="84493" x2="71030" y2="84493"/>
                        <a14:foregroundMark x1="68848" y1="89988" x2="68848" y2="89988"/>
                        <a14:foregroundMark x1="69333" y1="96459" x2="69333" y2="96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6000" y="2844000"/>
            <a:ext cx="3970638" cy="3941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9"/>
          <p:cNvGrpSpPr/>
          <p:nvPr/>
        </p:nvGrpSpPr>
        <p:grpSpPr>
          <a:xfrm>
            <a:off x="3373424" y="5818187"/>
            <a:ext cx="1503648" cy="945332"/>
            <a:chOff x="3240000" y="5888889"/>
            <a:chExt cx="1503648" cy="945332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888889"/>
              <a:ext cx="135963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23%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588000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50576" y="6140567"/>
              <a:ext cx="135111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12,5% до 20%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2000"/>
              <a:ext cx="149512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менее  </a:t>
              </a:r>
              <a:r>
                <a:rPr lang="ru-RU" sz="1000" dirty="0" smtClean="0"/>
                <a:t>10%</a:t>
              </a:r>
              <a:endParaRPr lang="ru-RU" sz="1000" dirty="0"/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812360" y="5832000"/>
            <a:ext cx="1331640" cy="966221"/>
            <a:chOff x="3240000" y="5934411"/>
            <a:chExt cx="1331640" cy="966221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3240000" y="5934411"/>
              <a:ext cx="990983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44,4%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248520" y="6654411"/>
              <a:ext cx="99098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248520" y="6186411"/>
              <a:ext cx="132312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11% </a:t>
              </a:r>
              <a:r>
                <a:rPr lang="ru-RU" sz="1000" dirty="0"/>
                <a:t>до </a:t>
              </a:r>
              <a:r>
                <a:rPr lang="ru-RU" sz="1000" dirty="0" smtClean="0"/>
                <a:t>38,9%</a:t>
              </a:r>
              <a:endParaRPr lang="ru-RU" sz="1000" dirty="0"/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248520" y="6402411"/>
              <a:ext cx="1055023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2,5% до 5%</a:t>
              </a:r>
              <a:endParaRPr lang="ru-RU" sz="1000" dirty="0"/>
            </a:p>
          </p:txBody>
        </p:sp>
      </p:grpSp>
      <p:sp>
        <p:nvSpPr>
          <p:cNvPr id="23" name="Объект 4"/>
          <p:cNvSpPr txBox="1">
            <a:spLocks/>
          </p:cNvSpPr>
          <p:nvPr/>
        </p:nvSpPr>
        <p:spPr>
          <a:xfrm>
            <a:off x="323528" y="620688"/>
            <a:ext cx="4320480" cy="2736304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indent="19050" algn="just">
              <a:lnSpc>
                <a:spcPct val="120000"/>
              </a:lnSpc>
              <a:defRPr/>
            </a:pPr>
            <a:r>
              <a:rPr lang="ru-RU" sz="1050" dirty="0" smtClean="0">
                <a:latin typeface="Palatino Linotype" pitchFamily="18" charset="0"/>
              </a:rPr>
              <a:t>В 2019 году доля муниципальных учреждений культуры, здания которых находятся в аварийном состоянии или требуют капитального ремонта, колеблется от 3,2% в Смоленском районе до </a:t>
            </a:r>
            <a:r>
              <a:rPr lang="en-US" sz="1050" dirty="0" smtClean="0">
                <a:latin typeface="Palatino Linotype" pitchFamily="18" charset="0"/>
              </a:rPr>
              <a:t>80</a:t>
            </a:r>
            <a:r>
              <a:rPr lang="ru-RU" sz="1050" dirty="0" smtClean="0">
                <a:latin typeface="Palatino Linotype" pitchFamily="18" charset="0"/>
              </a:rPr>
              <a:t>% в Демидовском. В городском округе  Смоленск   муниципальные учреждения культуры в аварийном состоянии отсутствуют.</a:t>
            </a:r>
          </a:p>
          <a:p>
            <a:pPr indent="19050" algn="just">
              <a:lnSpc>
                <a:spcPct val="120000"/>
              </a:lnSpc>
              <a:defRPr/>
            </a:pPr>
            <a:r>
              <a:rPr lang="ru-RU" sz="1050" dirty="0" smtClean="0">
                <a:latin typeface="Palatino Linotype" pitchFamily="18" charset="0"/>
              </a:rPr>
              <a:t>Снижение доли учреждений культуры, здания которых находятся в аварийном состоянии,  отмечено в 8 муниципалитетах (наибольшее - в </a:t>
            </a:r>
            <a:r>
              <a:rPr lang="ru-RU" sz="1050" dirty="0" err="1" smtClean="0">
                <a:latin typeface="Palatino Linotype" pitchFamily="18" charset="0"/>
              </a:rPr>
              <a:t>Ельнинском</a:t>
            </a:r>
            <a:r>
              <a:rPr lang="ru-RU" sz="1050" dirty="0" smtClean="0">
                <a:latin typeface="Palatino Linotype" pitchFamily="18" charset="0"/>
              </a:rPr>
              <a:t> районе на 14,5 п.п.). По сравнению с 2018 годом доля муниципальных учреждений культуры в аварийном состоянии увеличилась в 5 районах области (максимальный рост - в Гагаринском  районе, на 26 п.п.).  В 14 муниципалитетах показатель находится на уровне 2018 года.</a:t>
            </a:r>
            <a:endParaRPr lang="ru-RU" sz="1050" dirty="0">
              <a:latin typeface="Palatino Linotype" pitchFamily="18" charset="0"/>
            </a:endParaRPr>
          </a:p>
        </p:txBody>
      </p:sp>
      <p:sp>
        <p:nvSpPr>
          <p:cNvPr id="24" name="Объект 5"/>
          <p:cNvSpPr txBox="1">
            <a:spLocks/>
          </p:cNvSpPr>
          <p:nvPr/>
        </p:nvSpPr>
        <p:spPr>
          <a:xfrm>
            <a:off x="4572000" y="764704"/>
            <a:ext cx="4365266" cy="2348968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14 районах области и городе Десногорске объекты культурного наследия, требующие консервации или реставрации, отсутствуют.</a:t>
            </a:r>
          </a:p>
          <a:p>
            <a:pPr lvl="0" indent="19050" algn="just">
              <a:lnSpc>
                <a:spcPct val="120000"/>
              </a:lnSpc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200" dirty="0" smtClean="0">
                <a:latin typeface="Palatino Linotype" pitchFamily="18" charset="0"/>
              </a:rPr>
              <a:t>В 21 муниципалитете показатель находится на уровне 2018 года. Снижение доли объектов, требующих реставрации или консервации в 2018 году, отмечено в 4 районах, наибольшее - в </a:t>
            </a:r>
            <a:r>
              <a:rPr lang="ru-RU" sz="1200" dirty="0" err="1" smtClean="0">
                <a:latin typeface="Palatino Linotype" pitchFamily="18" charset="0"/>
              </a:rPr>
              <a:t>Кардымовском</a:t>
            </a:r>
            <a:r>
              <a:rPr lang="ru-RU" sz="1200" dirty="0" smtClean="0">
                <a:latin typeface="Palatino Linotype" pitchFamily="18" charset="0"/>
              </a:rPr>
              <a:t> районе (на 38,9 п.п.); увеличение – в 2 районах (</a:t>
            </a:r>
            <a:r>
              <a:rPr lang="ru-RU" sz="1200" dirty="0" err="1" smtClean="0">
                <a:latin typeface="Palatino Linotype" pitchFamily="18" charset="0"/>
              </a:rPr>
              <a:t>Починковском</a:t>
            </a:r>
            <a:r>
              <a:rPr lang="ru-RU" sz="1200" dirty="0" smtClean="0">
                <a:latin typeface="Palatino Linotype" pitchFamily="18" charset="0"/>
              </a:rPr>
              <a:t> на 11 </a:t>
            </a:r>
            <a:r>
              <a:rPr lang="ru-RU" sz="1200" dirty="0" err="1" smtClean="0">
                <a:latin typeface="Palatino Linotype" pitchFamily="18" charset="0"/>
              </a:rPr>
              <a:t>п.п</a:t>
            </a:r>
            <a:r>
              <a:rPr lang="ru-RU" sz="1200" dirty="0" smtClean="0">
                <a:latin typeface="Palatino Linotype" pitchFamily="18" charset="0"/>
              </a:rPr>
              <a:t>., </a:t>
            </a:r>
            <a:r>
              <a:rPr lang="ru-RU" sz="1200" dirty="0" err="1" smtClean="0">
                <a:latin typeface="Palatino Linotype" pitchFamily="18" charset="0"/>
              </a:rPr>
              <a:t>Руднянском</a:t>
            </a:r>
            <a:r>
              <a:rPr lang="ru-RU" sz="1200" dirty="0" smtClean="0">
                <a:latin typeface="Palatino Linotype" pitchFamily="18" charset="0"/>
              </a:rPr>
              <a:t> на 5 </a:t>
            </a:r>
            <a:r>
              <a:rPr lang="ru-RU" sz="1200" dirty="0" err="1" smtClean="0">
                <a:latin typeface="Palatino Linotype" pitchFamily="18" charset="0"/>
              </a:rPr>
              <a:t>п.п</a:t>
            </a:r>
            <a:r>
              <a:rPr lang="ru-RU" sz="1200" dirty="0" smtClean="0">
                <a:latin typeface="Palatino Linotype" pitchFamily="18" charset="0"/>
              </a:rPr>
              <a:t>.). </a:t>
            </a:r>
            <a:endParaRPr lang="ru-RU" sz="12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prstClr val="black"/>
                </a:solidFill>
                <a:latin typeface="Palatino Linotype"/>
              </a:rPr>
              <a:t>5) Физическая культура и спорт</a:t>
            </a:r>
            <a:r>
              <a:rPr lang="ru-RU" sz="1400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400" b="1" dirty="0" smtClean="0">
                <a:solidFill>
                  <a:prstClr val="black"/>
                </a:solidFill>
                <a:latin typeface="Palatino Linotype"/>
              </a:rPr>
              <a:t/>
            </a:r>
            <a:br>
              <a:rPr lang="ru-RU" sz="1400" b="1" dirty="0" smtClean="0">
                <a:solidFill>
                  <a:prstClr val="black"/>
                </a:solidFill>
                <a:latin typeface="Palatino Linotype"/>
              </a:rPr>
            </a:br>
            <a:r>
              <a:rPr lang="ru-RU" sz="1300" b="1" i="1" dirty="0" smtClean="0">
                <a:solidFill>
                  <a:prstClr val="black"/>
                </a:solidFill>
                <a:latin typeface="Palatino Linotype"/>
              </a:rPr>
              <a:t>Доля населения, систематически занимающегося физической культурой и спортом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1052736"/>
            <a:ext cx="8443664" cy="3384376"/>
          </a:xfrm>
          <a:noFill/>
        </p:spPr>
        <p:txBody>
          <a:bodyPr>
            <a:noAutofit/>
          </a:bodyPr>
          <a:lstStyle/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К услугам населения в 2019 году были предоставлены 2 648 спортивных сооружений (2018 год – 2 504 спортсооружения) с единовременной пропускной способностью 72,8 человека (2018 год – 67,5 тыс. человека), в том числе 24 стадиона с трибунами, 6 крытых спортивных объектов с искусственным льдом, 607 стандартных спортивных залов, двадцать восемь 25-метровых плавательных бассейнов и один 50-метровый, 54 стрелковых тира, 24 лыжные базы и 1 285 плоскостных спортивных сооружений.</a:t>
            </a:r>
          </a:p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В 2019 году завершено строительство и введено в эксплуатацию футбольное поле в городе Ярцево, продолжилось строительство физкультурно-оздоровительного комплекса с бассейном в городе Дорогобуже, реконструкция бассейна в поселке Кардымово. </a:t>
            </a:r>
          </a:p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В рамках реализации регионального проекта «Спорт – норма жизни», в Смоленской области в 2019 году созданы и оснащены современным спортивным оборудованием 10 спортивных площадок – центров тестирования ГТО в    с. Глинка, г. Ельне, с. Ершичи, п. Монастырщина, с.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Печерске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, г. Рославле, г. Сафоново, с. Темкино, п. Хиславичи,  п. Шумячи;  построены спортивные площадки в с.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Пригорское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, г. Гагарине;  модернизировано футбольное поле в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пгт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 Красный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Краснинского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 района.</a:t>
            </a:r>
          </a:p>
          <a:p>
            <a:pPr marL="0" indent="0" algn="just"/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По итогам деятельности в 2019 году положительная динамика показателя доли населения, систематически занимающегося спортом, отмечена в 26 муниципальных образованиях. Наибольший рост отмечен в 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 районах (на 5,2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sz="1200" dirty="0">
                <a:solidFill>
                  <a:schemeClr val="tx1"/>
                </a:solidFill>
                <a:latin typeface="Palatino Linotype" pitchFamily="18" charset="0"/>
              </a:rPr>
              <a:t>.). В </a:t>
            </a:r>
            <a:r>
              <a:rPr lang="ru-RU" sz="12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200" dirty="0" smtClean="0">
                <a:solidFill>
                  <a:schemeClr val="tx1"/>
                </a:solidFill>
                <a:latin typeface="Palatino Linotype" pitchFamily="18" charset="0"/>
              </a:rPr>
              <a:t> районе </a:t>
            </a:r>
            <a:r>
              <a:rPr lang="ru-RU" sz="1200" dirty="0">
                <a:solidFill>
                  <a:schemeClr val="tx1"/>
                </a:solidFill>
                <a:latin typeface="Palatino Linotype" pitchFamily="18" charset="0"/>
              </a:rPr>
              <a:t>показатель находится на уровне 2018 года.</a:t>
            </a:r>
            <a:r>
              <a:rPr lang="ru-RU" sz="12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</a:p>
        </p:txBody>
      </p:sp>
      <p:graphicFrame>
        <p:nvGraphicFramePr>
          <p:cNvPr id="5" name="Объект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502471675"/>
              </p:ext>
            </p:extLst>
          </p:nvPr>
        </p:nvGraphicFramePr>
        <p:xfrm>
          <a:off x="251520" y="4149080"/>
          <a:ext cx="8740080" cy="2607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300" b="1" i="1" dirty="0" smtClean="0">
                <a:solidFill>
                  <a:prstClr val="black"/>
                </a:solidFill>
                <a:latin typeface="Palatino Linotype"/>
              </a:rPr>
              <a:t>Доля обучающихся, систематически занимающихся физической культурой и спортом в общей численности обучающихся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4536504" cy="4824536"/>
          </a:xfrm>
        </p:spPr>
        <p:txBody>
          <a:bodyPr>
            <a:noAutofit/>
          </a:bodyPr>
          <a:lstStyle/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2019 году доля обучающихся, систематически занимающихся физической культурой и спортом в общей численности обучающихся по муниципальным образованиям варьировалась от 52% (Духовщинский район) до 100% в 7 муниципальных районах области (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Руднянском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Сычевском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Ельнинском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Ершичском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Монастырщинском,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Новодугинском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Темкинском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). </a:t>
            </a:r>
          </a:p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В 11 муниципалитетах показатель остается на уровне прошлого года. </a:t>
            </a:r>
          </a:p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Снижение доли обучающихся, систематически занимающихся физической культурой и спортом, в 2019 году  зафиксировано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Рославльском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районе  на 4,5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п.п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.</a:t>
            </a:r>
          </a:p>
          <a:p>
            <a:pPr marL="0" indent="14288" algn="just">
              <a:defRPr/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Наибольший рост показателя отмечен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Шумячском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(на 29 п.п.)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Ельнинском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 (на 23 п.п.) муниципальных образованиях.</a:t>
            </a: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78" l="0" r="100000">
                        <a14:foregroundMark x1="69939" y1="78755" x2="69939" y2="78755"/>
                        <a14:foregroundMark x1="70424" y1="84860" x2="70424" y2="84860"/>
                        <a14:foregroundMark x1="69576" y1="90842" x2="69576" y2="90842"/>
                        <a14:foregroundMark x1="67515" y1="97070" x2="67515" y2="97070"/>
                        <a14:foregroundMark x1="62667" y1="91941" x2="62667" y2="91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848000" y="5052828"/>
            <a:ext cx="1224136" cy="1057545"/>
            <a:chOff x="3240000" y="5948268"/>
            <a:chExt cx="1224136" cy="938507"/>
          </a:xfrm>
          <a:noFill/>
        </p:grpSpPr>
        <p:sp>
          <p:nvSpPr>
            <p:cNvPr id="7" name="Прямоугольник 6"/>
            <p:cNvSpPr/>
            <p:nvPr/>
          </p:nvSpPr>
          <p:spPr>
            <a:xfrm>
              <a:off x="3240000" y="5948268"/>
              <a:ext cx="990983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48520" y="6668269"/>
              <a:ext cx="990982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58,5%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48520" y="6200268"/>
              <a:ext cx="1157761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90% </a:t>
              </a:r>
              <a:r>
                <a:rPr lang="ru-RU" sz="1000" dirty="0"/>
                <a:t>до </a:t>
              </a:r>
              <a:r>
                <a:rPr lang="ru-RU" sz="1000" dirty="0" smtClean="0"/>
                <a:t>99,2%</a:t>
              </a:r>
              <a:endParaRPr lang="ru-RU" sz="10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3248520" y="6416268"/>
              <a:ext cx="1215616" cy="218506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70% до 83,4%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Содержимое 1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99394">
                        <a14:foregroundMark x1="72848" y1="78266" x2="72848" y2="78266"/>
                        <a14:foregroundMark x1="70545" y1="85226" x2="70545" y2="85226"/>
                        <a14:foregroundMark x1="69576" y1="91575" x2="69576" y2="91575"/>
                        <a14:foregroundMark x1="69576" y1="96947" x2="69576" y2="969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8987" y="1916832"/>
            <a:ext cx="4106563" cy="407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52000" y="72000"/>
            <a:ext cx="8610600" cy="504056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all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6) Жилищное строительство и обеспечение граждан жильем</a:t>
            </a:r>
            <a:endParaRPr kumimoji="0" lang="ru-RU" sz="1200" b="1" i="0" u="none" strike="noStrike" kern="1200" cap="all" spc="0" normalizeH="0" baseline="0" noProof="0" dirty="0">
              <a:ln>
                <a:noFill/>
              </a:ln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251520" y="548680"/>
            <a:ext cx="8372136" cy="521314"/>
          </a:xfrm>
          <a:prstGeom prst="rect">
            <a:avLst/>
          </a:prstGeom>
        </p:spPr>
        <p:txBody>
          <a:bodyPr vert="horz"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Общая площадь жилых помещений, приходящаяся в среднем на </a:t>
            </a:r>
            <a:r>
              <a:rPr lang="ru-RU" sz="1400" b="1" i="1" cap="all" dirty="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rPr>
              <a:t>1</a:t>
            </a: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4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жителя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7640352" y="4967532"/>
            <a:ext cx="1503648" cy="1034374"/>
            <a:chOff x="3240000" y="5856580"/>
            <a:chExt cx="1503648" cy="1034374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3240000" y="5856580"/>
              <a:ext cx="1503648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35,9  кв.метров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248520" y="6652427"/>
              <a:ext cx="1351112" cy="238527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950" dirty="0"/>
                <a:t>м</a:t>
              </a:r>
              <a:r>
                <a:rPr lang="ru-RU" sz="950" dirty="0" smtClean="0"/>
                <a:t>енее 25,5 кв.метров</a:t>
              </a:r>
              <a:endParaRPr lang="ru-RU" sz="95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3250576" y="6108580"/>
              <a:ext cx="1493072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31 </a:t>
              </a:r>
              <a:r>
                <a:rPr lang="ru-RU" sz="1000" dirty="0"/>
                <a:t>до </a:t>
              </a:r>
              <a:r>
                <a:rPr lang="ru-RU" sz="1000" dirty="0" smtClean="0"/>
                <a:t>34,1 кв.метров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3248520" y="6375847"/>
              <a:ext cx="1495128" cy="238527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950" dirty="0" smtClean="0"/>
                <a:t>от 26,5 до 30 кв.метров</a:t>
              </a:r>
              <a:endParaRPr lang="ru-RU" sz="950" dirty="0"/>
            </a:p>
          </p:txBody>
        </p:sp>
      </p:grpSp>
      <p:sp>
        <p:nvSpPr>
          <p:cNvPr id="22" name="Объект 4"/>
          <p:cNvSpPr txBox="1">
            <a:spLocks/>
          </p:cNvSpPr>
          <p:nvPr/>
        </p:nvSpPr>
        <p:spPr>
          <a:xfrm>
            <a:off x="178050" y="1196752"/>
            <a:ext cx="4392488" cy="5184576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Наиболее высокие показатели обеспеченности общей площадью жилых помещений, приходящейся на одного жителя, в 2019 году сложились в </a:t>
            </a:r>
            <a:r>
              <a:rPr lang="ru-RU" sz="1600" dirty="0" err="1" smtClean="0">
                <a:latin typeface="Palatino Linotype" pitchFamily="18" charset="0"/>
              </a:rPr>
              <a:t>Угранском</a:t>
            </a:r>
            <a:r>
              <a:rPr lang="ru-RU" sz="1600" dirty="0" smtClean="0">
                <a:latin typeface="Palatino Linotype" pitchFamily="18" charset="0"/>
              </a:rPr>
              <a:t> (48,6 кв. м), </a:t>
            </a:r>
            <a:r>
              <a:rPr lang="ru-RU" sz="1600" dirty="0" err="1" smtClean="0">
                <a:latin typeface="Palatino Linotype" pitchFamily="18" charset="0"/>
              </a:rPr>
              <a:t>Глинковском</a:t>
            </a:r>
            <a:r>
              <a:rPr lang="ru-RU" sz="1600" dirty="0" smtClean="0">
                <a:latin typeface="Palatino Linotype" pitchFamily="18" charset="0"/>
              </a:rPr>
              <a:t> (41,8 кв. м) муниципальных районах.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Положительная динамика по данному показателю отмечена в 25  муниципальных образованиях.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Лидерами по темпу роста данного показателя являются Смоленский – рост на 6% (с 23,4 до 24,8  кв. метров) и </a:t>
            </a:r>
            <a:r>
              <a:rPr lang="ru-RU" sz="1600" dirty="0" err="1">
                <a:latin typeface="Palatino Linotype" pitchFamily="18" charset="0"/>
              </a:rPr>
              <a:t>Ершичский</a:t>
            </a:r>
            <a:r>
              <a:rPr lang="ru-RU" sz="1600" dirty="0">
                <a:latin typeface="Palatino Linotype" pitchFamily="18" charset="0"/>
              </a:rPr>
              <a:t> </a:t>
            </a:r>
            <a:r>
              <a:rPr lang="ru-RU" sz="1600" dirty="0" smtClean="0">
                <a:latin typeface="Palatino Linotype" pitchFamily="18" charset="0"/>
              </a:rPr>
              <a:t>– рост также на 4,1% (с 36,9 до 38,4 кв. метров) муниципальные районы.</a:t>
            </a:r>
          </a:p>
          <a:p>
            <a:pPr lvl="0" algn="just"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В 2019 году снижение площади жилых помещений, приходящейся в среднем на 1 жителя, отмечено в 2 муниципальных районах (</a:t>
            </a:r>
            <a:r>
              <a:rPr lang="ru-RU" sz="1600" dirty="0" err="1" smtClean="0">
                <a:latin typeface="Palatino Linotype" pitchFamily="18" charset="0"/>
              </a:rPr>
              <a:t>Новодугинском</a:t>
            </a:r>
            <a:r>
              <a:rPr lang="ru-RU" sz="1600" dirty="0" smtClean="0">
                <a:latin typeface="Palatino Linotype" pitchFamily="18" charset="0"/>
              </a:rPr>
              <a:t> и </a:t>
            </a:r>
            <a:r>
              <a:rPr lang="ru-RU" sz="1600" dirty="0" err="1" smtClean="0">
                <a:latin typeface="Palatino Linotype" pitchFamily="18" charset="0"/>
              </a:rPr>
              <a:t>Руднянском</a:t>
            </a:r>
            <a:r>
              <a:rPr lang="ru-RU" sz="1600" dirty="0" smtClean="0">
                <a:latin typeface="Palatino Linotype" pitchFamily="18" charset="0"/>
              </a:rPr>
              <a:t> районах).</a:t>
            </a:r>
            <a:endParaRPr lang="ru-RU" sz="16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3"/>
          <p:cNvSpPr txBox="1">
            <a:spLocks/>
          </p:cNvSpPr>
          <p:nvPr/>
        </p:nvSpPr>
        <p:spPr>
          <a:xfrm>
            <a:off x="395536" y="432551"/>
            <a:ext cx="7776864" cy="71177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175" indent="-3175"/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Общая площадь жилых помещений введенная в действие за </a:t>
            </a:r>
            <a:r>
              <a:rPr lang="ru-RU" sz="1400" b="1" i="1" cap="all" dirty="0" smtClean="0">
                <a:solidFill>
                  <a:schemeClr val="tx1"/>
                </a:solidFill>
                <a:latin typeface="Palatino Linotype" pitchFamily="18" charset="0"/>
                <a:ea typeface="+mj-ea"/>
                <a:cs typeface="+mj-cs"/>
              </a:rPr>
              <a:t>2019</a:t>
            </a:r>
            <a:r>
              <a:rPr lang="ru-RU" sz="14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sz="14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год 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4499992" y="2348880"/>
            <a:ext cx="4347648" cy="3929813"/>
            <a:chOff x="3100993" y="2928187"/>
            <a:chExt cx="4347648" cy="3929813"/>
          </a:xfrm>
        </p:grpSpPr>
        <p:pic>
          <p:nvPicPr>
            <p:cNvPr id="2" name="Содержимое 20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0" b="100000" l="0" r="100000">
                          <a14:foregroundMark x1="70303" y1="79853" x2="70303" y2="79853"/>
                          <a14:foregroundMark x1="68121" y1="85470" x2="68121" y2="85470"/>
                          <a14:foregroundMark x1="68364" y1="92063" x2="68364" y2="92063"/>
                          <a14:foregroundMark x1="67152" y1="97192" x2="67152" y2="971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0993" y="2928187"/>
              <a:ext cx="3910921" cy="388247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0" name="Группа 9"/>
            <p:cNvGrpSpPr/>
            <p:nvPr/>
          </p:nvGrpSpPr>
          <p:grpSpPr>
            <a:xfrm>
              <a:off x="5944993" y="5841966"/>
              <a:ext cx="1503648" cy="1016034"/>
              <a:chOff x="5944993" y="5841966"/>
              <a:chExt cx="1503648" cy="1016034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5944993" y="5841966"/>
                <a:ext cx="1359632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 smtClean="0"/>
                  <a:t>от 0,64 до 1,65 м²</a:t>
                </a:r>
                <a:endParaRPr lang="ru-RU" sz="1000" dirty="0"/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5953513" y="6611779"/>
                <a:ext cx="1351112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 smtClean="0"/>
                  <a:t> 0,17 м² и менее</a:t>
                </a:r>
                <a:endParaRPr lang="ru-RU" sz="1000" dirty="0"/>
              </a:p>
            </p:txBody>
          </p:sp>
          <p:sp>
            <p:nvSpPr>
              <p:cNvPr id="7" name="Прямоугольник 6"/>
              <p:cNvSpPr/>
              <p:nvPr/>
            </p:nvSpPr>
            <p:spPr>
              <a:xfrm>
                <a:off x="5955569" y="6093644"/>
                <a:ext cx="1351112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 smtClean="0"/>
                  <a:t>от 0,31 до 0,5 м²</a:t>
                </a:r>
                <a:endParaRPr lang="ru-RU" sz="1000" dirty="0"/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5953513" y="6359779"/>
                <a:ext cx="1495128" cy="246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r>
                  <a:rPr lang="ru-RU" sz="1000" dirty="0"/>
                  <a:t>от </a:t>
                </a:r>
                <a:r>
                  <a:rPr lang="ru-RU" sz="1000" dirty="0" smtClean="0"/>
                  <a:t>0,2 </a:t>
                </a:r>
                <a:r>
                  <a:rPr lang="ru-RU" sz="1000" dirty="0"/>
                  <a:t>до </a:t>
                </a:r>
                <a:r>
                  <a:rPr lang="ru-RU" sz="1000" dirty="0" smtClean="0"/>
                  <a:t>0,28 </a:t>
                </a:r>
                <a:r>
                  <a:rPr lang="ru-RU" sz="1000" dirty="0"/>
                  <a:t>м²</a:t>
                </a:r>
              </a:p>
            </p:txBody>
          </p:sp>
        </p:grpSp>
      </p:grpSp>
      <p:sp>
        <p:nvSpPr>
          <p:cNvPr id="9" name="Объект 5"/>
          <p:cNvSpPr txBox="1">
            <a:spLocks/>
          </p:cNvSpPr>
          <p:nvPr/>
        </p:nvSpPr>
        <p:spPr>
          <a:xfrm>
            <a:off x="323528" y="1340768"/>
            <a:ext cx="4365266" cy="5040560"/>
          </a:xfrm>
          <a:prstGeom prst="rect">
            <a:avLst/>
          </a:prstGeom>
          <a:noFill/>
        </p:spPr>
        <p:txBody>
          <a:bodyPr vert="horz">
            <a:noAutofit/>
          </a:bodyPr>
          <a:lstStyle/>
          <a:p>
            <a:pPr lvl="0" indent="1905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Наибольшее значение показателя общей площади жилых помещений, введенной в действие за 2019 год, сложилось в Смоленском районе (1,65 </a:t>
            </a:r>
            <a:r>
              <a:rPr lang="ru-RU" sz="1600" dirty="0">
                <a:latin typeface="Palatino Linotype" pitchFamily="18" charset="0"/>
                <a:ea typeface="Arial Unicode MS"/>
                <a:cs typeface="Arial Unicode MS"/>
              </a:rPr>
              <a:t>кв. 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.). </a:t>
            </a:r>
          </a:p>
          <a:p>
            <a:pPr indent="1905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Наименьшее значение показателя          (</a:t>
            </a:r>
            <a:r>
              <a:rPr lang="ru-RU" sz="1600" dirty="0" smtClean="0"/>
              <a:t>0,1 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кв. </a:t>
            </a:r>
            <a:r>
              <a:rPr lang="ru-RU" sz="1600" dirty="0" smtClean="0"/>
              <a:t>м и менее) 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отмечено в 4 муниципальных образованиях: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Руднянском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,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Велижском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,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Монастырщинском</a:t>
            </a:r>
            <a:r>
              <a:rPr lang="ru-RU" sz="1600" dirty="0" smtClean="0">
                <a:latin typeface="Palatino Linotype" pitchFamily="18" charset="0"/>
                <a:ea typeface="Arial Unicode MS"/>
                <a:cs typeface="Arial Unicode MS"/>
              </a:rPr>
              <a:t> и Холм-Жирковском районах.</a:t>
            </a:r>
            <a:endParaRPr lang="ru-RU" sz="1600" dirty="0" smtClean="0">
              <a:latin typeface="Palatino Linotype" pitchFamily="18" charset="0"/>
            </a:endParaRPr>
          </a:p>
          <a:p>
            <a:pPr indent="19050" algn="just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/>
            </a:pPr>
            <a:r>
              <a:rPr lang="ru-RU" sz="1600" dirty="0" smtClean="0">
                <a:latin typeface="Palatino Linotype" pitchFamily="18" charset="0"/>
              </a:rPr>
              <a:t>Положительная динамика по данному показателю отмечена в </a:t>
            </a:r>
            <a:r>
              <a:rPr lang="ru-RU" sz="1600" dirty="0">
                <a:latin typeface="Palatino Linotype" pitchFamily="18" charset="0"/>
              </a:rPr>
              <a:t>1</a:t>
            </a:r>
            <a:r>
              <a:rPr lang="ru-RU" sz="1600" dirty="0" smtClean="0">
                <a:latin typeface="Palatino Linotype" pitchFamily="18" charset="0"/>
              </a:rPr>
              <a:t>9 муниципальных образованиях.  Максимальный темп отмечен в </a:t>
            </a:r>
            <a:r>
              <a:rPr lang="ru-RU" sz="1600" dirty="0" err="1" smtClean="0">
                <a:latin typeface="Palatino Linotype" pitchFamily="18" charset="0"/>
              </a:rPr>
              <a:t>Хиславичском</a:t>
            </a:r>
            <a:r>
              <a:rPr lang="ru-RU" sz="1600" dirty="0" smtClean="0">
                <a:latin typeface="Palatino Linotype" pitchFamily="18" charset="0"/>
              </a:rPr>
              <a:t> районе (рост в 10 раз), наибольшее снижение площади жилых помещений, введенной в действие за 2019 год,  отмечено в </a:t>
            </a:r>
            <a:r>
              <a:rPr lang="ru-RU" sz="1600" dirty="0" err="1" smtClean="0">
                <a:latin typeface="Palatino Linotype" pitchFamily="18" charset="0"/>
                <a:ea typeface="Arial Unicode MS"/>
                <a:cs typeface="Arial Unicode MS"/>
              </a:rPr>
              <a:t>Кардымовском</a:t>
            </a:r>
            <a:r>
              <a:rPr lang="ru-RU" sz="1600" dirty="0" smtClean="0">
                <a:latin typeface="Palatino Linotype" pitchFamily="18" charset="0"/>
              </a:rPr>
              <a:t> районе (снижение в 2,7 раз).</a:t>
            </a:r>
            <a:endParaRPr lang="ru-RU" sz="1600" dirty="0"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56" l="0" r="100000">
                        <a14:foregroundMark x1="67515" y1="78510" x2="67515" y2="78510"/>
                        <a14:foregroundMark x1="69091" y1="85104" x2="69091" y2="85104"/>
                        <a14:foregroundMark x1="70788" y1="90842" x2="70788" y2="90842"/>
                        <a14:foregroundMark x1="67273" y1="96581" x2="67273" y2="9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 smtClean="0">
                <a:solidFill>
                  <a:prstClr val="black"/>
                </a:solidFill>
                <a:latin typeface="Palatino Linotype"/>
              </a:rPr>
              <a:t>Площадь земельных участков, предоставленных для строительства в расчете на 10 тыс. человек населения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4536504" cy="5256584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Наиболее значительные площади земельных участков, предоставленных для строительства, в расчете на 10 тыс. человек населения, предоставлены в следующих районах: Дорогобужском (17,75 га) и 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(10,47 га).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Положительная динамика показателя в 2019 году отмечена в 14 муниципальных образованиях области.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Лидерами по темпу роста данного показателя являются город Десногорск – рост в 10 раз (с 0,3 до 3,1 га), Смоленский – рост в 5 раз (с 0,6 до 3,15 га), Шумячский – рост в 4,3 раза (с 1,0 до 4,3 га) муниципальные районы.</a:t>
            </a:r>
            <a:r>
              <a:rPr lang="en-US" sz="1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2019 году снижение активности в предоставлении площадей земельных участков, предоставленных для строительства, отмечено в 10 муниципалитетах.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</a:pP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2018 года отмечено в 3 районах области (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, Демидовском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).</a:t>
            </a:r>
            <a:endParaRPr lang="ru-RU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884368" y="5081778"/>
            <a:ext cx="1503648" cy="1038221"/>
            <a:chOff x="3240000" y="5856580"/>
            <a:chExt cx="1503648" cy="103822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3240000" y="5856580"/>
              <a:ext cx="135963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4  га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248520" y="6648580"/>
              <a:ext cx="135111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0 до 0,6 га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3250576" y="6108580"/>
              <a:ext cx="1351112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2,63 га </a:t>
              </a:r>
              <a:r>
                <a:rPr lang="ru-RU" sz="1000" dirty="0"/>
                <a:t>до </a:t>
              </a:r>
              <a:r>
                <a:rPr lang="ru-RU" sz="1000" dirty="0" smtClean="0"/>
                <a:t>3,85 га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3248520" y="6372000"/>
              <a:ext cx="1495128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 1,1 га до  2,5 га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300" b="1" i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> ПЛОЩАДЬ ЗЕМЕЛЬНЫХ УЧАСТКОВ, ПРЕДОСТАВЛЕННЫХ ДЛЯ СТРОИТЕЛЬСТВА, В ОТНОШЕНИИ КОТОРЫХ С ДАТЫ ПРИНЯТИЯ РЕШЕНИЯ О ПРЕДОСТАВЛЕНИИ ЗЕМЕЛЬНОГО УЧАСТКА НЕ БЫЛО ПОЛУЧЕНО РАЗРЕШЕНИЕ НА ВВОД В ЭКСПЛУАТАЦИЮ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464496" cy="4724400"/>
          </a:xfrm>
          <a:noFill/>
        </p:spPr>
        <p:txBody>
          <a:bodyPr>
            <a:noAutofit/>
          </a:bodyPr>
          <a:lstStyle/>
          <a:p>
            <a:pPr marL="0" indent="19050" algn="just"/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В 2019 году в целом по Смоленской области площадь земельных участков, предоставленных для жилищного строительства, в отношении которых с даты принятия решения о предоставлении земельного участка или подписания протокола о результатах торгов не было получено разрешение на ввод в эксплуатацию в течение 3 лет, увеличилась с 2366,3 до 2453,3 тыс. кв. метров, иных объектов капитального строительства</a:t>
            </a:r>
            <a:r>
              <a:rPr lang="en-US" sz="1450" dirty="0" smtClean="0">
                <a:solidFill>
                  <a:schemeClr val="tx1"/>
                </a:solidFill>
                <a:latin typeface="Palatino Linotype" pitchFamily="18" charset="0"/>
              </a:rPr>
              <a:t> - </a:t>
            </a:r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в течение 5 лет снизилась </a:t>
            </a:r>
            <a:r>
              <a:rPr lang="ru-RU" sz="1450" dirty="0">
                <a:solidFill>
                  <a:schemeClr val="tx1"/>
                </a:solidFill>
                <a:latin typeface="Palatino Linotype" pitchFamily="18" charset="0"/>
              </a:rPr>
              <a:t>с 2123,0 </a:t>
            </a:r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до 1998,7 тыс. кв. метров.</a:t>
            </a:r>
          </a:p>
          <a:p>
            <a:pPr marL="0" indent="19050" algn="just"/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При этом следует отметить, что земельные участки, разрешение по которым не было получено в течение 3 лет, присутствовали  в 11 муниципалитетах. Максимальное значение отмечено в Гагаринском районе (983,8 тыс. кв. метров). Наименьшая площадь  - в </a:t>
            </a:r>
            <a:r>
              <a:rPr lang="ru-RU" sz="1450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Ельнинском</a:t>
            </a:r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 районе (3,2 тыс. кв. метров). </a:t>
            </a:r>
          </a:p>
          <a:p>
            <a:pPr marL="0" indent="19050" algn="just"/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Земельные участки для строительства иных объектов, по которым не было получено разрешение в течение 5 лет, отмечены в 11 муниципальных образованиях. Максимальное значение отмечено в Гагаринском (884,9 тыс. кв. метров) районе. Наименьшее</a:t>
            </a:r>
            <a:r>
              <a:rPr lang="en-US" sz="1450" dirty="0" smtClean="0">
                <a:solidFill>
                  <a:schemeClr val="tx1"/>
                </a:solidFill>
                <a:latin typeface="Palatino Linotype" pitchFamily="18" charset="0"/>
              </a:rPr>
              <a:t> - </a:t>
            </a:r>
            <a:r>
              <a:rPr lang="ru-RU" sz="1450" dirty="0" smtClean="0">
                <a:solidFill>
                  <a:schemeClr val="tx1"/>
                </a:solidFill>
                <a:latin typeface="Palatino Linotype" pitchFamily="18" charset="0"/>
              </a:rPr>
              <a:t>в Дорогобужском районе (1,0 тыс. кв. метров).</a:t>
            </a: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1241044887"/>
              </p:ext>
            </p:extLst>
          </p:nvPr>
        </p:nvGraphicFramePr>
        <p:xfrm>
          <a:off x="4648200" y="1600200"/>
          <a:ext cx="43434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2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>7) ЖИЛИЩНО-КОММУНАЛЬНОЕ ХОЗЯЙСТВО</a:t>
            </a:r>
            <a: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/>
            </a:r>
            <a:b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</a:br>
            <a: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/>
            </a:r>
            <a:br>
              <a:rPr lang="ru-RU" sz="1400" b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</a:br>
            <a:r>
              <a:rPr lang="ru-RU" sz="1300" b="1" i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>ДОЛЯ МНОГОКВАРТИРНЫХ ДОМОВ, В КОТОРЫХ СОБСТВЕННИКИ ПОМЕЩЕНИЙ ВЫБРАЛИ И РЕАЛИЗУЮТ ОДИН ИЗ СПОСОБОВ УПРАВЛЕНИЯ МНОГОКВАРТИРНЫМИ ДОМАМИ, В ОБЩЕМ ЧИСЛЕ МНОГОКВАРТИРНЫХ ДОМОВ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483224" cy="47244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в 8 муниципальных образованиях области все собственники помещений в многоквартирных домах реализовали право на выбор одного из способов управления (в 2018 г. - в 9 районах). Недостаточно активно идет внедрение современных способов управления многоквартирными домами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 (40%)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(79%) районах.</a:t>
            </a: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Рост показателя в 2019 году зафиксирован в 9 муниципальных образованиях. Наибольший рост показателя отмечен в Гагаринском районе (на 10,3 п.п.) и г. Десногорске (на 6 п.п.).</a:t>
            </a:r>
            <a:endParaRPr lang="ru-RU" dirty="0" smtClean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Отрицательная динамика по данному показателю в 2019 году зафиксирована в 4 районах области, наибольшая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(-2,9 п.п.)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(-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2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п.п.) районах.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878" l="0" r="100000">
                        <a14:foregroundMark x1="69576" y1="78999" x2="69576" y2="78999"/>
                        <a14:foregroundMark x1="68606" y1="84860" x2="68606" y2="84860"/>
                        <a14:foregroundMark x1="70424" y1="92430" x2="70424" y2="92430"/>
                        <a14:foregroundMark x1="69697" y1="96337" x2="69697" y2="96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 88%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от </a:t>
              </a:r>
              <a:r>
                <a:rPr lang="ru-RU" sz="1000" dirty="0" smtClean="0"/>
                <a:t>98% </a:t>
              </a:r>
              <a:r>
                <a:rPr lang="ru-RU" sz="1000" dirty="0"/>
                <a:t>до </a:t>
              </a:r>
              <a:r>
                <a:rPr lang="ru-RU" sz="1000" dirty="0" smtClean="0"/>
                <a:t>99,9%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90% до 97,5%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Autofit/>
          </a:bodyPr>
          <a:lstStyle/>
          <a:p>
            <a:pPr lvl="0" algn="just"/>
            <a:r>
              <a:rPr lang="ru-RU" sz="1000" b="1" i="1" dirty="0" smtClean="0">
                <a:solidFill>
                  <a:schemeClr val="tx1"/>
                </a:solidFill>
              </a:rPr>
              <a:t>Доля организаций коммунального комплекса, осуществляющих производство товаров, оказание услуг по </a:t>
            </a:r>
            <a:r>
              <a:rPr lang="ru-RU" sz="1000" b="1" i="1" dirty="0" err="1" smtClean="0">
                <a:solidFill>
                  <a:schemeClr val="tx1"/>
                </a:solidFill>
              </a:rPr>
              <a:t>водо</a:t>
            </a:r>
            <a:r>
              <a:rPr lang="ru-RU" sz="1000" b="1" i="1" dirty="0" smtClean="0">
                <a:solidFill>
                  <a:schemeClr val="tx1"/>
                </a:solidFill>
              </a:rPr>
              <a:t>-, тепло-, </a:t>
            </a:r>
            <a:r>
              <a:rPr lang="ru-RU" sz="1000" b="1" i="1" dirty="0" err="1" smtClean="0">
                <a:solidFill>
                  <a:schemeClr val="tx1"/>
                </a:solidFill>
              </a:rPr>
              <a:t>газо</a:t>
            </a:r>
            <a:r>
              <a:rPr lang="ru-RU" sz="1000" b="1" i="1" dirty="0" smtClean="0">
                <a:solidFill>
                  <a:schemeClr val="tx1"/>
                </a:solidFill>
              </a:rPr>
              <a:t>- и электроснабжению, водоотведению, очистке сточных вод, утилизации (захоронению) твердых бытовых отходов и использующих объекты коммунальной инфраструктуры на праве частной собственности, по договору аренды или концессии, участие субъекта Российской Федерации и (или) городского округа (муниципального района) в уставном капитале которых составляет не более 25 процентов</a:t>
            </a:r>
            <a:endParaRPr lang="ru-RU" sz="1000" b="1" i="1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04800" y="1340768"/>
            <a:ext cx="4267200" cy="4983832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доля организаций коммунального комплекса, в которых участие государства и муниципалитета составляет не более 25 процентов, в общем числе организаций коммунального комплекса, осуществляющих свою деятельность на территории городского округа (муниципального района), варьировалась в муниципальных образованиях области от 27,3% до 100%. </a:t>
            </a: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При этом максимальные значения (100%) отмечены в 2 районах: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. </a:t>
            </a:r>
          </a:p>
          <a:p>
            <a:pPr marL="0" indent="0" algn="just">
              <a:spcBef>
                <a:spcPts val="0"/>
              </a:spcBef>
            </a:pP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Минимальные (50% и менее) - в </a:t>
            </a:r>
            <a:r>
              <a:rPr lang="ru-RU" dirty="0">
                <a:solidFill>
                  <a:schemeClr val="tx1"/>
                </a:solidFill>
                <a:latin typeface="Palatino Linotype" pitchFamily="18" charset="0"/>
              </a:rPr>
              <a:t>6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 области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Холм-Жирковском, Демидовском,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районах) и в городе Десногорске.</a:t>
            </a: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71394" y1="78510" x2="71394" y2="78510"/>
                        <a14:foregroundMark x1="71152" y1="85348" x2="71152" y2="85348"/>
                        <a14:foregroundMark x1="69697" y1="89866" x2="69697" y2="89866"/>
                        <a14:foregroundMark x1="71030" y1="96703" x2="71030" y2="96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0000" y="1728000"/>
            <a:ext cx="4343398" cy="43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Группа 12"/>
          <p:cNvGrpSpPr/>
          <p:nvPr/>
        </p:nvGrpSpPr>
        <p:grpSpPr>
          <a:xfrm>
            <a:off x="7884000" y="4968000"/>
            <a:ext cx="1516293" cy="1029012"/>
            <a:chOff x="7880008" y="5081309"/>
            <a:chExt cx="1516293" cy="1029012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50%  и менее</a:t>
              </a:r>
              <a:endParaRPr lang="ru-RU" sz="1000" dirty="0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80,8% </a:t>
              </a:r>
              <a:r>
                <a:rPr lang="ru-RU" sz="1000" dirty="0"/>
                <a:t>до </a:t>
              </a:r>
              <a:r>
                <a:rPr lang="ru-RU" sz="1000" dirty="0" smtClean="0"/>
                <a:t>92%</a:t>
              </a:r>
              <a:endParaRPr lang="ru-RU" sz="1000" dirty="0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57% до 79%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200" b="1" i="1" cap="none" dirty="0" smtClean="0">
                <a:solidFill>
                  <a:schemeClr val="tx1"/>
                </a:solidFill>
                <a:effectLst/>
                <a:latin typeface="Palatino Linotype"/>
                <a:ea typeface="+mn-ea"/>
                <a:cs typeface="+mn-cs"/>
              </a:rPr>
              <a:t>ДОЛЯ МНОГОКВАРТИРНЫХ ДОМОВ, РАСПОЛОЖЕННЫХ НА ЗЕМЕЛЬНЫХ УЧАСТКАХ, В ОТНОШЕНИИ КОТОРЫХ ОСУЩЕСТВЛЕН ГОСУДАРСТВЕННЫЙ КАДАСТРОВЫЙ УЧЕТ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noFill/>
        </p:spPr>
        <p:txBody>
          <a:bodyPr>
            <a:normAutofit fontScale="55000" lnSpcReduction="20000"/>
          </a:bodyPr>
          <a:lstStyle/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Положительная динамика доли МКД, расположенных на земельных участках, в отношении которых осуществлен кадастровый учет, отмечена в городе Смоленске и 12 районах области, самый высокий прирост обеспечен в Дорогобужском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Починковском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 (на 6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п.п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.).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г. Десногорске,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 все многоквартирные дома стоят на кадастровом учете. 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Низкая активность по постановке многоквартирного жилья на кадастровый учет отмечена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(2,03%),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(6,6%)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(7,3%) районах.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Демидовском районе земельные участки под многоквартирными домами не стоят на кадастровом учете.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56" l="0" r="100000">
                        <a14:foregroundMark x1="69333" y1="79121" x2="69333" y2="79121"/>
                        <a14:foregroundMark x1="71879" y1="85104" x2="71879" y2="85104"/>
                        <a14:foregroundMark x1="70667" y1="90842" x2="70667" y2="90842"/>
                        <a14:foregroundMark x1="67152" y1="96337" x2="67152" y2="963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100%</a:t>
              </a:r>
              <a:endParaRPr lang="ru-RU" sz="10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0% до 7,3%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60% </a:t>
              </a:r>
              <a:r>
                <a:rPr lang="ru-RU" sz="1000" dirty="0"/>
                <a:t>до </a:t>
              </a:r>
              <a:r>
                <a:rPr lang="ru-RU" sz="1000" dirty="0" smtClean="0"/>
                <a:t>98%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11,8% до 56,6%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СОДЕРЖАНИЕ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I. РЕЗУЛЬТАТЫ МОНИТОРИНГА ЭФФЕКТИВНОСТИ ДЕЯТЕЛЬНОСТИ ОРГАНОВ МЕСТНОГО САМОУПРАВЛЕНИЯ ГОРОДСКИХ ОКРУГОВ И МУНИЦИПАЛЬНЫХ РАЙОНОВ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1) экономическое развитие;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2) дошкольное образование;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3) общее и дополнительное образование;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4) культура;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5) физическая культура и спорт;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6) жилищное строительство и обеспечение граждан жильем;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7) жилищно-коммунальное хозяйство;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8) организация муниципального управления;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9) энергосбережение и повышение энергетической </a:t>
            </a:r>
            <a:r>
              <a:rPr lang="ru-RU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эффективности;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10) </a:t>
            </a: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ПРОВЕДЕНИЕ НЕЗАВИСИМОЙ ОЦЕНКИ КАЧЕСТВА УСЛОВИЙ ОКАЗАНИЯ УСЛУГ ОРГАНИЗАЦИЯМИ В СФЕРАХ КУЛЬТУРЫ, ОХРАНЫ ЗДОРОВЬЯ, ОБРАЗОВАНИЯ И СОЦИАЛЬНОГО ОБСЛУЖИВАНИЯ.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II</a:t>
            </a:r>
            <a:r>
              <a:rPr lang="en-US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. </a:t>
            </a: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ИТОГИ СОЦИОЛОГИЧЕСКИХ ОПРОСОВ НАСЕЛЕНИЯ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III. </a:t>
            </a:r>
            <a:r>
              <a:rPr lang="ru-RU" b="1" cap="all" dirty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РЕЗУЛЬТАТЫ ОЦЕНКИ ЭФФЕКТИВНОСТИ ДЕЯТЕЛЬНОСТИ ОРГАНОВ МЕСТНОГО САМОУПРАВЛЕНИЯ ГОРОДСКИХ ОКРУГОВ И МУНИЦИПАЛЬНЫХ </a:t>
            </a:r>
            <a:r>
              <a:rPr lang="ru-RU" b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РАЙОНОВ</a:t>
            </a:r>
            <a:endParaRPr lang="ru-RU" b="1" cap="all" dirty="0">
              <a:solidFill>
                <a:schemeClr val="tx1"/>
              </a:solidFill>
              <a:effectLst>
                <a:reflection blurRad="12700" stA="48000" endA="300" endPos="550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34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41248"/>
          </a:xfrm>
          <a:noFill/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ru-RU" sz="1200" b="1" i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23528" y="1196752"/>
            <a:ext cx="4464496" cy="4824536"/>
          </a:xfrm>
          <a:noFill/>
        </p:spPr>
        <p:txBody>
          <a:bodyPr>
            <a:noAutofit/>
          </a:bodyPr>
          <a:lstStyle/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  <a:ea typeface="Arial Unicode MS"/>
                <a:cs typeface="Arial Unicode MS"/>
              </a:rPr>
              <a:t>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2019 году по сравнению с 2018 годом доля населения, получившего жилые помещения и улучшившего жилищные условия, в общей численности населения, состоящего на учете в качестве нуждающегося в жилых помещениях, выросла в 14 муниципальных образованиях. 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Максимальное увеличение данного показателя отмечено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на 9,8 п.п., снижение -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(на 15 п.п.). В Гагаринском, Смоленском, Демидовском,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Кардымовском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районах показатель находится на уровне 2018 года.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Наибольшее значение показателя  сложилось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(65,2%), Демидовском (29%), и Смоленском (28%) районах.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Наименьшее –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(0,97%) и  Гагаринском (0,8%) районах.</a:t>
            </a:r>
          </a:p>
          <a:p>
            <a:pPr marL="0" indent="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в 2019 году никто из жителей, состоящих на учете в качестве нуждающегося в жилых помещения, не получил жилья (не улучшил свои жилищные условия).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5818" y1="77778" x2="65818" y2="77778"/>
                        <a14:foregroundMark x1="64727" y1="84249" x2="64727" y2="84249"/>
                        <a14:foregroundMark x1="63636" y1="90598" x2="63636" y2="90598"/>
                        <a14:foregroundMark x1="68000" y1="96215" x2="68000" y2="96215"/>
                        <a14:foregroundMark x1="72364" y1="97070" x2="72364" y2="97070"/>
                        <a14:foregroundMark x1="65333" y1="97314" x2="65333" y2="97314"/>
                        <a14:foregroundMark x1="70424" y1="97680" x2="70424" y2="97680"/>
                        <a14:foregroundMark x1="62667" y1="92430" x2="62667" y2="92430"/>
                        <a14:foregroundMark x1="74182" y1="96825" x2="74182" y2="96825"/>
                        <a14:foregroundMark x1="43152" y1="87546" x2="43152" y2="87546"/>
                        <a14:foregroundMark x1="42545" y1="94872" x2="42545" y2="94872"/>
                        <a14:foregroundMark x1="40848" y1="87302" x2="40848" y2="87302"/>
                        <a14:foregroundMark x1="38545" y1="91697" x2="38545" y2="91697"/>
                        <a14:foregroundMark x1="45818" y1="91087" x2="45818" y2="91087"/>
                        <a14:foregroundMark x1="44970" y1="87302" x2="44970" y2="87302"/>
                        <a14:foregroundMark x1="44727" y1="96215" x2="44727" y2="96215"/>
                        <a14:foregroundMark x1="38545" y1="89744" x2="38545" y2="89744"/>
                        <a14:foregroundMark x1="42061" y1="90232" x2="42061" y2="90232"/>
                        <a14:foregroundMark x1="40121" y1="89744" x2="40121" y2="89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5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10% </a:t>
              </a:r>
              <a:r>
                <a:rPr lang="ru-RU" sz="1000" dirty="0"/>
                <a:t>и более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0%</a:t>
              </a:r>
              <a:endParaRPr lang="ru-RU" sz="10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5% до 9,8%</a:t>
              </a:r>
              <a:endParaRPr lang="ru-RU" sz="10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/>
                <a:t>менее </a:t>
              </a:r>
              <a:r>
                <a:rPr lang="ru-RU" sz="1000" dirty="0" smtClean="0"/>
                <a:t>4,3%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41248"/>
          </a:xfrm>
        </p:spPr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1300" b="1" dirty="0" smtClean="0">
                <a:solidFill>
                  <a:schemeClr val="tx1"/>
                </a:solidFill>
              </a:rPr>
              <a:t>8) организация муниципального управления </a:t>
            </a:r>
            <a:br>
              <a:rPr lang="ru-RU" sz="1300" b="1" dirty="0" smtClean="0">
                <a:solidFill>
                  <a:schemeClr val="tx1"/>
                </a:solidFill>
              </a:rPr>
            </a:br>
            <a:r>
              <a:rPr lang="ru-RU" sz="1300" b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/>
            </a:r>
            <a:br>
              <a:rPr lang="ru-RU" sz="1300" b="1" cap="none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</a:br>
            <a:r>
              <a:rPr lang="ru-RU" sz="1400" b="1" i="1" dirty="0" smtClean="0">
                <a:solidFill>
                  <a:schemeClr val="tx1"/>
                </a:solidFill>
              </a:rPr>
              <a:t>доля налоговых и неналоговых доходов местного бюджета в общем объеме собственных доходов бюджета муниципального образования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1124744"/>
            <a:ext cx="4464496" cy="5544616"/>
          </a:xfrm>
          <a:noFill/>
        </p:spPr>
        <p:txBody>
          <a:bodyPr>
            <a:normAutofit fontScale="475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В 2019 году наибольшую долю налоговых и неналоговых доходов в общем объеме собственных доходов муниципального образования имели городские округа Десногорск (79,9%), Смоленск (68,7%), а также Гагаринский (72,9%), Вяземский (70,3</a:t>
            </a:r>
            <a:r>
              <a:rPr lang="ru-RU" sz="2700" dirty="0">
                <a:solidFill>
                  <a:schemeClr val="tx1"/>
                </a:solidFill>
                <a:latin typeface="Palatino Linotype" pitchFamily="18" charset="0"/>
              </a:rPr>
              <a:t>%), Смоленский (63,07%) и </a:t>
            </a:r>
            <a:r>
              <a:rPr lang="ru-RU" sz="2700" dirty="0" err="1">
                <a:solidFill>
                  <a:schemeClr val="tx1"/>
                </a:solidFill>
                <a:latin typeface="Palatino Linotype" pitchFamily="18" charset="0"/>
              </a:rPr>
              <a:t>Сафоновский</a:t>
            </a:r>
            <a:r>
              <a:rPr lang="ru-RU" sz="2700" dirty="0">
                <a:solidFill>
                  <a:schemeClr val="tx1"/>
                </a:solidFill>
                <a:latin typeface="Palatino Linotype" pitchFamily="18" charset="0"/>
              </a:rPr>
              <a:t>  (60,7%) районы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. 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Среди муниципальных образований по прежнему наибольшую группу составляют районы с   собственными доходами, занимающими  менее 60% в общем объеме доходов бюджета муниципального образования.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В 2019 году наблюдался рост доли налоговых и неналоговых  доходов в 15 муниципалитетах, при этом наибольший рост обеспечен в 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районе (на 5,9 п.п.) и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(на 5,7 п.п.) районах.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Снижение показателя произошло в 12 муниципальных образованиях (максимальное - в городе Смоленске на 16,9 п.п.).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tabLst>
                <a:tab pos="714375" algn="l"/>
              </a:tabLst>
            </a:pP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Самый низкий показатель доли налоговых и неналоговых доходов местного бюджета в общем объеме собственных доходов бюджета муниципального образования сложился в районах: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(15%) и </a:t>
            </a:r>
            <a:r>
              <a:rPr lang="ru-RU" sz="2700" dirty="0" err="1" smtClean="0">
                <a:solidFill>
                  <a:schemeClr val="tx1"/>
                </a:solidFill>
                <a:latin typeface="Palatino Linotype" pitchFamily="18" charset="0"/>
              </a:rPr>
              <a:t>Хиславичском</a:t>
            </a:r>
            <a:r>
              <a:rPr lang="ru-RU" sz="2700" dirty="0" smtClean="0">
                <a:solidFill>
                  <a:schemeClr val="tx1"/>
                </a:solidFill>
                <a:latin typeface="Palatino Linotype" pitchFamily="18" charset="0"/>
              </a:rPr>
              <a:t> (13,6%).</a:t>
            </a:r>
          </a:p>
        </p:txBody>
      </p:sp>
      <p:pic>
        <p:nvPicPr>
          <p:cNvPr id="15" name="Содержимое 1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9756" l="0" r="100000">
                        <a14:foregroundMark x1="71030" y1="79121" x2="71030" y2="79121"/>
                        <a14:foregroundMark x1="65091" y1="84860" x2="65091" y2="84860"/>
                        <a14:foregroundMark x1="64727" y1="91697" x2="64727" y2="91697"/>
                        <a14:foregroundMark x1="64485" y1="96337" x2="65333" y2="95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0" name="Группа 5"/>
          <p:cNvGrpSpPr/>
          <p:nvPr/>
        </p:nvGrpSpPr>
        <p:grpSpPr>
          <a:xfrm>
            <a:off x="7856510" y="5056175"/>
            <a:ext cx="1516293" cy="1029012"/>
            <a:chOff x="7880008" y="5081309"/>
            <a:chExt cx="1516293" cy="1029012"/>
          </a:xfrm>
          <a:noFill/>
        </p:grpSpPr>
        <p:sp>
          <p:nvSpPr>
            <p:cNvPr id="11" name="Прямоугольник 10"/>
            <p:cNvSpPr/>
            <p:nvPr/>
          </p:nvSpPr>
          <p:spPr>
            <a:xfrm>
              <a:off x="7880008" y="5081309"/>
              <a:ext cx="116946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более 60,7%</a:t>
              </a:r>
              <a:endParaRPr lang="ru-RU" sz="1000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880008" y="5864100"/>
              <a:ext cx="1175059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менее 18,6%</a:t>
              </a:r>
              <a:endParaRPr lang="ru-RU" sz="1000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7887427" y="5342919"/>
              <a:ext cx="1508874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26,1% </a:t>
              </a:r>
              <a:r>
                <a:rPr lang="ru-RU" sz="1000" dirty="0"/>
                <a:t>до </a:t>
              </a:r>
              <a:r>
                <a:rPr lang="ru-RU" sz="1000" dirty="0" smtClean="0"/>
                <a:t>46,9%</a:t>
              </a:r>
              <a:endParaRPr lang="ru-RU" sz="1000" dirty="0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880008" y="5611991"/>
              <a:ext cx="1389000" cy="246221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1000" dirty="0" smtClean="0"/>
                <a:t>от 20% до 25,4%</a:t>
              </a:r>
              <a:endParaRPr lang="ru-RU" sz="1000" dirty="0"/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4198240" cy="841248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ru-RU" sz="1300" b="1" i="1" dirty="0" smtClean="0">
                <a:solidFill>
                  <a:prstClr val="black"/>
                </a:solidFill>
                <a:effectLst/>
                <a:latin typeface="Palatino Linotype"/>
                <a:ea typeface="+mn-ea"/>
                <a:cs typeface="+mn-cs"/>
              </a:rPr>
              <a:t>Доля основных фондов организаций муниципальной формы собственности, находящихся в стадии банкротства</a:t>
            </a:r>
            <a:endParaRPr lang="ru-RU" sz="13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392488" cy="5127848"/>
          </a:xfrm>
          <a:noFill/>
        </p:spPr>
        <p:txBody>
          <a:bodyPr>
            <a:noAutofit/>
          </a:bodyPr>
          <a:lstStyle/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По итогам 2019 года наличие основных фондов организаций муниципальной формы собственности, находящихся в стадии банкротства, зафиксировано в 3 муниципальных образованиях (в 2018 г. – 3). </a:t>
            </a:r>
          </a:p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Среди муниципальных районов организации-банкроты зафиксированы в 2 районах (</a:t>
            </a:r>
            <a:r>
              <a:rPr lang="ru-RU" sz="153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, Вяземском) и в городском округе Смоленск.</a:t>
            </a:r>
          </a:p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Максимальное значение показателя отмечено в Вяземском районе (14%).</a:t>
            </a:r>
          </a:p>
          <a:p>
            <a:pPr marL="0" indent="19050" algn="just"/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Снижение доли основных фондов несостоятельных организаций муниципальной формы собственности произошел в </a:t>
            </a:r>
            <a:r>
              <a:rPr lang="ru-RU" sz="1530" dirty="0">
                <a:solidFill>
                  <a:schemeClr val="tx1"/>
                </a:solidFill>
                <a:latin typeface="Palatino Linotype" pitchFamily="18" charset="0"/>
              </a:rPr>
              <a:t>Вяземском </a:t>
            </a:r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районе (с 61% до 14%), увеличение доли - в </a:t>
            </a:r>
            <a:r>
              <a:rPr lang="ru-RU" sz="1530" dirty="0" err="1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153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530" dirty="0" smtClean="0">
                <a:solidFill>
                  <a:schemeClr val="tx1"/>
                </a:solidFill>
                <a:latin typeface="Palatino Linotype" pitchFamily="18" charset="0"/>
              </a:rPr>
              <a:t>районе (с 0,54% до 1,65%) .</a:t>
            </a:r>
          </a:p>
          <a:p>
            <a:pPr marL="0" indent="19050" algn="just"/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2018 года отмечено в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городе Смоленске.</a:t>
            </a:r>
            <a:endParaRPr lang="ru-RU" sz="14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19050" algn="just"/>
            <a:endParaRPr lang="ru-RU" sz="153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176464" cy="5055840"/>
          </a:xfrm>
          <a:noFill/>
        </p:spPr>
        <p:txBody>
          <a:bodyPr>
            <a:normAutofit/>
          </a:bodyPr>
          <a:lstStyle/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Объем не завершенного в установленные сроки строительства, осуществляемого за счет средств бюджета городского округа   (района) в 2019 г. зафиксирован в 6 муниципальных образованиях (в 2018 г. – 6).  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Увеличение показателя отмечается в 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, Вяземском и </a:t>
            </a:r>
            <a:r>
              <a:rPr lang="ru-RU" sz="1600" dirty="0" err="1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районах. </a:t>
            </a:r>
          </a:p>
          <a:p>
            <a:pPr marL="0" indent="19050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Сокращение доли не завершенного строительства отмечено  в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районах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и городском округе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Смоленск.</a:t>
            </a:r>
          </a:p>
          <a:p>
            <a:pPr marL="0" indent="19050" algn="just"/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2018 года отмечено в городе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Десногорске.</a:t>
            </a:r>
            <a:endParaRPr lang="ru-RU" sz="1600" dirty="0">
              <a:solidFill>
                <a:schemeClr val="tx1"/>
              </a:solidFill>
              <a:latin typeface="Palatino Linotype" pitchFamily="18" charset="0"/>
            </a:endParaRPr>
          </a:p>
          <a:p>
            <a:pPr marL="0" indent="0" algn="just">
              <a:buNone/>
            </a:pPr>
            <a:endParaRPr lang="ru-RU" sz="16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5" name="Текст 7"/>
          <p:cNvSpPr txBox="1">
            <a:spLocks/>
          </p:cNvSpPr>
          <p:nvPr/>
        </p:nvSpPr>
        <p:spPr>
          <a:xfrm>
            <a:off x="4752529" y="404664"/>
            <a:ext cx="4391471" cy="63976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3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Объем </a:t>
            </a:r>
            <a:r>
              <a:rPr lang="ru-RU" sz="1300" b="1" i="1" cap="all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не завершенного </a:t>
            </a:r>
            <a:r>
              <a:rPr lang="ru-RU" sz="1300" b="1" i="1" cap="all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 установленные сроки строительства, осуществляемого за счет средств бюджета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1300" b="1" i="1" dirty="0" smtClean="0">
                <a:solidFill>
                  <a:schemeClr val="tx1"/>
                </a:solidFill>
              </a:rPr>
              <a:t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132856"/>
            <a:ext cx="4392488" cy="3528392"/>
          </a:xfrm>
          <a:noFill/>
        </p:spPr>
        <p:txBody>
          <a:bodyPr>
            <a:noAutofit/>
          </a:bodyPr>
          <a:lstStyle/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Объем расходов бюджета на содержание работников органов местного самоуправления в расчете на одного жителя в 2019 году составил:</a:t>
            </a:r>
          </a:p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в городских округах от 1114,7 рубля в городе Смоленске до 1511,5 рублей в городе Десногорске;</a:t>
            </a:r>
          </a:p>
          <a:p>
            <a:pPr marL="0" indent="19050" algn="just">
              <a:lnSpc>
                <a:spcPct val="12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в муниципальных районах от 994,1 рублей в Смоленском районе до 5640,4 рублей в </a:t>
            </a:r>
            <a:r>
              <a:rPr lang="ru-RU" sz="18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18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80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783200" y="5087541"/>
            <a:ext cx="1829359" cy="1005929"/>
            <a:chOff x="7880008" y="5092850"/>
            <a:chExt cx="1829359" cy="1005929"/>
          </a:xfrm>
          <a:noFill/>
        </p:grpSpPr>
        <p:sp>
          <p:nvSpPr>
            <p:cNvPr id="6" name="Прямоугольник 5"/>
            <p:cNvSpPr/>
            <p:nvPr/>
          </p:nvSpPr>
          <p:spPr>
            <a:xfrm>
              <a:off x="7880008" y="5092850"/>
              <a:ext cx="1360800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более 3,6 тыс. рублей</a:t>
              </a:r>
              <a:endParaRPr lang="ru-RU" sz="85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75641"/>
              <a:ext cx="1360800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менее  1,3 тыс. рублей</a:t>
              </a:r>
              <a:endParaRPr lang="ru-RU" sz="85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6" y="5354460"/>
              <a:ext cx="1821941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от 2,7 </a:t>
              </a:r>
              <a:r>
                <a:rPr lang="ru-RU" sz="850" dirty="0"/>
                <a:t>до </a:t>
              </a:r>
              <a:r>
                <a:rPr lang="ru-RU" sz="850" dirty="0" smtClean="0"/>
                <a:t>3,5 тыс.рублей</a:t>
              </a:r>
              <a:endParaRPr lang="ru-RU" sz="85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23532"/>
              <a:ext cx="1613336" cy="223138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r>
                <a:rPr lang="ru-RU" sz="850" dirty="0" smtClean="0"/>
                <a:t>от  1,5 до 2,7 тыс. рублей</a:t>
              </a:r>
              <a:endParaRPr lang="ru-RU" sz="850" dirty="0"/>
            </a:p>
          </p:txBody>
        </p: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548680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i="1" dirty="0" smtClean="0">
                <a:solidFill>
                  <a:schemeClr val="tx1"/>
                </a:solidFill>
              </a:rPr>
              <a:t>Среднегодовая численность постоянного населения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179512" y="836712"/>
            <a:ext cx="8830816" cy="5904656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9050"/>
            <a:endParaRPr lang="ru-RU" dirty="0" smtClean="0">
              <a:solidFill>
                <a:srgbClr val="FF0000"/>
              </a:solidFill>
            </a:endParaRPr>
          </a:p>
          <a:p>
            <a:pPr marL="0" indent="19050" algn="just"/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Муниципальные образования с наиболее высокой среднегодовой численностью постоянного населения:  Вяземский (73,6 тыс.чел.),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(67,5 тыс.чел.) и  Смоленский (63,544 тыс.чел.) муниципальные районы и городские округа Смоленск (327,5 тыс.чел.) и Десногорск (27,308 тыс.чел.). </a:t>
            </a:r>
          </a:p>
          <a:p>
            <a:pPr marL="0" indent="19050" algn="just"/>
            <a:r>
              <a:rPr lang="en-US" sz="3500" dirty="0" smtClean="0">
                <a:solidFill>
                  <a:schemeClr val="tx1"/>
                </a:solidFill>
                <a:latin typeface="Palatino Linotype" pitchFamily="18" charset="0"/>
              </a:rPr>
              <a:t>C 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низкой –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(4,054 тыс.чел.),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(5,713 тыс.чел),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(5,753 тыс.чел.).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(7,24 тыс.чел.) и </a:t>
            </a:r>
            <a:r>
              <a:rPr lang="ru-RU" sz="3500" dirty="0" err="1" smtClean="0">
                <a:solidFill>
                  <a:schemeClr val="tx1"/>
                </a:solidFill>
                <a:latin typeface="Palatino Linotype" pitchFamily="18" charset="0"/>
              </a:rPr>
              <a:t>Хиславичский</a:t>
            </a: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 (7,61 тыс.чел.)  муниципальные районы.</a:t>
            </a:r>
          </a:p>
          <a:p>
            <a:pPr marL="0" indent="19050" algn="just"/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Рост численности населения отмечен в Смоленском (103,7%) муниципальном районе. Уменьшилась численность постоянного населения по сравнению с уровнем 2018 года в 26 муниципалитетах.</a:t>
            </a:r>
          </a:p>
          <a:p>
            <a:pPr algn="just"/>
            <a:endParaRPr lang="ru-RU" dirty="0" smtClean="0">
              <a:solidFill>
                <a:srgbClr val="FF0000"/>
              </a:solidFill>
            </a:endParaRPr>
          </a:p>
          <a:p>
            <a:pPr algn="just"/>
            <a:endParaRPr lang="ru-RU" dirty="0" smtClean="0">
              <a:solidFill>
                <a:srgbClr val="FF0000"/>
              </a:solidFill>
            </a:endParaRPr>
          </a:p>
          <a:p>
            <a:pPr algn="just"/>
            <a:endParaRPr lang="ru-RU" dirty="0" smtClean="0">
              <a:solidFill>
                <a:srgbClr val="FF0000"/>
              </a:solidFill>
            </a:endParaRP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r>
              <a:rPr lang="ru-RU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Доля просроченной кредиторской задолженности по оплате труда (включая начисления на оплату труда) муниципальных учреждений в общем объеме расходов муниципального образования на оплату труда (включая начисления на оплату труда)</a:t>
            </a: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Кредиторская задолженность по оплате труда (включая начисления на оплату труда) в муниципальных бюджетных учреждениях во всех муниципальных образованиях Смоленской области на конец 2019 года отсутствовала, так же как и в 2018 году.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ru-RU" dirty="0" smtClean="0">
              <a:solidFill>
                <a:srgbClr val="FF0000"/>
              </a:solidFill>
            </a:endParaRPr>
          </a:p>
          <a:p>
            <a:pPr marL="0" indent="19050">
              <a:lnSpc>
                <a:spcPct val="120000"/>
              </a:lnSpc>
              <a:spcBef>
                <a:spcPct val="0"/>
              </a:spcBef>
              <a:buNone/>
            </a:pPr>
            <a:r>
              <a:rPr lang="ru-RU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</a:rPr>
              <a:t>Наличие в городском округе (муниципальном районе) утвержденного генерального плана городского округа (схемы территориального планирования муниципального района)</a:t>
            </a: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r>
              <a:rPr lang="ru-RU" sz="3500" dirty="0" smtClean="0">
                <a:solidFill>
                  <a:schemeClr val="tx1"/>
                </a:solidFill>
                <a:latin typeface="Palatino Linotype" pitchFamily="18" charset="0"/>
              </a:rPr>
              <a:t>По состоянию на 2014 г. генеральные планы городских округов (схемы территориального планирования муниципальных районов) разработаны и утверждены во всех муниципальных образованиях области.</a:t>
            </a:r>
          </a:p>
          <a:p>
            <a:pPr marL="0" indent="19050" algn="just">
              <a:lnSpc>
                <a:spcPct val="120000"/>
              </a:lnSpc>
              <a:spcBef>
                <a:spcPts val="600"/>
              </a:spcBef>
            </a:pPr>
            <a:endParaRPr lang="ru-RU" sz="35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404664"/>
            <a:ext cx="8686800" cy="84124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b="1" dirty="0" smtClean="0">
                <a:solidFill>
                  <a:schemeClr val="tx1"/>
                </a:solidFill>
              </a:rPr>
              <a:t>9) Энергосбережение и повышение энергетической эффективности</a:t>
            </a:r>
            <a:br>
              <a:rPr lang="ru-RU" sz="1200" b="1" dirty="0" smtClean="0">
                <a:solidFill>
                  <a:schemeClr val="tx1"/>
                </a:solidFill>
              </a:rPr>
            </a:br>
            <a:r>
              <a:rPr lang="ru-RU" sz="1300" b="1" i="1" dirty="0" smtClean="0">
                <a:solidFill>
                  <a:schemeClr val="tx1"/>
                </a:solidFill>
              </a:rPr>
              <a:t>Потребление электрической энергии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457200" y="1133128"/>
            <a:ext cx="8435280" cy="2664296"/>
          </a:xfrm>
          <a:prstGeom prst="rect">
            <a:avLst/>
          </a:prstGeom>
          <a:noFill/>
        </p:spPr>
        <p:txBody>
          <a:bodyPr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электроэнергии в многоквартирных домах муниципальных образований в 2019 г. колеблется от 293,4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1012,4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кВт.час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одного проживающего.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потребления к уровню 2018 года произошло в 11  муниципалитетах, наибольшее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(в 1,1 раза).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потребления электроэнергии в расчете на 1 проживающего в МКД отмечен в 10 муниципальных образованиях. Наибольший (109,1%)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электроэнергии муниципальными бюджетными учреждениями  в 2019 г. колеблется от 31,4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240,12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кВт.час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(Холм-Жирковский район) на одного жителя. Снижение отмечено в 16 муниципалитетах, наибольшее (в 1,3 раза)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Хиславичском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потребления электроэнергии произошел в 7 муниципальных образованиях области, наибольший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районе, более чем в 1,4 раза.</a:t>
            </a:r>
          </a:p>
        </p:txBody>
      </p:sp>
      <p:sp>
        <p:nvSpPr>
          <p:cNvPr id="9" name="Объект 3"/>
          <p:cNvSpPr txBox="1">
            <a:spLocks/>
          </p:cNvSpPr>
          <p:nvPr/>
        </p:nvSpPr>
        <p:spPr>
          <a:xfrm>
            <a:off x="403920" y="3797424"/>
            <a:ext cx="8668072" cy="2880320"/>
          </a:xfrm>
          <a:prstGeom prst="rect">
            <a:avLst/>
          </a:prstGeom>
          <a:noFill/>
        </p:spPr>
        <p:txBody>
          <a:bodyPr>
            <a:normAutofit fontScale="475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9050" algn="just"/>
            <a:r>
              <a:rPr lang="ru-RU" sz="2700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Потребление тепловой энергии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тепловой энергии в МКД в 2019 г. варьировалась от 0,06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0,31 Гкал (Ельнинский район) на 1 кв.м общей площади МКД.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удельного потребления тепловой энергии в МКД произошло в 19 муниципальных образованиях, в т.ч. более чем в 4 раза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 Рост произошел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(на 0,3%). 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тепловой энергии муниципальными бюджетными учреждениями в 2019 г. колебалась от 0,04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до 2,5 Гкал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1 кв.м  общей площади этих учреждений. Снижение показателя произошло в 14 муниципалитетах, в т.ч.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(в  1,5 раза).</a:t>
            </a:r>
          </a:p>
          <a:p>
            <a:pPr marL="0" indent="19050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удельной величины потребления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теплоэнергии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отмечен в 5 муниципалитетах, наибольший –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 (в  1,9 раз).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1752" y="457200"/>
            <a:ext cx="8686800" cy="84124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i="1" dirty="0" smtClean="0">
                <a:solidFill>
                  <a:schemeClr val="tx1"/>
                </a:solidFill>
              </a:rPr>
              <a:t>Потребление горячей воды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7" name="Объект 3"/>
          <p:cNvSpPr txBox="1">
            <a:spLocks/>
          </p:cNvSpPr>
          <p:nvPr/>
        </p:nvSpPr>
        <p:spPr>
          <a:xfrm>
            <a:off x="179512" y="3573016"/>
            <a:ext cx="8740080" cy="3284984"/>
          </a:xfrm>
          <a:prstGeom prst="rect">
            <a:avLst/>
          </a:prstGeom>
          <a:noFill/>
        </p:spPr>
        <p:txBody>
          <a:bodyPr>
            <a:normAutofit fontScale="40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Wingdings 2"/>
              <a:buNone/>
            </a:pPr>
            <a:r>
              <a:rPr lang="ru-RU" sz="3300" b="1" i="1" cap="all" dirty="0" smtClean="0">
                <a:solidFill>
                  <a:schemeClr val="tx1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Потребление холодной воды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холодной воды в МКД в 2019 г. в среднем по муниципалитетам варьировалась от 12,0 (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Новодугинский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район) до  67,2 куб. м (Духовщинский район) на 1 проживающего. Сокращение потребления отмечено в 17 муниципалитетах. Максимальное (в 1,7 раз) –</a:t>
            </a:r>
            <a:r>
              <a:rPr lang="en-US" sz="33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в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Рост удельного потребления холодной воды в МКД произошел в 7 муниципальных образованиях. Максимальное (в 1,1 раза) - в </a:t>
            </a:r>
            <a:r>
              <a:rPr lang="ru-RU" sz="36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3600" dirty="0" smtClean="0">
                <a:solidFill>
                  <a:schemeClr val="tx1"/>
                </a:solidFill>
                <a:latin typeface="Palatino Linotype" pitchFamily="18" charset="0"/>
              </a:rPr>
              <a:t> районе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. На уровне прошлого года отмечено потребление в 3 муниципальных образованиях.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холодной воды муниципальными бюджетными учреждениями в среднем по области варьировалась от 0,356  (в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районе) до 17,7 куб. м (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Велижский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район) на 1  жителя.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Снижение показателя произошло в 19 муниципалитетах, в т.ч. более чем на 40% - в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Рост потребления холодной воды муниципальными бюджетными учреждениями отмечен в 3 муниципальных образованиях, из них наибольший рост (в 1,1 раза) - </a:t>
            </a:r>
            <a:r>
              <a:rPr lang="ru-RU" sz="3600" dirty="0" smtClean="0">
                <a:solidFill>
                  <a:schemeClr val="tx1"/>
                </a:solidFill>
                <a:latin typeface="Palatino Linotype" pitchFamily="18" charset="0"/>
              </a:rPr>
              <a:t>в </a:t>
            </a:r>
            <a:r>
              <a:rPr lang="ru-RU" sz="36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36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районе. </a:t>
            </a:r>
          </a:p>
          <a:p>
            <a:pPr marL="0" indent="19050" algn="just"/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Значение показателя на уровне 2018 года отмечено в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, Демидовском,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sz="3300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sz="3300" dirty="0" smtClean="0">
                <a:solidFill>
                  <a:schemeClr val="tx1"/>
                </a:solidFill>
                <a:latin typeface="Palatino Linotype" pitchFamily="18" charset="0"/>
              </a:rPr>
              <a:t> районах.</a:t>
            </a:r>
          </a:p>
          <a:p>
            <a:pPr marL="0" indent="0">
              <a:spcBef>
                <a:spcPct val="0"/>
              </a:spcBef>
              <a:buFont typeface="Wingdings 2"/>
              <a:buNone/>
            </a:pPr>
            <a:endParaRPr lang="ru-RU" sz="1400" b="1" i="1" cap="all" dirty="0"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251520" y="764704"/>
            <a:ext cx="8640960" cy="28803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горячей воды в многоквартирных домах в 2019 г. варьировалась от 12,42 до  33,5 куб. м на 1 проживающего. Снижение показателя отмечено в 10 муниципальных образованиях, в которых многоквартирные дома снабжаются горячей водой, в т.ч.  более чем на 27% - в 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Рославльском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Рост показателя в 1,5 раза произошел в 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Ельнинском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районе. В 10 районах области водоснабжение горячей водой многоквартирных домов отсутствует. </a:t>
            </a:r>
          </a:p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горячей воды муниципальными бюджетными учреждениями в среднем по муниципалитетам, в которых осуществлялось централизованное снабжение муниципальных бюджетных учреждений горячей водой, варьировалась от 0,073 (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Краснинский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район) до  4,3 куб. м (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Рославльский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район) на 1 жителя.</a:t>
            </a:r>
          </a:p>
          <a:p>
            <a:pPr marL="0" indent="9525" algn="just">
              <a:spcBef>
                <a:spcPts val="0"/>
              </a:spcBef>
            </a:pP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Снижение произошло в 9 муниципалитетах, в т.ч. более чем на 9% - в 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районе. Рост удельной величины потребления горячей воды муниципальными бюджетными учреждениями отмечен в 3 муниципалитетах, наибольший - в </a:t>
            </a:r>
            <a:r>
              <a:rPr lang="ru-RU" sz="1300" dirty="0" err="1" smtClean="0">
                <a:solidFill>
                  <a:schemeClr val="tx1"/>
                </a:solidFill>
                <a:latin typeface="Palatino Linotype" pitchFamily="18" charset="0"/>
              </a:rPr>
              <a:t>Рославльском</a:t>
            </a:r>
            <a:r>
              <a:rPr lang="ru-RU" sz="1300" dirty="0" smtClean="0">
                <a:solidFill>
                  <a:schemeClr val="tx1"/>
                </a:solidFill>
                <a:latin typeface="Palatino Linotype" pitchFamily="18" charset="0"/>
              </a:rPr>
              <a:t> районе (в 2,5 раза). На уровне прошлого года отмечено потребление в 4 муниципальных образованиях.</a:t>
            </a:r>
            <a:endParaRPr lang="ru-RU" sz="1300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300" b="1" i="1" dirty="0" smtClean="0">
                <a:solidFill>
                  <a:schemeClr val="tx1"/>
                </a:solidFill>
              </a:rPr>
              <a:t>Потребление природного газа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природного газа в многоквартирных домах в среднем по муниципалитетам варьировалась от 10,3 (Шумячский район) до  639 куб. м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1 проживающего, в которых имеется данный вид энергоресурсов.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показателя отмечено в 13 муниципальных образованиях. Наибольшее (на 63%)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 Рост удельной величины потребления природного газа в МКД произошел в 6 районах, в т.ч. более чем в 1,2 раза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 На уровне прошлого года отмечено потребление в 5 муниципальных образованиях (в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Демидовском,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районах).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Удельная величина потребления природного газа муниципальными бюджетными учреждениями в 2019 г. в среднем варьировалась от 0,44 (город Смоленск) до  53,4 куб. м (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Глинковский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район) на 1 жителя.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Снижение потребления природного газа произошло в 11 муниципальных образованиях, наибольшее (более чем на 32%)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Новодугинском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районе (за счет высокой базы 2018 года).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Рост отмечен в 7 муниципалитетах, в т.ч. более чем в 1,1 раза -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 На уровне прошлого года отмечено потребление в 5 муниципальных образованиях (в Вяземском,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Демидовском,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районах).</a:t>
            </a:r>
            <a:endParaRPr lang="ru-RU" dirty="0">
              <a:solidFill>
                <a:schemeClr val="tx1"/>
              </a:solidFill>
              <a:latin typeface="Palatino Linotype" pitchFamily="18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51520" y="332656"/>
            <a:ext cx="86868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1400" b="1" dirty="0">
                <a:solidFill>
                  <a:schemeClr val="tx1"/>
                </a:solidFill>
              </a:rPr>
              <a:t>10) ПРОВЕДЕНИЕ НЕЗАВИСИМОЙ ОЦЕНКИ КАЧЕСТВА УСЛОВИЙ ОКАЗАНИЯ УСЛУГ ОРГАНИЗАЦИЯМИ В СФЕРАХ КУЛЬТУРЫ, ОХРАНЫ ЗДОРОВЬЯ, ОБРАЗОВАНИЯ И СОЦИАЛЬНОГО </a:t>
            </a:r>
            <a:r>
              <a:rPr lang="ru-RU" sz="1400" b="1" dirty="0" smtClean="0">
                <a:solidFill>
                  <a:schemeClr val="tx1"/>
                </a:solidFill>
              </a:rPr>
              <a:t>ОБСЛУЖИВАНИЯ</a:t>
            </a:r>
            <a:endParaRPr lang="ru-RU" sz="1600" b="1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304800" y="1554162"/>
            <a:ext cx="8686800" cy="4525963"/>
          </a:xfrm>
          <a:prstGeom prst="rect">
            <a:avLst/>
          </a:prstGeom>
          <a:noFill/>
        </p:spPr>
        <p:txBody>
          <a:bodyPr>
            <a:normAutofit fontScale="5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независимую оценку качества условий оказания услуг прошли организации культуры в 24 муниципальных районах.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 Максимальное значение показателя:</a:t>
            </a:r>
          </a:p>
          <a:p>
            <a:pPr marL="0" indent="9525" algn="just"/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Руднянский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районы. 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 Минимальное значение показателя:</a:t>
            </a:r>
          </a:p>
          <a:p>
            <a:pPr marL="0" indent="9525" algn="just"/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,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и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Сычевский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районы.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независимую оценку качества условий оказания услуг прошли организации в сфере образования в 24 муниципальных районах. Максимальное значение показателя – в городе Смоленске, минимальное –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Темкинском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В 2019 году независимую оценку качества условий оказания услуг прошли организации в сфере социального обслуживания в 22 муниципальных районах. Максимальное значение показателя – в </a:t>
            </a:r>
            <a:r>
              <a:rPr lang="ru-RU" dirty="0" err="1" smtClean="0">
                <a:solidFill>
                  <a:schemeClr val="tx1"/>
                </a:solidFill>
                <a:latin typeface="Palatino Linotype" pitchFamily="18" charset="0"/>
              </a:rPr>
              <a:t>Кардымовском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 районе.</a:t>
            </a:r>
          </a:p>
          <a:p>
            <a:pPr marL="0" indent="9525" algn="just"/>
            <a:r>
              <a:rPr lang="ru-RU" dirty="0" smtClean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  <a:latin typeface="Palatino Linotype" pitchFamily="18" charset="0"/>
              </a:rPr>
              <a:t>2019</a:t>
            </a:r>
            <a:r>
              <a:rPr lang="ru-RU" dirty="0" smtClean="0">
                <a:solidFill>
                  <a:schemeClr val="tx1"/>
                </a:solidFill>
              </a:rPr>
              <a:t> году независимая оценка качества условий оказания </a:t>
            </a:r>
            <a:r>
              <a:rPr lang="ru-RU" sz="3100" dirty="0" smtClean="0">
                <a:solidFill>
                  <a:schemeClr val="tx1"/>
                </a:solidFill>
              </a:rPr>
              <a:t>услуг</a:t>
            </a:r>
            <a:r>
              <a:rPr lang="ru-RU" dirty="0" smtClean="0">
                <a:solidFill>
                  <a:schemeClr val="tx1"/>
                </a:solidFill>
              </a:rPr>
              <a:t> организациями в сферах охраны здоровья, в соответствии с докладами глав муниципальных образований, отсутствует. </a:t>
            </a:r>
          </a:p>
        </p:txBody>
      </p:sp>
    </p:spTree>
    <p:extLst>
      <p:ext uri="{BB962C8B-B14F-4D97-AF65-F5344CB8AC3E}">
        <p14:creationId xmlns:p14="http://schemas.microsoft.com/office/powerpoint/2010/main" xmlns="" val="1964756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23528" y="260648"/>
            <a:ext cx="8686800" cy="838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dirty="0" smtClean="0">
                <a:solidFill>
                  <a:schemeClr val="tx1"/>
                </a:solidFill>
              </a:rPr>
              <a:t>II. </a:t>
            </a:r>
            <a:r>
              <a:rPr lang="ru-RU" sz="1400" b="1" dirty="0" smtClean="0">
                <a:solidFill>
                  <a:schemeClr val="tx1"/>
                </a:solidFill>
              </a:rPr>
              <a:t>ИТОГИ СОЦИОЛОГИЧЕСКИХ ОПРОСОВ НАСЕЛЕНИЯ</a:t>
            </a:r>
          </a:p>
          <a:p>
            <a:endParaRPr lang="ru-RU" sz="1400" b="1" dirty="0">
              <a:solidFill>
                <a:schemeClr val="tx1"/>
              </a:solidFill>
            </a:endParaRPr>
          </a:p>
          <a:p>
            <a:r>
              <a:rPr lang="ru-RU" sz="1400" b="1" i="1" dirty="0">
                <a:solidFill>
                  <a:schemeClr val="tx1"/>
                </a:solidFill>
              </a:rPr>
              <a:t>Удовлетворенность населения деятельностью органов местного самоуправления городского округа (муниципального района)</a:t>
            </a: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251520" y="908720"/>
            <a:ext cx="8686800" cy="3312368"/>
          </a:xfrm>
          <a:prstGeom prst="rect">
            <a:avLst/>
          </a:prstGeom>
          <a:noFill/>
        </p:spPr>
        <p:txBody>
          <a:bodyPr>
            <a:normAutofit fontScale="85000" lnSpcReduction="2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>
              <a:solidFill>
                <a:schemeClr val="tx1"/>
              </a:solidFill>
            </a:endParaRPr>
          </a:p>
          <a:p>
            <a:pPr marL="0" algn="just"/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Наиболее высокий уровень удовлетворенности населения деятельностью органов местного самоуправления в 2019 году зафиксирован в Смоленском (67,3%),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Сафоновском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(63,7%) и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Ершичском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(62%) районах. </a:t>
            </a:r>
          </a:p>
          <a:p>
            <a:pPr marL="0" algn="just"/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Наихудшие показатели уровня удовлетворенности выявлены в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(32,9%) и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(38,7%) районах. </a:t>
            </a:r>
          </a:p>
          <a:p>
            <a:pPr marL="0" algn="just"/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Результаты  опросов  населения  в  2019 году  свидетельствуют  о снижении уровня   удовлетворенности   населения   деятельностью   органов   местного самоуправления в  16  муниципальных  образованиях  Смоленской области. Наибольшее снижение показателя отмечено в </a:t>
            </a:r>
            <a:r>
              <a:rPr lang="ru-RU" sz="2400" dirty="0" err="1" smtClean="0">
                <a:solidFill>
                  <a:schemeClr val="tx1"/>
                </a:solidFill>
                <a:latin typeface="Palatino Linotype" pitchFamily="18" charset="0"/>
              </a:rPr>
              <a:t>Монастырщинском</a:t>
            </a:r>
            <a:r>
              <a:rPr lang="ru-RU" sz="2400" dirty="0" smtClean="0">
                <a:solidFill>
                  <a:schemeClr val="tx1"/>
                </a:solidFill>
                <a:latin typeface="Palatino Linotype" pitchFamily="18" charset="0"/>
              </a:rPr>
              <a:t> районе  (на 17,5 п.п.). </a:t>
            </a:r>
            <a:endParaRPr lang="ru-RU" sz="1400" dirty="0">
              <a:solidFill>
                <a:schemeClr val="tx1"/>
              </a:solidFill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xmlns="" val="2585202445"/>
              </p:ext>
            </p:extLst>
          </p:nvPr>
        </p:nvGraphicFramePr>
        <p:xfrm>
          <a:off x="251520" y="4005064"/>
          <a:ext cx="8443664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04664"/>
            <a:ext cx="25987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ru-RU" sz="3600" cap="all" dirty="0"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rPr>
              <a:t>ВВЕДЕНИЕ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50995"/>
            <a:ext cx="842493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Нормативно-правовые акты Смоленской области, регламентирующие работу по оценке эффективности деятельности органов местного самоуправления: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1. Постановление Администрации Смоленской области от 18 апреля 2014 г. № 276 «Об оценке эффективности деятельности органов местного самоуправления городских округов и муниципальных районов» (в редакции постановлений Администрации Смоленской области     от 17.04.2015 № 224, от 17.02.2017 №</a:t>
            </a:r>
            <a:r>
              <a:rPr lang="en-US" sz="1400" dirty="0" smtClean="0">
                <a:latin typeface="Palatino Linotype" pitchFamily="18" charset="0"/>
              </a:rPr>
              <a:t> 62</a:t>
            </a:r>
            <a:r>
              <a:rPr lang="ru-RU" sz="1400" dirty="0">
                <a:latin typeface="Palatino Linotype" pitchFamily="18" charset="0"/>
              </a:rPr>
              <a:t>, от 12.04.2019 </a:t>
            </a:r>
            <a:r>
              <a:rPr lang="en-US" sz="1400" dirty="0">
                <a:latin typeface="Palatino Linotype" pitchFamily="18" charset="0"/>
              </a:rPr>
              <a:t>N 201</a:t>
            </a:r>
            <a:r>
              <a:rPr lang="ru-RU" sz="1400" dirty="0" smtClean="0">
                <a:latin typeface="Palatino Linotype" pitchFamily="18" charset="0"/>
              </a:rPr>
              <a:t>);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2. Закон Смоленской области от 29.09.2009 № 90-з «О предоставлении межбюджетных трансфертов из областного бюджета бюджетам муниципальных образований Смоленской области - победителей и призеров ежегодного областного конкурса на лучшее муниципальное образование Смоленской области» (в редакции закона Смоленской области  от 30.11.2011 № 121-з);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Сводный доклад подготовлен Департаментом экономического развития Смоленской области на основе докладов глав муниципальных образований Смоленской области о достигнутых значениях показателей для оценки эффективности деятельности органов местного самоуправления городских округов и муниципальных районов при участии органов исполнительной власти Смоленской области. 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В целях обеспечения равных условий оценки муниципальные образования были разделены на три группы в зависимости от уровня социально-экономического развития, бюджетной обеспеченности, доходности, обеспеченности природными и трудовыми ресурсами, численности населения.  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Оценка эффективности деятельности органов местного самоуправления городских округов и муниципальных районов в 2019 году проведена по достигнутому уровню и динамике показателей социально-экономического развития.</a:t>
            </a:r>
          </a:p>
          <a:p>
            <a:pPr indent="442913" algn="just"/>
            <a:r>
              <a:rPr lang="ru-RU" sz="1400" dirty="0" smtClean="0">
                <a:latin typeface="Palatino Linotype" pitchFamily="18" charset="0"/>
              </a:rPr>
              <a:t>Подготовка Сводного доклада осуществлялась с использованием автоматизированной информационной системы ежегодного мониторинга показателей эффективности деятельности ОМС городских округов, муниципальных районов Смоленской области.</a:t>
            </a:r>
          </a:p>
          <a:p>
            <a:pPr indent="442913" algn="just"/>
            <a:endParaRPr lang="ru-RU" sz="1400" dirty="0"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9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41248"/>
          </a:xfrm>
        </p:spPr>
        <p:txBody>
          <a:bodyPr>
            <a:norm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III. </a:t>
            </a:r>
            <a:r>
              <a:rPr lang="ru-RU" sz="1400" b="1" dirty="0" smtClean="0">
                <a:solidFill>
                  <a:schemeClr val="tx1"/>
                </a:solidFill>
              </a:rPr>
              <a:t>РЕЗУЛЬТАТЫ ОЦЕНКИ ЭФФЕКТИВНОСТИ ДЕЯТЕЛЬНОСТИ ОРГАНОВ МЕСТНОГО САМОУПРАВЛЕНИЯ ГОРОДСКИХ ОКРУГОВ И МУНИЦИПАЛЬНЫХ РАЙОНОВ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95536" y="980728"/>
            <a:ext cx="8568952" cy="1152128"/>
          </a:xfrm>
        </p:spPr>
        <p:txBody>
          <a:bodyPr>
            <a:noAutofit/>
          </a:bodyPr>
          <a:lstStyle/>
          <a:p>
            <a:pPr marL="0" lvl="0" indent="19050" algn="just">
              <a:spcBef>
                <a:spcPts val="0"/>
              </a:spcBef>
              <a:buClrTx/>
              <a:buSzTx/>
              <a:buNone/>
            </a:pPr>
            <a:r>
              <a:rPr lang="ru-RU" sz="1400" dirty="0" smtClean="0">
                <a:solidFill>
                  <a:prstClr val="black"/>
                </a:solidFill>
                <a:latin typeface="Palatino Linotype"/>
              </a:rPr>
              <a:t>Оценка эффективности деятельности органов местного самоуправления городских округов и муниципальных районов в 2019 году проведена по достигнутому уровню и динамике показателей социально-экономического развития.</a:t>
            </a:r>
          </a:p>
          <a:p>
            <a:pPr marL="0" lvl="0" indent="19050" algn="just">
              <a:spcBef>
                <a:spcPts val="0"/>
              </a:spcBef>
              <a:buClrTx/>
              <a:buSzTx/>
              <a:buNone/>
            </a:pPr>
            <a:r>
              <a:rPr lang="ru-RU" sz="1400" b="1" i="1" dirty="0" smtClean="0">
                <a:solidFill>
                  <a:prstClr val="black"/>
                </a:solidFill>
                <a:latin typeface="Palatino Linotype"/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«Экономическое развитие» по итогам 2019 года.</a:t>
            </a:r>
          </a:p>
        </p:txBody>
      </p:sp>
      <p:graphicFrame>
        <p:nvGraphicFramePr>
          <p:cNvPr id="7" name="Содержимое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120502163"/>
              </p:ext>
            </p:extLst>
          </p:nvPr>
        </p:nvGraphicFramePr>
        <p:xfrm>
          <a:off x="467544" y="2132856"/>
          <a:ext cx="8352730" cy="4468355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24930"/>
                <a:gridCol w="1707924"/>
                <a:gridCol w="2561886"/>
                <a:gridCol w="3157990"/>
              </a:tblGrid>
              <a:tr h="3503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место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1 группа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2 группа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3 группа</a:t>
                      </a:r>
                      <a:endParaRPr lang="ru-RU" sz="1600" dirty="0"/>
                    </a:p>
                  </a:txBody>
                  <a:tcPr/>
                </a:tc>
              </a:tr>
              <a:tr h="25840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b"/>
                </a:tc>
              </a:tr>
              <a:tr h="27275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26450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7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8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b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9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</a:tr>
              <a:tr h="26682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10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ctr"/>
                </a:tc>
              </a:tr>
              <a:tr h="26851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13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ctr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ctr"/>
                </a:tc>
              </a:tr>
              <a:tr h="24355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600" dirty="0" smtClean="0"/>
                        <a:t>16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</a:t>
                      </a:r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«Дошкольное образование» </a:t>
            </a:r>
            <a:b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по итогам 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87524810"/>
              </p:ext>
            </p:extLst>
          </p:nvPr>
        </p:nvGraphicFramePr>
        <p:xfrm>
          <a:off x="395536" y="1340772"/>
          <a:ext cx="8596065" cy="509544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873603"/>
                <a:gridCol w="1995164"/>
                <a:gridCol w="2636467"/>
                <a:gridCol w="3090831"/>
              </a:tblGrid>
              <a:tr h="42024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/>
                </a:tc>
              </a:tr>
              <a:tr h="29983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ctr"/>
                </a:tc>
              </a:tr>
              <a:tr h="34143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ctr"/>
                </a:tc>
              </a:tr>
              <a:tr h="30311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</a:tr>
              <a:tr h="27191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ctr"/>
                </a:tc>
              </a:tr>
              <a:tr h="3050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ctr"/>
                </a:tc>
              </a:tr>
              <a:tr h="29260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ctr"/>
                </a:tc>
              </a:tr>
              <a:tr h="28019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ctr"/>
                </a:tc>
              </a:tr>
              <a:tr h="2808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ctr"/>
                </a:tc>
              </a:tr>
              <a:tr h="2672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</a:tr>
              <a:tr h="29475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«Общее и дополнительное образование» по итогам 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года</a:t>
            </a:r>
            <a:endParaRPr lang="ru-RU" sz="14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3136642"/>
              </p:ext>
            </p:extLst>
          </p:nvPr>
        </p:nvGraphicFramePr>
        <p:xfrm>
          <a:off x="304800" y="1268766"/>
          <a:ext cx="8686800" cy="5256577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882824"/>
                <a:gridCol w="1800200"/>
                <a:gridCol w="3024336"/>
                <a:gridCol w="2979440"/>
              </a:tblGrid>
              <a:tr h="28761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2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403727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3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4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5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6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7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8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9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10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11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12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286430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13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14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15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313309">
                <a:tc>
                  <a:txBody>
                    <a:bodyPr/>
                    <a:lstStyle/>
                    <a:p>
                      <a:pPr algn="ctr">
                        <a:lnSpc>
                          <a:spcPts val="1000"/>
                        </a:lnSpc>
                      </a:pPr>
                      <a:r>
                        <a:rPr lang="ru-RU" sz="1700" dirty="0" smtClean="0"/>
                        <a:t>16</a:t>
                      </a:r>
                      <a:endParaRPr lang="ru-RU" sz="17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7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7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Шумячский</a:t>
                      </a:r>
                      <a:r>
                        <a:rPr lang="ru-RU" sz="17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«КУЛЬТУРА» по итогам </a:t>
            </a:r>
            <a:r>
              <a:rPr lang="ru-RU" sz="14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года.</a:t>
            </a:r>
            <a:endParaRPr lang="ru-RU" sz="14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16037261"/>
              </p:ext>
            </p:extLst>
          </p:nvPr>
        </p:nvGraphicFramePr>
        <p:xfrm>
          <a:off x="304800" y="1268761"/>
          <a:ext cx="8686800" cy="499565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882824"/>
                <a:gridCol w="1800200"/>
                <a:gridCol w="2520280"/>
                <a:gridCol w="3483496"/>
              </a:tblGrid>
              <a:tr h="2880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ctr"/>
                </a:tc>
              </a:tr>
              <a:tr h="33286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</a:tr>
              <a:tr h="291909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Велижский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>
            <a:normAutofit/>
          </a:bodyPr>
          <a:lstStyle/>
          <a:p>
            <a:pPr lvl="0" algn="ctr"/>
            <a: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«Физическая культура и спорт» </a:t>
            </a:r>
            <a:b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  <a:t>по итогам 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300" b="1" i="1" dirty="0" smtClean="0">
                <a:solidFill>
                  <a:schemeClr val="tx1"/>
                </a:solidFill>
                <a:cs typeface="Times New Roman" pitchFamily="18" charset="0"/>
              </a:rPr>
              <a:t> года.</a:t>
            </a:r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81326356"/>
              </p:ext>
            </p:extLst>
          </p:nvPr>
        </p:nvGraphicFramePr>
        <p:xfrm>
          <a:off x="251520" y="1268761"/>
          <a:ext cx="8712968" cy="4896543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885483"/>
                <a:gridCol w="1733398"/>
                <a:gridCol w="2888997"/>
                <a:gridCol w="3205090"/>
              </a:tblGrid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28803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</a:tr>
              <a:tr h="28803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«Жилищное строительство и обеспечение граждан жильем» по итогам </a:t>
            </a:r>
            <a:r>
              <a:rPr lang="ru-RU" sz="14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года.</a:t>
            </a:r>
            <a:endParaRPr lang="ru-RU" sz="1400" dirty="0"/>
          </a:p>
        </p:txBody>
      </p:sp>
      <p:graphicFrame>
        <p:nvGraphicFramePr>
          <p:cNvPr id="6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455144531"/>
              </p:ext>
            </p:extLst>
          </p:nvPr>
        </p:nvGraphicFramePr>
        <p:xfrm>
          <a:off x="395536" y="1412776"/>
          <a:ext cx="8424936" cy="4993097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025644"/>
                <a:gridCol w="1758248"/>
                <a:gridCol w="2857152"/>
                <a:gridCol w="2783892"/>
              </a:tblGrid>
              <a:tr h="27961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ctr"/>
                </a:tc>
              </a:tr>
              <a:tr h="36487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ctr"/>
                </a:tc>
              </a:tr>
              <a:tr h="291073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ctr"/>
                </a:tc>
              </a:tr>
              <a:tr h="289824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Темкинский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«Жилищно-коммунальное хозяйство»</a:t>
            </a:r>
            <a:b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</a:b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по итогам</a:t>
            </a:r>
            <a:r>
              <a:rPr lang="ru-RU" sz="18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8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года.</a:t>
            </a:r>
            <a:endParaRPr lang="ru-RU" sz="1400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51726756"/>
              </p:ext>
            </p:extLst>
          </p:nvPr>
        </p:nvGraphicFramePr>
        <p:xfrm>
          <a:off x="395536" y="1340768"/>
          <a:ext cx="8208912" cy="534553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895518"/>
                <a:gridCol w="1641782"/>
                <a:gridCol w="2686554"/>
                <a:gridCol w="2985058"/>
              </a:tblGrid>
              <a:tr h="309211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 группа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 группа</a:t>
                      </a:r>
                      <a:endParaRPr lang="ru-RU" dirty="0"/>
                    </a:p>
                  </a:txBody>
                  <a:tcPr anchor="ctr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</a:tr>
              <a:tr h="341612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14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b"/>
                </a:tc>
              </a:tr>
              <a:tr h="309211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dirty="0" smtClean="0"/>
                        <a:t>16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Шумячский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«Организация муниципального управления» по итогам </a:t>
            </a:r>
            <a:r>
              <a:rPr lang="ru-RU" sz="16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 года.</a:t>
            </a:r>
            <a:endParaRPr lang="ru-RU" sz="1400" dirty="0"/>
          </a:p>
        </p:txBody>
      </p:sp>
      <p:graphicFrame>
        <p:nvGraphicFramePr>
          <p:cNvPr id="8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02087016"/>
              </p:ext>
            </p:extLst>
          </p:nvPr>
        </p:nvGraphicFramePr>
        <p:xfrm>
          <a:off x="304800" y="1412775"/>
          <a:ext cx="8587680" cy="50405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15123"/>
                <a:gridCol w="1993218"/>
                <a:gridCol w="2796364"/>
                <a:gridCol w="2782975"/>
              </a:tblGrid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место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 группа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2 группа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3 группа</a:t>
                      </a:r>
                    </a:p>
                  </a:txBody>
                  <a:tcPr marL="9525" marR="9525" marT="9525" marB="0" anchor="ctr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b"/>
                </a:tc>
              </a:tr>
              <a:tr h="29650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MingLiU_HKSCS" pitchFamily="18" charset="-120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Рейтинг городских округов и муниципальных районов по достигнутому уровню и динамике показателей в сфере «Энергосбережение и повышение энергетической эффективности» по итогам </a:t>
            </a:r>
            <a:r>
              <a:rPr lang="ru-RU" sz="1800" b="1" i="1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800" b="1" i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sz="1400" b="1" i="1" dirty="0" smtClean="0">
                <a:solidFill>
                  <a:schemeClr val="tx1"/>
                </a:solidFill>
                <a:cs typeface="Times New Roman" pitchFamily="18" charset="0"/>
              </a:rPr>
              <a:t>года.</a:t>
            </a:r>
            <a:endParaRPr lang="ru-RU" sz="1400" dirty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802658880"/>
              </p:ext>
            </p:extLst>
          </p:nvPr>
        </p:nvGraphicFramePr>
        <p:xfrm>
          <a:off x="304800" y="1268760"/>
          <a:ext cx="8587680" cy="520993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872751"/>
                <a:gridCol w="1637286"/>
                <a:gridCol w="2847454"/>
                <a:gridCol w="3230189"/>
              </a:tblGrid>
              <a:tr h="386958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место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1 группа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2 группа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+mn-lt"/>
                        </a:rPr>
                        <a:t>3 группа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Десногорск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</a:tr>
              <a:tr h="348775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2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4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6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Ярцевский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7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8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9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10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11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12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13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14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15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</a:tr>
              <a:tr h="29828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ru-RU" sz="1800" dirty="0" smtClean="0">
                          <a:latin typeface="+mn-lt"/>
                        </a:rPr>
                        <a:t>16</a:t>
                      </a:r>
                      <a:endParaRPr lang="ru-RU" sz="18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 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pPr algn="just"/>
            <a:r>
              <a:rPr lang="ru-RU" sz="1400" b="1" i="1" kern="0" dirty="0" smtClean="0">
                <a:solidFill>
                  <a:schemeClr val="tx1"/>
                </a:solidFill>
                <a:cs typeface="Times New Roman" pitchFamily="18" charset="0"/>
              </a:rPr>
              <a:t>Сводный рейтинг городских округов и муниципальных районов Смоленской области по достигнутому значению показателей оценки эффективности деятельности органов местного самоуправления в  </a:t>
            </a:r>
            <a:r>
              <a:rPr lang="ru-RU" sz="2000" b="1" i="1" kern="0" dirty="0" smtClean="0">
                <a:solidFill>
                  <a:schemeClr val="tx1"/>
                </a:solidFill>
                <a:latin typeface="Palatino Linotype" pitchFamily="18" charset="0"/>
                <a:cs typeface="Times New Roman" pitchFamily="18" charset="0"/>
              </a:rPr>
              <a:t>2019</a:t>
            </a:r>
            <a:r>
              <a:rPr lang="ru-RU" sz="1400" b="1" i="1" kern="0" dirty="0" smtClean="0">
                <a:solidFill>
                  <a:schemeClr val="tx1"/>
                </a:solidFill>
                <a:cs typeface="Times New Roman" pitchFamily="18" charset="0"/>
              </a:rPr>
              <a:t>  году</a:t>
            </a:r>
            <a:endParaRPr lang="ru-RU" sz="1400" dirty="0"/>
          </a:p>
        </p:txBody>
      </p:sp>
      <p:graphicFrame>
        <p:nvGraphicFramePr>
          <p:cNvPr id="1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860032" y="1124744"/>
          <a:ext cx="3888432" cy="5380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4336"/>
                <a:gridCol w="864096"/>
              </a:tblGrid>
              <a:tr h="31344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третья 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Сычевский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Новодугинский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Угранский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Хиславичский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Темкинский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Ершичский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Краснинский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Холм-Жирковский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Глинковский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Демидовский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Монастырщинский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Велижский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Ельнинский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Шумячский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Духовщинский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</a:tr>
              <a:tr h="313447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Кардымовский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323528" y="1124744"/>
          <a:ext cx="4032448" cy="110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1224136"/>
              </a:tblGrid>
              <a:tr h="28803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первая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город Десногорск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город Смоленск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79512" y="2492898"/>
          <a:ext cx="4176464" cy="39456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52328"/>
                <a:gridCol w="1224136"/>
              </a:tblGrid>
              <a:tr h="39456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вторая группа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место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Руднянский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Смоленский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Сафоновский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Починковский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Рославльский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Вяземский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Гагаринский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>
                          <a:solidFill>
                            <a:srgbClr val="000000"/>
                          </a:solidFill>
                          <a:latin typeface="Constantia"/>
                        </a:rPr>
                        <a:t>Дорогобужский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</a:t>
                      </a:r>
                      <a:endParaRPr lang="ru-RU" dirty="0"/>
                    </a:p>
                  </a:txBody>
                  <a:tcPr/>
                </a:tc>
              </a:tr>
              <a:tr h="394563"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800" b="0" i="0" u="none" strike="noStrike" dirty="0" err="1">
                          <a:solidFill>
                            <a:srgbClr val="000000"/>
                          </a:solidFill>
                          <a:latin typeface="Constantia"/>
                        </a:rPr>
                        <a:t>Ярцевский</a:t>
                      </a:r>
                      <a:r>
                        <a:rPr lang="ru-RU" sz="1800" b="0" i="0" u="none" strike="noStrike" dirty="0">
                          <a:solidFill>
                            <a:srgbClr val="000000"/>
                          </a:solidFill>
                          <a:latin typeface="Constantia"/>
                        </a:rPr>
                        <a:t> район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9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737032" cy="821776"/>
          </a:xfrm>
        </p:spPr>
        <p:txBody>
          <a:bodyPr>
            <a:no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I. </a:t>
            </a:r>
            <a:r>
              <a:rPr lang="ru-RU" sz="1400" b="1" dirty="0">
                <a:solidFill>
                  <a:schemeClr val="tx1"/>
                </a:solidFill>
              </a:rPr>
              <a:t>РЕЗУЛЬТАТЫ МОНИТОРИНГА ЭФФЕКТИВНОСТИ ДЕЯТЕЛЬНОСТИ ОРГАНОВ МЕСТНОГО САМОУПРАВЛЕНИЯ ГОРОДСКИХ ОКРУГОВ И МУНИЦИПАЛЬНЫХ РАЙОНОВ</a:t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>1) экономическое развитие;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r>
              <a:rPr lang="ru-RU" sz="1400" b="1" i="1" dirty="0">
                <a:solidFill>
                  <a:schemeClr val="tx1"/>
                </a:solidFill>
              </a:rPr>
              <a:t>Число субъектов малого и среднего предпринимательства в расчете на </a:t>
            </a:r>
            <a:r>
              <a:rPr lang="ru-RU" sz="1400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10</a:t>
            </a:r>
            <a:r>
              <a:rPr lang="ru-RU" sz="1400" b="1" i="1" dirty="0">
                <a:solidFill>
                  <a:schemeClr val="tx1"/>
                </a:solidFill>
              </a:rPr>
              <a:t> тыс. человек населения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392488" cy="5256584"/>
          </a:xfrm>
        </p:spPr>
        <p:txBody>
          <a:bodyPr>
            <a:noAutofit/>
          </a:bodyPr>
          <a:lstStyle/>
          <a:p>
            <a:pPr marL="0" indent="-1440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В 2019 году в целом по области количество субъектов малого и среднего предпринимательства, включая индивидуальных предпринимателей, составило 447 единиц на 10 тыс. человек населения (в 2018 году – 445 ед. на 10 тыс. человек). </a:t>
            </a:r>
          </a:p>
          <a:p>
            <a:pPr marL="0" indent="-1440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Рост произошел в 11 муниципалитетах. Наибольший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Духовщинском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и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Дорогобужском районах (с 207 до 287 единиц и с 196 до 251 единиц на 10 тыс. человек соответственно). Снижение количества СМСП в 2019 году отмечено 15 муниципалитетах, наибольшее в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Ярцевском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районе (на 22,2%).</a:t>
            </a:r>
          </a:p>
          <a:p>
            <a:pPr marL="0" indent="-14400" algn="just"/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Лидером по числу СМСП -  является город Смоленск, 663 единицы на 10 тыс. человек. Кроме него большое количество СМСП работает в 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</a:rPr>
              <a:t>Краснинском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(393 единицы), </a:t>
            </a:r>
            <a:r>
              <a:rPr lang="ru-RU" sz="1400" dirty="0" err="1">
                <a:solidFill>
                  <a:schemeClr val="tx1"/>
                </a:solidFill>
                <a:latin typeface="Palatino Linotype" pitchFamily="18" charset="0"/>
              </a:rPr>
              <a:t>Руднянском</a:t>
            </a:r>
            <a:r>
              <a:rPr lang="ru-RU" sz="1400" dirty="0">
                <a:solidFill>
                  <a:schemeClr val="tx1"/>
                </a:solidFill>
                <a:latin typeface="Palatino Linotype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(379),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(362), Смоленском (342), Вяземском (328)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Гагринском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(311) районах. Наименьшее число СМСП  - менее 200 СМСП на 10 тыс. населения – отмечено в муниципалитетах: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(167) и </a:t>
            </a:r>
            <a:r>
              <a:rPr lang="ru-RU" sz="1400" dirty="0" err="1" smtClean="0">
                <a:solidFill>
                  <a:schemeClr val="tx1"/>
                </a:solidFill>
                <a:latin typeface="Palatino Linotype" pitchFamily="18" charset="0"/>
              </a:rPr>
              <a:t>Шумячском</a:t>
            </a:r>
            <a:r>
              <a:rPr lang="ru-RU" sz="1400" dirty="0" smtClean="0">
                <a:solidFill>
                  <a:schemeClr val="tx1"/>
                </a:solidFill>
                <a:latin typeface="Palatino Linotype" pitchFamily="18" charset="0"/>
              </a:rPr>
              <a:t> (183) районах.</a:t>
            </a:r>
          </a:p>
          <a:p>
            <a:pPr marL="0" indent="14288" algn="just"/>
            <a:endParaRPr lang="ru-RU" sz="900" dirty="0" smtClean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7273" y1="78266" x2="67273" y2="78266"/>
                        <a14:foregroundMark x1="70424" y1="85104" x2="70424" y2="85104"/>
                        <a14:foregroundMark x1="70788" y1="90232" x2="70788" y2="90232"/>
                        <a14:foregroundMark x1="68848" y1="97070" x2="68848" y2="97070"/>
                        <a14:foregroundMark x1="62667" y1="92186" x2="62667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00" y="1836000"/>
            <a:ext cx="4343398" cy="43118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965324" y="5085184"/>
            <a:ext cx="1178676" cy="1057209"/>
            <a:chOff x="7904151" y="5088850"/>
            <a:chExt cx="1178676" cy="10572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913363" y="5088850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311 и выше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910788" y="5884449"/>
              <a:ext cx="94101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232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904151" y="5361229"/>
              <a:ext cx="1142588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265 </a:t>
              </a:r>
              <a:r>
                <a:rPr lang="ru-RU" sz="1100" dirty="0"/>
                <a:t>до </a:t>
              </a:r>
              <a:r>
                <a:rPr lang="ru-RU" sz="1100" dirty="0" smtClean="0"/>
                <a:t>302</a:t>
              </a:r>
              <a:endParaRPr lang="ru-RU" sz="1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04151" y="5633670"/>
              <a:ext cx="1142588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235 до 251</a:t>
              </a:r>
              <a:endParaRPr lang="ru-RU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0280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41248"/>
          </a:xfrm>
        </p:spPr>
        <p:txBody>
          <a:bodyPr>
            <a:normAutofit/>
          </a:bodyPr>
          <a:lstStyle/>
          <a:p>
            <a:r>
              <a:rPr lang="ru-RU" sz="1300" b="1" i="1" dirty="0">
                <a:solidFill>
                  <a:schemeClr val="tx1"/>
                </a:solidFill>
              </a:rPr>
              <a:t>Доля среднесписочной численности работников (без внешних совместителей) малых и средних предприятий в среднесписочной численности всех предприятий и организаций</a:t>
            </a:r>
            <a:endParaRPr lang="ru-RU" sz="13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052736"/>
            <a:ext cx="4483224" cy="5805264"/>
          </a:xfrm>
        </p:spPr>
        <p:txBody>
          <a:bodyPr>
            <a:noAutofit/>
          </a:bodyPr>
          <a:lstStyle/>
          <a:p>
            <a:pPr marL="0" indent="14288" algn="just">
              <a:spcBef>
                <a:spcPts val="0"/>
              </a:spcBef>
            </a:pP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Доля среднесписочной численности работников колеблется от 9,1% в </a:t>
            </a:r>
            <a:r>
              <a:rPr lang="ru-RU" sz="1350" dirty="0" err="1" smtClean="0">
                <a:solidFill>
                  <a:sysClr val="windowText" lastClr="000000"/>
                </a:solidFill>
                <a:latin typeface="Palatino Linotype" pitchFamily="18" charset="0"/>
              </a:rPr>
              <a:t>Глинковском</a:t>
            </a: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 муниципальном районе до 61,4% в Смоленском муниципальном районе. Показатель зависит от сложившейся экономической структуры производств и особенностей осуществления предпринимательской деятельности в каждом районе.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Доля среднесписочной численности работников малых и средних предприятий в среднесписочной численности работников увеличилась в 15 муниципалитетах, наибольший рост (более чем на 2 процентных пункта) в </a:t>
            </a:r>
            <a:r>
              <a:rPr lang="ru-RU" sz="1350" dirty="0" err="1" smtClean="0">
                <a:solidFill>
                  <a:sysClr val="windowText" lastClr="000000"/>
                </a:solidFill>
                <a:latin typeface="Palatino Linotype" pitchFamily="18" charset="0"/>
              </a:rPr>
              <a:t>Хиславичском</a:t>
            </a: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 муниципальном районе. На уровне предыдущего года доля среднесписочной численности работников малых и средних предприятий в 2019 году сохранилась в городе Смоленске, </a:t>
            </a:r>
            <a:r>
              <a:rPr lang="ru-RU" sz="1350" dirty="0" err="1" smtClean="0">
                <a:solidFill>
                  <a:sysClr val="windowText" lastClr="000000"/>
                </a:solidFill>
                <a:latin typeface="Palatino Linotype" pitchFamily="18" charset="0"/>
              </a:rPr>
              <a:t>Гагаринском</a:t>
            </a: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, Демидовском, Холм-Жирковском и </a:t>
            </a:r>
            <a:r>
              <a:rPr lang="ru-RU" sz="1350" dirty="0" err="1" smtClean="0">
                <a:solidFill>
                  <a:sysClr val="windowText" lastClr="000000"/>
                </a:solidFill>
                <a:latin typeface="Palatino Linotype" pitchFamily="18" charset="0"/>
              </a:rPr>
              <a:t>Новодугинском</a:t>
            </a: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 районах. </a:t>
            </a:r>
          </a:p>
          <a:p>
            <a:pPr marL="0" indent="14288" algn="just">
              <a:spcBef>
                <a:spcPts val="0"/>
              </a:spcBef>
            </a:pP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Снижение доли среднесписочной численности работников (без внешних совместителей) МСП в среднесписочной численности всех предприятий и организаций в 2019 году отмечено в 7 муниципальных образованиях. Наибольшее снижение показателя зафиксировано в </a:t>
            </a:r>
            <a:r>
              <a:rPr lang="ru-RU" sz="1350" dirty="0" err="1" smtClean="0">
                <a:solidFill>
                  <a:sysClr val="windowText" lastClr="000000"/>
                </a:solidFill>
                <a:latin typeface="Palatino Linotype" pitchFamily="18" charset="0"/>
              </a:rPr>
              <a:t>Ершичском</a:t>
            </a:r>
            <a:r>
              <a:rPr lang="ru-RU" sz="1350" dirty="0" smtClean="0">
                <a:solidFill>
                  <a:sysClr val="windowText" lastClr="000000"/>
                </a:solidFill>
                <a:latin typeface="Palatino Linotype" pitchFamily="18" charset="0"/>
              </a:rPr>
              <a:t> районе (на 2 п.п.).</a:t>
            </a:r>
            <a:endParaRPr lang="ru-RU" sz="1350" dirty="0">
              <a:solidFill>
                <a:sysClr val="windowText" lastClr="000000"/>
              </a:solidFill>
              <a:latin typeface="Palatino Linotype" pitchFamily="18" charset="0"/>
            </a:endParaRPr>
          </a:p>
        </p:txBody>
      </p:sp>
      <p:pic>
        <p:nvPicPr>
          <p:cNvPr id="5" name="Содержимое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1806494"/>
            <a:ext cx="4343397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848000" y="5040000"/>
            <a:ext cx="1404520" cy="1057209"/>
            <a:chOff x="7904150" y="5088850"/>
            <a:chExt cx="1404520" cy="1057209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913362" y="5088850"/>
              <a:ext cx="1395308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38,7% и более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913363" y="5884449"/>
              <a:ext cx="94101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21%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904150" y="5361229"/>
              <a:ext cx="140452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27,1% </a:t>
              </a:r>
              <a:r>
                <a:rPr lang="ru-RU" sz="1100" dirty="0"/>
                <a:t>до </a:t>
              </a:r>
              <a:r>
                <a:rPr lang="ru-RU" sz="1100" dirty="0" smtClean="0"/>
                <a:t>36,7%</a:t>
              </a:r>
              <a:endParaRPr lang="ru-RU" sz="110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904150" y="5637517"/>
              <a:ext cx="1239849" cy="2539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 smtClean="0"/>
                <a:t>от 21,5% до 26,7%</a:t>
              </a:r>
              <a:endParaRPr lang="ru-RU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27057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b="1" i="1" dirty="0">
                <a:solidFill>
                  <a:schemeClr val="tx1"/>
                </a:solidFill>
              </a:rPr>
              <a:t>Объем инвестиций в основной капитал (за исключением бюджетных средств) в расчете на </a:t>
            </a:r>
            <a:r>
              <a:rPr lang="ru-RU" sz="1400" b="1" i="1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r>
              <a:rPr lang="ru-RU" sz="1400" b="1" i="1" dirty="0">
                <a:solidFill>
                  <a:schemeClr val="tx1"/>
                </a:solidFill>
              </a:rPr>
              <a:t> жителя (рублей) 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052736"/>
            <a:ext cx="4464496" cy="5184576"/>
          </a:xfrm>
        </p:spPr>
        <p:txBody>
          <a:bodyPr>
            <a:noAutofit/>
          </a:bodyPr>
          <a:lstStyle/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Наибольшее значение показателя «Объем инвестиций в основной капитал (за исключением бюджетных средств) в расчете на 1 человека» отмечено в Дорогобужском районе (192,5 тыс. рублей), на территории района реализуется следующие инвестиционные проекты (модернизация агрегата аммиака - ПАО «Дорогобуж»; строительство комплекса по производству сложных фосфорсодержащих удобрений - АО «Дорогобужский фосфор»; создание производства мебели ветеринарного и медицинского значения - ООО ТД «ВЕТ-ЦЗДОР ПРОДАКТ»; реконструкция завода по производству цемента - ООО «Дорогобуж Цемент»), в городе Десногорске (185,8 тыс. руб.), на территории района реализуется значимый инвестиционный проект (на Смоленской АЭС). Наименьшее значение показателя – в Демидовском (2 105 руб.) и в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Ельнинском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(1 485 руб.) районах.</a:t>
            </a:r>
          </a:p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В 2019 году по сравнению с 2018 годом объем инвестиций в основной капитал в </a:t>
            </a:r>
            <a:r>
              <a:rPr lang="ru-RU" sz="1100" dirty="0">
                <a:solidFill>
                  <a:schemeClr val="tx1"/>
                </a:solidFill>
                <a:latin typeface="Palatino Linotype" pitchFamily="18" charset="0"/>
              </a:rPr>
              <a:t>расчете на 1 жителя  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увеличился в 12 муниципальных образований Смоленской области. </a:t>
            </a:r>
          </a:p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Лидерами по темпу роста данного показателя являются Дорогобужский – рост в 3,7 раз (с 52,7 до 192,5 тыс. руб.) и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Гагаринский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– рост 1,8 раз (с 19,9 до 36,1 тыс. руб.) муниципальные районы.</a:t>
            </a:r>
          </a:p>
          <a:p>
            <a:pPr marL="0" indent="-4763" algn="just">
              <a:spcBef>
                <a:spcPts val="216"/>
              </a:spcBef>
            </a:pP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В 2019 году наибольшее снижение объемов инвестиций в основной капитал  в расчете на 1 жителя отмечено в </a:t>
            </a:r>
            <a:r>
              <a:rPr lang="ru-RU" sz="11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Сычевском</a:t>
            </a:r>
            <a:r>
              <a:rPr lang="ru-RU" sz="1100" dirty="0" smtClean="0">
                <a:solidFill>
                  <a:schemeClr val="tx1"/>
                </a:solidFill>
                <a:latin typeface="Palatino Linotype" pitchFamily="18" charset="0"/>
              </a:rPr>
              <a:t> районе (более чем в 3 раза) (снижение обусловлено завершением в 2018 году следующих инвестиционных проектов: строительство зернохранилищ, склада тарного сырья и производственно-технологической лаборатории  ОП «ТРОПАРЕВО-СЫЧЕВКА»). </a:t>
            </a:r>
          </a:p>
        </p:txBody>
      </p:sp>
      <p:pic>
        <p:nvPicPr>
          <p:cNvPr id="12" name="Содержимое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80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Группа 5"/>
          <p:cNvGrpSpPr/>
          <p:nvPr/>
        </p:nvGrpSpPr>
        <p:grpSpPr>
          <a:xfrm>
            <a:off x="7775999" y="5076000"/>
            <a:ext cx="1548536" cy="1044401"/>
            <a:chOff x="7880007" y="5073615"/>
            <a:chExt cx="1548536" cy="1044401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880008" y="5073615"/>
              <a:ext cx="116946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 smtClean="0"/>
                <a:t>более 38 тыс.</a:t>
              </a:r>
              <a:endParaRPr lang="ru-RU" sz="105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 smtClean="0"/>
                <a:t>менее 9,7 тыс.</a:t>
              </a:r>
              <a:endParaRPr lang="ru-RU" sz="105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7426" y="5339072"/>
              <a:ext cx="1541117" cy="25391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/>
                <a:t>от </a:t>
              </a:r>
              <a:r>
                <a:rPr lang="ru-RU" sz="1050" dirty="0" smtClean="0"/>
                <a:t>29,8 тыс. </a:t>
              </a:r>
              <a:r>
                <a:rPr lang="ru-RU" sz="1050" dirty="0"/>
                <a:t>до </a:t>
              </a:r>
              <a:r>
                <a:rPr lang="ru-RU" sz="1050" dirty="0" smtClean="0"/>
                <a:t>37 тыс.</a:t>
              </a:r>
              <a:endParaRPr lang="ru-RU" sz="1050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7880007" y="5604297"/>
              <a:ext cx="1548535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050" dirty="0"/>
                <a:t>от </a:t>
              </a:r>
              <a:r>
                <a:rPr lang="ru-RU" sz="1050" dirty="0" smtClean="0"/>
                <a:t>12 </a:t>
              </a:r>
              <a:r>
                <a:rPr lang="ru-RU" sz="1050" dirty="0"/>
                <a:t>тыс. до </a:t>
              </a:r>
              <a:r>
                <a:rPr lang="ru-RU" sz="1050" dirty="0" smtClean="0"/>
                <a:t>26 </a:t>
              </a:r>
              <a:r>
                <a:rPr lang="ru-RU" sz="1050" dirty="0"/>
                <a:t>тыс</a:t>
              </a:r>
              <a:r>
                <a:rPr lang="ru-RU" sz="1050" dirty="0" smtClean="0"/>
                <a:t>.</a:t>
              </a:r>
              <a:endParaRPr lang="ru-RU"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41866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686800" cy="841248"/>
          </a:xfrm>
        </p:spPr>
        <p:txBody>
          <a:bodyPr>
            <a:normAutofit/>
          </a:bodyPr>
          <a:lstStyle/>
          <a:p>
            <a:r>
              <a:rPr lang="ru-RU" sz="1400" b="1" i="1" dirty="0">
                <a:solidFill>
                  <a:schemeClr val="tx1"/>
                </a:solidFill>
              </a:rPr>
              <a:t>Доля площади земельных участков, являющихся объектами налогообложения земельным налогом, в общей площади территории городского округа (муниципального района</a:t>
            </a:r>
            <a:r>
              <a:rPr lang="ru-RU" sz="1400" b="1" i="1" dirty="0" smtClean="0">
                <a:solidFill>
                  <a:schemeClr val="tx1"/>
                </a:solidFill>
              </a:rPr>
              <a:t>)</a:t>
            </a:r>
            <a:endParaRPr lang="ru-RU" sz="1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268760"/>
            <a:ext cx="4191000" cy="5055840"/>
          </a:xfrm>
        </p:spPr>
        <p:txBody>
          <a:bodyPr>
            <a:noAutofit/>
          </a:bodyPr>
          <a:lstStyle/>
          <a:p>
            <a:pPr marL="0" indent="14288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В 2019 году наибольшая доля площадей земельных участков, являющихся объектами налогообложения земельным налогом, в общей площади территории городского округа (муниципального района) приходится на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Сычевский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(92%), </a:t>
            </a:r>
            <a:r>
              <a:rPr lang="ru-RU" sz="1600" dirty="0">
                <a:solidFill>
                  <a:schemeClr val="tx1"/>
                </a:solidFill>
                <a:latin typeface="Palatino Linotype" pitchFamily="18" charset="0"/>
              </a:rPr>
              <a:t>Сафоновский 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(85,3%), Починковский (84,4%) районы.</a:t>
            </a:r>
          </a:p>
          <a:p>
            <a:pPr marL="0" indent="14288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Наименьшая доля приходится на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Велижский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(21,1%), Глинковский (24,4%) и Вяземский (27,5%)  муниципальные районы. В г. Десногорске земельные участки, являющиеся объектом налогообложения земельным налогом отсутствуют. </a:t>
            </a:r>
          </a:p>
          <a:p>
            <a:pPr marL="0" indent="14288" algn="just"/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Лидерами по темпу роста данного показателя являются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Руднянский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– рост на 3 п.п. (с 77 до 80%), </a:t>
            </a:r>
            <a:r>
              <a:rPr lang="ru-RU" sz="1600" dirty="0" err="1" smtClean="0">
                <a:solidFill>
                  <a:schemeClr val="tx1"/>
                </a:solidFill>
                <a:latin typeface="Palatino Linotype" pitchFamily="18" charset="0"/>
              </a:rPr>
              <a:t>Угранский</a:t>
            </a:r>
            <a:r>
              <a:rPr lang="ru-RU" sz="1600" dirty="0" smtClean="0">
                <a:solidFill>
                  <a:schemeClr val="tx1"/>
                </a:solidFill>
                <a:latin typeface="Palatino Linotype" pitchFamily="18" charset="0"/>
              </a:rPr>
              <a:t> – рост на 2,3 п.п. (с 73 до 75,3%) муниципальные районы.</a:t>
            </a:r>
            <a:endParaRPr lang="ru-RU" sz="1600" dirty="0">
              <a:solidFill>
                <a:schemeClr val="tx1"/>
              </a:solidFill>
              <a:latin typeface="Palatino Linotype" pitchFamily="18" charset="0"/>
            </a:endParaRPr>
          </a:p>
        </p:txBody>
      </p:sp>
      <p:pic>
        <p:nvPicPr>
          <p:cNvPr id="10" name="Содержимое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>
                        <a14:foregroundMark x1="68242" y1="78755" x2="68242" y2="78755"/>
                        <a14:foregroundMark x1="69939" y1="84860" x2="69939" y2="84860"/>
                        <a14:foregroundMark x1="68000" y1="90842" x2="68000" y2="90842"/>
                        <a14:foregroundMark x1="62667" y1="92430" x2="62667" y2="92430"/>
                        <a14:foregroundMark x1="66182" y1="96581" x2="66182" y2="96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1806494"/>
            <a:ext cx="4343398" cy="4311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Группа 4"/>
          <p:cNvGrpSpPr/>
          <p:nvPr/>
        </p:nvGrpSpPr>
        <p:grpSpPr>
          <a:xfrm>
            <a:off x="7848000" y="5040000"/>
            <a:ext cx="1516293" cy="1044401"/>
            <a:chOff x="7880008" y="5073615"/>
            <a:chExt cx="1516293" cy="1044401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7880008" y="5073615"/>
              <a:ext cx="1296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77% и более</a:t>
              </a:r>
              <a:endParaRPr lang="ru-RU" sz="1100" dirty="0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880008" y="5856406"/>
              <a:ext cx="1175059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менее 40%</a:t>
              </a:r>
              <a:endParaRPr lang="ru-RU" sz="1100" dirty="0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7887427" y="5335225"/>
              <a:ext cx="1508874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/>
                <a:t>от </a:t>
              </a:r>
              <a:r>
                <a:rPr lang="ru-RU" sz="1100" dirty="0" smtClean="0"/>
                <a:t>62,6% </a:t>
              </a:r>
              <a:r>
                <a:rPr lang="ru-RU" sz="1100" dirty="0"/>
                <a:t>до </a:t>
              </a:r>
              <a:r>
                <a:rPr lang="ru-RU" sz="1100" dirty="0" smtClean="0"/>
                <a:t>75%</a:t>
              </a:r>
              <a:endParaRPr lang="ru-RU" sz="1100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7880008" y="5604297"/>
              <a:ext cx="1389000" cy="2616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ru-RU" sz="1100" dirty="0" smtClean="0"/>
                <a:t>от 45,7% до 57%</a:t>
              </a:r>
              <a:endParaRPr lang="ru-RU" sz="1100" dirty="0"/>
            </a:p>
          </p:txBody>
        </p:sp>
      </p:grpSp>
      <p:sp>
        <p:nvSpPr>
          <p:cNvPr id="11" name="Овал 10"/>
          <p:cNvSpPr/>
          <p:nvPr/>
        </p:nvSpPr>
        <p:spPr>
          <a:xfrm>
            <a:off x="6876256" y="4824000"/>
            <a:ext cx="90000" cy="90000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944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21118</TotalTime>
  <Words>8453</Words>
  <Application>Microsoft Office PowerPoint</Application>
  <PresentationFormat>Экран (4:3)</PresentationFormat>
  <Paragraphs>1190</Paragraphs>
  <Slides>59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Трек</vt:lpstr>
      <vt:lpstr>Сводный доклад  о результатах мониторинга эффективности деятельности органов местного  самоуправления городских округов и муниципальных районов Смоленской области  за 2019 год </vt:lpstr>
      <vt:lpstr>Общая информация о городских округах и муниципальных районах СМОЛЕНСКОЙ ОБЛАСТИ</vt:lpstr>
      <vt:lpstr>Слайд 3</vt:lpstr>
      <vt:lpstr>СОДЕРЖАНИЕ</vt:lpstr>
      <vt:lpstr>Слайд 5</vt:lpstr>
      <vt:lpstr>I. РЕЗУЛЬТАТЫ МОНИТОРИНГА ЭФФЕКТИВНОСТИ ДЕЯТЕЛЬНОСТИ ОРГАНОВ МЕСТНОГО САМОУПРАВЛЕНИЯ ГОРОДСКИХ ОКРУГОВ И МУНИЦИПАЛЬНЫХ РАЙОНОВ 1) экономическое развитие; Число субъектов малого и среднего предпринимательства в расчете на 10 тыс. человек населения</vt:lpstr>
      <vt:lpstr>Доля среднесписочной численности работников (без внешних совместителей) малых и средних предприятий в среднесписочной численности всех предприятий и организаций</vt:lpstr>
      <vt:lpstr>Объем инвестиций в основной капитал (за исключением бюджетных средств) в расчете на 1 жителя (рублей) </vt:lpstr>
      <vt:lpstr>Доля площади земельных участков, являющихся объектами налогообложения земельным налогом, в общей площади территории городского округа (муниципального района)</vt:lpstr>
      <vt:lpstr>Доля прибыльных сельскохозяйственных организаций в общем их числе</vt:lpstr>
      <vt:lpstr>Доля протяженности автомобильных дорог общего пользования местного значения, не отвечающих нормативным требованиям</vt:lpstr>
      <vt:lpstr>Доля населения, проживающего в населенных пунктах, не имеющих регулярного сообщения</vt:lpstr>
      <vt:lpstr>Среднемесячная номинальная заработная плата  Среднемесячная номинальная начисленная заработная плата работников крупных и средних предприятий и некоммерческих организаций</vt:lpstr>
      <vt:lpstr>Заработная плата  работников муниципальных дошкольных учреждений</vt:lpstr>
      <vt:lpstr>Заработная плата  работников муниципальных общеобразовательных учреждений</vt:lpstr>
      <vt:lpstr>Заработная плата учителей муниципальных общеобразовательных учреждений</vt:lpstr>
      <vt:lpstr>Заработная плата работников муниципальных учреждений культуры и искусства</vt:lpstr>
      <vt:lpstr>Заработная плата работников  муниципальных учреждений физической культуры и спорта</vt:lpstr>
      <vt:lpstr>2) Дошкольное образование  Доля детей в возрасте 1 - 6 лет, получающих дошкольную образовательную услугу</vt:lpstr>
      <vt:lpstr>Доля детей в возрасте от одного года до шести лет, состоящих на учете для определения в муниципальные дошкольные образовательные учреждения</vt:lpstr>
      <vt:lpstr>Доля муниципальных дошкольных образовательных учреждений, здания которых находятся в аварийном состоянии или требуют капитального ремонта</vt:lpstr>
      <vt:lpstr>3) общее и дополнительное образование   ДОЛЯ ВЫПУСКНИКОВ МУНИЦИПАЛЬНЫХ ОБЩЕОБРАЗОВАТЕЛЬНЫХ УЧРЕЖДЕНИЙ, СДАВШИХ ЕДИНЫЙ ГОСУДАРСТВЕННЫЙ ЭКЗАМЕН ПО РУССКОМУ ЯЗЫКУ И МАТЕМАТИКЕ </vt:lpstr>
      <vt:lpstr>3) общее и дополнительное образование   Доля выпускников муниципальных общеобразовательных учреждений, не получивших аттестат о среднем образовании</vt:lpstr>
      <vt:lpstr>  В 14 районах области (Гагаринском, Рославльском, Сафоновском, Смоленском, Ярцевском, Духовщинском, Кардымовском, Починковском, Сычевском, Ельнинском, Монастырщинском, Темкинском, Угранском, Хиславичском) все общеобразовательные учреждения соответствуют современным требованиям.  В 2019 году увеличение данного показателя наблюдалось в 5 муниципальных районах и городе Смоленске. На уровне предшествующего года значение показателя сохранилось в 20 районах. Снижение показателя в 2019 году зафиксировано в городском округе Десногорске на 5 п.п.</vt:lpstr>
      <vt:lpstr>Слайд 25</vt:lpstr>
      <vt:lpstr>Слайд 26</vt:lpstr>
      <vt:lpstr>Расходы бюджета муниципального образования на общее образование в расчете на 1 обучающегося в МОУ</vt:lpstr>
      <vt:lpstr>Доля детей в возрасте 5 -18 лет, получающих услуги по дополнительному образованию</vt:lpstr>
      <vt:lpstr>4) культура Уровень фактической обеспеченности учреждениями культуры от нормативной потребности: клубами и учреждениями клубного типа; библиотеками; парками культуры и отдыха</vt:lpstr>
      <vt:lpstr>Слайд 30</vt:lpstr>
      <vt:lpstr>5) Физическая культура и спорт  Доля населения, систематически занимающегося физической культурой и спортом</vt:lpstr>
      <vt:lpstr>Доля обучающихся, систематически занимающихся физической культурой и спортом в общей численности обучающихся</vt:lpstr>
      <vt:lpstr>Слайд 33</vt:lpstr>
      <vt:lpstr>Слайд 34</vt:lpstr>
      <vt:lpstr>Площадь земельных участков, предоставленных для строительства в расчете на 10 тыс. человек населения</vt:lpstr>
      <vt:lpstr> ПЛОЩАДЬ ЗЕМЕЛЬНЫХ УЧАСТКОВ, ПРЕДОСТАВЛЕННЫХ ДЛЯ СТРОИТЕЛЬСТВА, В ОТНОШЕНИИ КОТОРЫХ С ДАТЫ ПРИНЯТИЯ РЕШЕНИЯ О ПРЕДОСТАВЛЕНИИ ЗЕМЕЛЬНОГО УЧАСТКА НЕ БЫЛО ПОЛУЧЕНО РАЗРЕШЕНИЕ НА ВВОД В ЭКСПЛУАТАЦИЮ</vt:lpstr>
      <vt:lpstr>7) ЖИЛИЩНО-КОММУНАЛЬНОЕ ХОЗЯЙСТВО  ДОЛЯ МНОГОКВАРТИРНЫХ ДОМОВ, В КОТОРЫХ СОБСТВЕННИКИ ПОМЕЩЕНИЙ ВЫБРАЛИ И РЕАЛИЗУЮТ ОДИН ИЗ СПОСОБОВ УПРАВЛЕНИЯ МНОГОКВАРТИРНЫМИ ДОМАМИ, В ОБЩЕМ ЧИСЛЕ МНОГОКВАРТИРНЫХ ДОМОВ</vt:lpstr>
      <vt:lpstr>Доля организаций коммунального комплекса, осуществляющих производство товаров, оказание услуг по водо-, тепло-, газо- и электроснабжению, водоотведению, очистке сточных вод, утилизации (захоронению) твердых бытовых отходов и использующих объекты коммунальной инфраструктуры на праве частной собственности, по договору аренды или концессии, участие субъекта Российской Федерации и (или) городского округа (муниципального района) в уставном капитале которых составляет не более 25 процентов</vt:lpstr>
      <vt:lpstr>ДОЛЯ МНОГОКВАРТИРНЫХ ДОМОВ, РАСПОЛОЖЕННЫХ НА ЗЕМЕЛЬНЫХ УЧАСТКАХ, В ОТНОШЕНИИ КОТОРЫХ ОСУЩЕСТВЛЕН ГОСУДАРСТВЕННЫЙ КАДАСТРОВЫЙ УЧЕТ</vt:lpstr>
      <vt:lpstr>ДОЛЯ НАСЕЛЕНИЯ, ПОЛУЧИВШЕГО ЖИЛЫЕ ПОМЕЩЕНИЯ И УЛУЧШИВШЕГО ЖИЛИЩНЫЕ УСЛОВИЯ В ОТЧЕТНОМ ГОДУ, В ОБЩЕЙ ЧИСЛЕННОСТИ НАСЕЛЕНИЯ, СОСТОЯЩЕГО НА УЧЕТЕ В КАЧЕСТВЕ НУЖДАЮЩЕГОСЯ В ЖИЛЫХ ПОМЕЩЕНИЯХ</vt:lpstr>
      <vt:lpstr>8) организация муниципального управления   доля налоговых и неналоговых доходов местного бюджета в общем объеме собственных доходов бюджета муниципального образования </vt:lpstr>
      <vt:lpstr>Доля основных фондов организаций муниципальной формы собственности, находящихся в стадии банкротства</vt:lpstr>
      <vt:lpstr>Расходы бюджета муниципального образования на содержание работников органов местного самоуправления в расчете на одного жителя муниципального образования</vt:lpstr>
      <vt:lpstr>Слайд 44</vt:lpstr>
      <vt:lpstr>Слайд 45</vt:lpstr>
      <vt:lpstr>Слайд 46</vt:lpstr>
      <vt:lpstr>Слайд 47</vt:lpstr>
      <vt:lpstr>Слайд 48</vt:lpstr>
      <vt:lpstr>Слайд 49</vt:lpstr>
      <vt:lpstr>III. РЕЗУЛЬТАТЫ ОЦЕНКИ ЭФФЕКТИВНОСТИ ДЕЯТЕЛЬНОСТИ ОРГАНОВ МЕСТНОГО САМОУПРАВЛЕНИЯ ГОРОДСКИХ ОКРУГОВ И МУНИЦИПАЛЬНЫХ РАЙОНОВ</vt:lpstr>
      <vt:lpstr>Рейтинг городских округов и муниципальных районов по достигнутому уровню и динамике показателей в сфере «Дошкольное образование»  по итогам 2019 года</vt:lpstr>
      <vt:lpstr>Рейтинг городских округов и муниципальных районов по достигнутому уровню и динамике показателей в сфере «Общее и дополнительное образование» по итогам 2019 года</vt:lpstr>
      <vt:lpstr>Рейтинг городских округов и муниципальных районов по достигнутому уровню и динамике показателей в сфере «КУЛЬТУРА» по итогам 2019 года.</vt:lpstr>
      <vt:lpstr>Рейтинг городских округов и муниципальных районов по достигнутому уровню и динамике показателей в сфере «Физическая культура и спорт»  по итогам 2019 года.</vt:lpstr>
      <vt:lpstr>Рейтинг городских округов и муниципальных районов по достигнутому уровню и динамике показателей в сфере «Жилищное строительство и обеспечение граждан жильем» по итогам 2019 года.</vt:lpstr>
      <vt:lpstr>Рейтинг городских округов и муниципальных районов по достигнутому уровню и динамике показателей в сфере «Жилищно-коммунальное хозяйство»  по итогам 2019 года.</vt:lpstr>
      <vt:lpstr>Рейтинг городских округов и муниципальных районов по достигнутому уровню и динамике показателей в сфере «Организация муниципального управления» по итогам 2019 года.</vt:lpstr>
      <vt:lpstr>Рейтинг городских округов и муниципальных районов по достигнутому уровню и динамике показателей в сфере «Энергосбережение и повышение энергетической эффективности» по итогам 2019 года.</vt:lpstr>
      <vt:lpstr>Сводный рейтинг городских округов и муниципальных районов Смоленской области по достигнутому значению показателей оценки эффективности деятельности органов местного самоуправления в  2019  году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Богомолова Светлана Викторовна</dc:creator>
  <cp:lastModifiedBy>Богомолова</cp:lastModifiedBy>
  <cp:revision>3003</cp:revision>
  <dcterms:created xsi:type="dcterms:W3CDTF">2016-04-07T09:39:54Z</dcterms:created>
  <dcterms:modified xsi:type="dcterms:W3CDTF">2020-09-28T08:04:38Z</dcterms:modified>
</cp:coreProperties>
</file>