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124"/>
  </p:notesMasterIdLst>
  <p:handoutMasterIdLst>
    <p:handoutMasterId r:id="rId125"/>
  </p:handoutMasterIdLst>
  <p:sldIdLst>
    <p:sldId id="272" r:id="rId5"/>
    <p:sldId id="488" r:id="rId6"/>
    <p:sldId id="357" r:id="rId7"/>
    <p:sldId id="907" r:id="rId8"/>
    <p:sldId id="908" r:id="rId9"/>
    <p:sldId id="909" r:id="rId10"/>
    <p:sldId id="910" r:id="rId11"/>
    <p:sldId id="911" r:id="rId12"/>
    <p:sldId id="905" r:id="rId13"/>
    <p:sldId id="906" r:id="rId14"/>
    <p:sldId id="358" r:id="rId15"/>
    <p:sldId id="704" r:id="rId16"/>
    <p:sldId id="359" r:id="rId17"/>
    <p:sldId id="495" r:id="rId18"/>
    <p:sldId id="363" r:id="rId19"/>
    <p:sldId id="407" r:id="rId20"/>
    <p:sldId id="872" r:id="rId21"/>
    <p:sldId id="360" r:id="rId22"/>
    <p:sldId id="873" r:id="rId23"/>
    <p:sldId id="874" r:id="rId24"/>
    <p:sldId id="875" r:id="rId25"/>
    <p:sldId id="489" r:id="rId26"/>
    <p:sldId id="386" r:id="rId27"/>
    <p:sldId id="879" r:id="rId28"/>
    <p:sldId id="876" r:id="rId29"/>
    <p:sldId id="387" r:id="rId30"/>
    <p:sldId id="865" r:id="rId31"/>
    <p:sldId id="877" r:id="rId32"/>
    <p:sldId id="878" r:id="rId33"/>
    <p:sldId id="811" r:id="rId34"/>
    <p:sldId id="880" r:id="rId35"/>
    <p:sldId id="813" r:id="rId36"/>
    <p:sldId id="822" r:id="rId37"/>
    <p:sldId id="388" r:id="rId38"/>
    <p:sldId id="389" r:id="rId39"/>
    <p:sldId id="823" r:id="rId40"/>
    <p:sldId id="809" r:id="rId41"/>
    <p:sldId id="881" r:id="rId42"/>
    <p:sldId id="392" r:id="rId43"/>
    <p:sldId id="371" r:id="rId44"/>
    <p:sldId id="883" r:id="rId45"/>
    <p:sldId id="933" r:id="rId46"/>
    <p:sldId id="934" r:id="rId47"/>
    <p:sldId id="935" r:id="rId48"/>
    <p:sldId id="936" r:id="rId49"/>
    <p:sldId id="937" r:id="rId50"/>
    <p:sldId id="543" r:id="rId51"/>
    <p:sldId id="867" r:id="rId52"/>
    <p:sldId id="372" r:id="rId53"/>
    <p:sldId id="538" r:id="rId54"/>
    <p:sldId id="374" r:id="rId55"/>
    <p:sldId id="868" r:id="rId56"/>
    <p:sldId id="540" r:id="rId57"/>
    <p:sldId id="548" r:id="rId58"/>
    <p:sldId id="886" r:id="rId59"/>
    <p:sldId id="888" r:id="rId60"/>
    <p:sldId id="889" r:id="rId61"/>
    <p:sldId id="887" r:id="rId62"/>
    <p:sldId id="885" r:id="rId63"/>
    <p:sldId id="882" r:id="rId64"/>
    <p:sldId id="566" r:id="rId65"/>
    <p:sldId id="570" r:id="rId66"/>
    <p:sldId id="696" r:id="rId67"/>
    <p:sldId id="551" r:id="rId68"/>
    <p:sldId id="553" r:id="rId69"/>
    <p:sldId id="841" r:id="rId70"/>
    <p:sldId id="890" r:id="rId71"/>
    <p:sldId id="840" r:id="rId72"/>
    <p:sldId id="891" r:id="rId73"/>
    <p:sldId id="525" r:id="rId74"/>
    <p:sldId id="695" r:id="rId75"/>
    <p:sldId id="892" r:id="rId76"/>
    <p:sldId id="818" r:id="rId77"/>
    <p:sldId id="524" r:id="rId78"/>
    <p:sldId id="534" r:id="rId79"/>
    <p:sldId id="815" r:id="rId80"/>
    <p:sldId id="700" r:id="rId81"/>
    <p:sldId id="702" r:id="rId82"/>
    <p:sldId id="699" r:id="rId83"/>
    <p:sldId id="698" r:id="rId84"/>
    <p:sldId id="703" r:id="rId85"/>
    <p:sldId id="701" r:id="rId86"/>
    <p:sldId id="913" r:id="rId87"/>
    <p:sldId id="915" r:id="rId88"/>
    <p:sldId id="916" r:id="rId89"/>
    <p:sldId id="917" r:id="rId90"/>
    <p:sldId id="918" r:id="rId91"/>
    <p:sldId id="919" r:id="rId92"/>
    <p:sldId id="920" r:id="rId93"/>
    <p:sldId id="921" r:id="rId94"/>
    <p:sldId id="922" r:id="rId95"/>
    <p:sldId id="923" r:id="rId96"/>
    <p:sldId id="924" r:id="rId97"/>
    <p:sldId id="925" r:id="rId98"/>
    <p:sldId id="926" r:id="rId99"/>
    <p:sldId id="927" r:id="rId100"/>
    <p:sldId id="928" r:id="rId101"/>
    <p:sldId id="929" r:id="rId102"/>
    <p:sldId id="930" r:id="rId103"/>
    <p:sldId id="931" r:id="rId104"/>
    <p:sldId id="932" r:id="rId105"/>
    <p:sldId id="846" r:id="rId106"/>
    <p:sldId id="847" r:id="rId107"/>
    <p:sldId id="848" r:id="rId108"/>
    <p:sldId id="707" r:id="rId109"/>
    <p:sldId id="806" r:id="rId110"/>
    <p:sldId id="807" r:id="rId111"/>
    <p:sldId id="736" r:id="rId112"/>
    <p:sldId id="870" r:id="rId113"/>
    <p:sldId id="897" r:id="rId114"/>
    <p:sldId id="898" r:id="rId115"/>
    <p:sldId id="772" r:id="rId116"/>
    <p:sldId id="899" r:id="rId117"/>
    <p:sldId id="775" r:id="rId118"/>
    <p:sldId id="776" r:id="rId119"/>
    <p:sldId id="912" r:id="rId120"/>
    <p:sldId id="900" r:id="rId121"/>
    <p:sldId id="901" r:id="rId122"/>
    <p:sldId id="904" r:id="rId123"/>
  </p:sldIdLst>
  <p:sldSz cx="9144000" cy="6858000" type="screen4x3"/>
  <p:notesSz cx="6797675" cy="9926638"/>
  <p:defaultTextStyle>
    <a:defPPr>
      <a:defRPr lang="ru-RU"/>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006699"/>
    <a:srgbClr val="006600"/>
    <a:srgbClr val="FF0000"/>
    <a:srgbClr val="F2E2A0"/>
    <a:srgbClr val="33CCCC"/>
    <a:srgbClr val="E7E3CB"/>
    <a:srgbClr val="3E7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77714" autoAdjust="0"/>
  </p:normalViewPr>
  <p:slideViewPr>
    <p:cSldViewPr>
      <p:cViewPr varScale="1">
        <p:scale>
          <a:sx n="62" d="100"/>
          <a:sy n="62" d="100"/>
        </p:scale>
        <p:origin x="166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2765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765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7653"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7ADB61-49C2-4916-B6A7-88E24BACF393}" type="slidenum">
              <a:rPr lang="ru-RU"/>
              <a:pPr>
                <a:defRPr/>
              </a:pPr>
              <a:t>‹#›</a:t>
            </a:fld>
            <a:endParaRPr lang="ru-RU"/>
          </a:p>
        </p:txBody>
      </p:sp>
    </p:spTree>
    <p:extLst>
      <p:ext uri="{BB962C8B-B14F-4D97-AF65-F5344CB8AC3E}">
        <p14:creationId xmlns:p14="http://schemas.microsoft.com/office/powerpoint/2010/main" val="4166629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F994AEF1-71AE-4B75-A31D-2B63D0C20C6B}" type="datetimeFigureOut">
              <a:rPr lang="ru-RU"/>
              <a:pPr>
                <a:defRPr/>
              </a:pPr>
              <a:t>15.05.2014</a:t>
            </a:fld>
            <a:endParaRPr lang="ru-RU"/>
          </a:p>
        </p:txBody>
      </p:sp>
      <p:sp>
        <p:nvSpPr>
          <p:cNvPr id="4" name="Образ слайда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9E506037-FBB5-413C-8F67-B82CA07B4307}" type="slidenum">
              <a:rPr lang="ru-RU"/>
              <a:pPr>
                <a:defRPr/>
              </a:pPr>
              <a:t>‹#›</a:t>
            </a:fld>
            <a:endParaRPr lang="ru-RU"/>
          </a:p>
        </p:txBody>
      </p:sp>
    </p:spTree>
    <p:extLst>
      <p:ext uri="{BB962C8B-B14F-4D97-AF65-F5344CB8AC3E}">
        <p14:creationId xmlns:p14="http://schemas.microsoft.com/office/powerpoint/2010/main" val="3125581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D91E66D4-2A96-40E2-9270-73E9BB2939E4}" type="slidenum">
              <a:rPr lang="ru-RU" sz="1200" smtClean="0"/>
              <a:pPr eaLnBrk="1" hangingPunct="1"/>
              <a:t>1</a:t>
            </a:fld>
            <a:endParaRPr lang="ru-RU" sz="1200" smtClean="0"/>
          </a:p>
        </p:txBody>
      </p:sp>
    </p:spTree>
    <p:extLst>
      <p:ext uri="{BB962C8B-B14F-4D97-AF65-F5344CB8AC3E}">
        <p14:creationId xmlns:p14="http://schemas.microsoft.com/office/powerpoint/2010/main" val="393024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Подсистема Реестр государственных</a:t>
            </a:r>
            <a:r>
              <a:rPr lang="ru-RU" baseline="0" dirty="0" smtClean="0">
                <a:latin typeface="Arial" charset="0"/>
              </a:rPr>
              <a:t> услуг (далее – Реестр, РГУ, Подсистема) </a:t>
            </a:r>
            <a:r>
              <a:rPr lang="ru-RU" dirty="0" smtClean="0">
                <a:latin typeface="Arial" charset="0"/>
              </a:rPr>
              <a:t>предназначена для автоматизации процессов ведения информации о государственных услугах и функциях, предоставляемых/исполняемых органами государственной власти Российской Федерации. </a:t>
            </a:r>
          </a:p>
          <a:p>
            <a:pPr marL="228600" indent="-228600"/>
            <a:r>
              <a:rPr lang="ru-RU" dirty="0" smtClean="0">
                <a:latin typeface="Arial" charset="0"/>
              </a:rPr>
              <a:t>Подсистема поддерживает одновременную работу нескольких пользователей с разных рабочих мест. </a:t>
            </a:r>
          </a:p>
          <a:p>
            <a:pPr marL="228600" indent="-228600"/>
            <a:r>
              <a:rPr lang="ru-RU" dirty="0" smtClean="0">
                <a:latin typeface="Arial" charset="0"/>
              </a:rPr>
              <a:t>Реестр</a:t>
            </a:r>
            <a:r>
              <a:rPr lang="ru-RU" baseline="0" dirty="0" smtClean="0">
                <a:latin typeface="Arial" charset="0"/>
              </a:rPr>
              <a:t> и</a:t>
            </a:r>
            <a:r>
              <a:rPr lang="ru-RU" dirty="0" smtClean="0">
                <a:latin typeface="Arial" charset="0"/>
              </a:rPr>
              <a:t>меет следующие возможности:</a:t>
            </a:r>
          </a:p>
          <a:p>
            <a:pPr marL="228600" indent="-228600">
              <a:buFontTx/>
              <a:buChar char="•"/>
            </a:pPr>
            <a:r>
              <a:rPr lang="ru-RU" dirty="0" smtClean="0">
                <a:latin typeface="Arial" charset="0"/>
              </a:rPr>
              <a:t>Просмотр и формирование описания государственной услуги/функции, органа власти в соответствии с заданной структурой реестра.</a:t>
            </a:r>
          </a:p>
          <a:p>
            <a:pPr marL="228600" indent="-228600">
              <a:buFontTx/>
              <a:buChar char="•"/>
            </a:pPr>
            <a:r>
              <a:rPr lang="ru-RU" dirty="0" smtClean="0">
                <a:latin typeface="Arial" charset="0"/>
              </a:rPr>
              <a:t>Навигация по структурированному перечню государственных услуг/функций, органов власти.</a:t>
            </a:r>
          </a:p>
          <a:p>
            <a:pPr marL="228600" indent="-228600">
              <a:buFontTx/>
              <a:buChar char="•"/>
            </a:pPr>
            <a:r>
              <a:rPr lang="ru-RU" dirty="0" smtClean="0">
                <a:latin typeface="Arial" charset="0"/>
              </a:rPr>
              <a:t>Поиск и фильтрация государственных услуг/функций, органов власти, содержащихся в реестре.</a:t>
            </a:r>
          </a:p>
          <a:p>
            <a:pPr marL="228600" indent="-228600">
              <a:buFontTx/>
              <a:buChar char="•"/>
            </a:pPr>
            <a:endParaRPr lang="ru-RU" dirty="0" smtClean="0">
              <a:latin typeface="Arial" charset="0"/>
            </a:endParaRPr>
          </a:p>
          <a:p>
            <a:pPr marL="228600" indent="-228600"/>
            <a:r>
              <a:rPr lang="ru-RU" dirty="0" smtClean="0">
                <a:latin typeface="Arial" charset="0"/>
              </a:rPr>
              <a:t>Реестр государственных услуг запускается из веб-браузера по указанной</a:t>
            </a:r>
            <a:r>
              <a:rPr lang="ru-RU" baseline="0" dirty="0" smtClean="0">
                <a:latin typeface="Arial" charset="0"/>
              </a:rPr>
              <a:t> ссылке</a:t>
            </a:r>
            <a:r>
              <a:rPr lang="ru-RU" dirty="0" smtClean="0">
                <a:latin typeface="Arial" charset="0"/>
              </a:rPr>
              <a:t>,</a:t>
            </a:r>
            <a:r>
              <a:rPr lang="ru-RU" baseline="0" dirty="0" smtClean="0">
                <a:latin typeface="Arial" charset="0"/>
              </a:rPr>
              <a:t> п</a:t>
            </a:r>
            <a:r>
              <a:rPr lang="ru-RU" dirty="0" smtClean="0">
                <a:latin typeface="Arial" charset="0"/>
              </a:rPr>
              <a:t>осле чего появляется окно, необходимое для прохождения процедуры авторизации и определения прав доступа пользователя. </a:t>
            </a:r>
          </a:p>
        </p:txBody>
      </p:sp>
    </p:spTree>
    <p:extLst>
      <p:ext uri="{BB962C8B-B14F-4D97-AF65-F5344CB8AC3E}">
        <p14:creationId xmlns:p14="http://schemas.microsoft.com/office/powerpoint/2010/main" val="2466032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Регистратора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800" b="1" i="1" dirty="0" smtClean="0"/>
              <a:t>Эксперт</a:t>
            </a:r>
            <a:r>
              <a:rPr lang="ru-RU" sz="1800" dirty="0" smtClean="0"/>
              <a:t> </a:t>
            </a:r>
            <a:r>
              <a:rPr lang="ru-RU" sz="1800" b="1" i="1" dirty="0" smtClean="0"/>
              <a:t>АР</a:t>
            </a:r>
            <a:r>
              <a:rPr lang="ru-RU" sz="1800" dirty="0" smtClean="0"/>
              <a:t> работает с объектами «Размещен в Интернете, на экспертизе»,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smtClean="0"/>
          </a:p>
          <a:p>
            <a:pPr marL="742950" lvl="1" indent="-285750">
              <a:buFont typeface="Arial" panose="020B0604020202020204" pitchFamily="34" charset="0"/>
              <a:buChar char="•"/>
            </a:pPr>
            <a:r>
              <a:rPr lang="ru-RU" sz="1800" dirty="0" smtClean="0"/>
              <a:t>Отказать (Не прошел экспертизу).</a:t>
            </a:r>
          </a:p>
          <a:p>
            <a:pPr marL="0" indent="0">
              <a:buFont typeface="Wingdings" pitchFamily="2" charset="2"/>
              <a:buNone/>
            </a:pPr>
            <a:endParaRPr lang="ru-RU" dirty="0" smtClean="0"/>
          </a:p>
          <a:p>
            <a:pPr marL="0" indent="0">
              <a:buFont typeface="Wingdings" pitchFamily="2" charset="2"/>
              <a:buNone/>
            </a:pPr>
            <a:r>
              <a:rPr lang="ru-RU" dirty="0" smtClean="0"/>
              <a:t>Рассмотрим </a:t>
            </a:r>
            <a:r>
              <a:rPr lang="ru-RU" smtClean="0"/>
              <a:t>возможности Регистратора </a:t>
            </a:r>
            <a:r>
              <a:rPr lang="ru-RU" dirty="0" smtClean="0"/>
              <a:t>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102</a:t>
            </a:fld>
            <a:endParaRPr lang="ru-RU" sz="1200" smtClean="0"/>
          </a:p>
        </p:txBody>
      </p:sp>
    </p:spTree>
    <p:extLst>
      <p:ext uri="{BB962C8B-B14F-4D97-AF65-F5344CB8AC3E}">
        <p14:creationId xmlns:p14="http://schemas.microsoft.com/office/powerpoint/2010/main" val="798660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данном занятии рассмотрим особенности ввода информации о государственной функции.</a:t>
            </a:r>
          </a:p>
          <a:p>
            <a:pPr marL="247650" indent="-247650"/>
            <a:r>
              <a:rPr lang="ru-RU" baseline="0" dirty="0" smtClean="0">
                <a:latin typeface="Arial" charset="0"/>
              </a:rPr>
              <a:t>Специфичным полем для функции является </a:t>
            </a:r>
            <a:r>
              <a:rPr lang="ru-RU" b="1" baseline="0" dirty="0" smtClean="0">
                <a:latin typeface="Arial" charset="0"/>
              </a:rPr>
              <a:t>Предмет государственного и муниципального контроля (надзора)</a:t>
            </a:r>
            <a:r>
              <a:rPr lang="ru-RU" baseline="0" dirty="0" smtClean="0">
                <a:latin typeface="Arial" charset="0"/>
              </a:rPr>
              <a:t>;</a:t>
            </a:r>
          </a:p>
          <a:p>
            <a:pPr marL="247650" indent="-247650">
              <a:buFont typeface="Arial" pitchFamily="34" charset="0"/>
              <a:buChar char="•"/>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endParaRPr lang="ru-RU" sz="1200" b="0" kern="1200" baseline="0" dirty="0" smtClean="0">
              <a:solidFill>
                <a:schemeClr val="tx1"/>
              </a:solidFill>
              <a:effectLst/>
              <a:latin typeface="Arial" charset="0"/>
              <a:ea typeface="+mn-ea"/>
              <a:cs typeface="+mn-cs"/>
            </a:endParaRPr>
          </a:p>
          <a:p>
            <a:pPr marL="0" indent="0">
              <a:buFont typeface="Arial" pitchFamily="34" charset="0"/>
              <a:buNone/>
            </a:pPr>
            <a:r>
              <a:rPr lang="ru-RU" sz="1200" b="0" kern="1200" baseline="0" dirty="0" smtClean="0">
                <a:solidFill>
                  <a:schemeClr val="tx1"/>
                </a:solidFill>
                <a:effectLst/>
                <a:latin typeface="Arial" charset="0"/>
                <a:ea typeface="+mn-ea"/>
                <a:cs typeface="+mn-cs"/>
              </a:rPr>
              <a:t>Рассмотрим особенности функции на закладке «Сведения о консультировании».</a:t>
            </a:r>
            <a:endParaRPr lang="ru-RU" dirty="0" smtClean="0">
              <a:latin typeface="Arial" charset="0"/>
            </a:endParaRPr>
          </a:p>
          <a:p>
            <a:pPr marL="247650" indent="-247650"/>
            <a:endParaRPr lang="ru-RU" dirty="0" smtClean="0"/>
          </a:p>
          <a:p>
            <a:pPr marL="247650" indent="-247650"/>
            <a:endParaRPr lang="ru-RU" dirty="0" smtClean="0"/>
          </a:p>
        </p:txBody>
      </p:sp>
    </p:spTree>
    <p:extLst>
      <p:ext uri="{BB962C8B-B14F-4D97-AF65-F5344CB8AC3E}">
        <p14:creationId xmlns:p14="http://schemas.microsoft.com/office/powerpoint/2010/main" val="3824391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dirty="0" smtClean="0"/>
              <a:t>На закладке «Процедуры» блок</a:t>
            </a:r>
            <a:r>
              <a:rPr lang="ru-RU" baseline="0" dirty="0" smtClean="0"/>
              <a:t> «Цели обращения», который был обязательным для услуг, для функций называется «Цели обращения/Основание» и не является обязательным.</a:t>
            </a:r>
          </a:p>
          <a:p>
            <a:pPr marL="247650" indent="-247650"/>
            <a:r>
              <a:rPr lang="ru-RU" baseline="0" dirty="0" smtClean="0"/>
              <a:t>При этом все данные, относящиеся к целям обращения также становятся необязательными для заполнения, это данные:</a:t>
            </a:r>
          </a:p>
          <a:p>
            <a:pPr marL="247650" indent="-247650">
              <a:buFont typeface="Arial" pitchFamily="34" charset="0"/>
              <a:buChar char="•"/>
            </a:pPr>
            <a:r>
              <a:rPr lang="ru-RU" baseline="0" dirty="0" smtClean="0"/>
              <a:t>Входящие документы</a:t>
            </a:r>
          </a:p>
          <a:p>
            <a:pPr marL="247650" indent="-247650">
              <a:buFont typeface="Arial" pitchFamily="34" charset="0"/>
              <a:buChar char="•"/>
            </a:pPr>
            <a:r>
              <a:rPr lang="ru-RU" baseline="0" dirty="0" smtClean="0"/>
              <a:t>Сценарии завершения</a:t>
            </a:r>
          </a:p>
          <a:p>
            <a:pPr marL="247650" indent="-247650">
              <a:buFont typeface="Arial" pitchFamily="34" charset="0"/>
              <a:buChar char="•"/>
            </a:pPr>
            <a:r>
              <a:rPr lang="ru-RU" baseline="0" dirty="0" smtClean="0"/>
              <a:t>Исходящие документы</a:t>
            </a:r>
          </a:p>
          <a:p>
            <a:pPr marL="247650" indent="-247650">
              <a:buFont typeface="Arial" pitchFamily="34" charset="0"/>
              <a:buChar char="•"/>
            </a:pPr>
            <a:r>
              <a:rPr lang="ru-RU" baseline="0" dirty="0" smtClean="0"/>
              <a:t>ЮЗД</a:t>
            </a:r>
          </a:p>
          <a:p>
            <a:pPr marL="0" indent="0">
              <a:buFont typeface="Arial" pitchFamily="34" charset="0"/>
              <a:buNone/>
            </a:pPr>
            <a:r>
              <a:rPr lang="ru-RU" baseline="0" dirty="0" smtClean="0"/>
              <a:t>А также становится необязательной вкладка «Категории получателей».</a:t>
            </a:r>
          </a:p>
          <a:p>
            <a:pPr marL="0" indent="0">
              <a:buFont typeface="Arial" pitchFamily="34" charset="0"/>
              <a:buNone/>
            </a:pPr>
            <a:r>
              <a:rPr lang="ru-RU" baseline="0" dirty="0" smtClean="0"/>
              <a:t>На вкладке «Дополнительно» специфичными для функции являются поля:</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должностных лиц при осуществлении государственного контроля (надзора);</a:t>
            </a:r>
          </a:p>
          <a:p>
            <a:pPr marL="171450" indent="-171450">
              <a:buFont typeface="Arial" pitchFamily="34" charset="0"/>
              <a:buChar char="•"/>
            </a:pPr>
            <a:r>
              <a:rPr lang="ru-RU" sz="1200" b="1" kern="1200" dirty="0" smtClean="0">
                <a:solidFill>
                  <a:schemeClr val="tx1"/>
                </a:solidFill>
                <a:effectLst/>
                <a:latin typeface="+mn-lt"/>
                <a:ea typeface="+mn-ea"/>
                <a:cs typeface="+mn-cs"/>
              </a:rPr>
              <a:t>Права и обязанности лиц, в отношении которых осуществляются мероприятия по контролю (надзору).</a:t>
            </a:r>
          </a:p>
          <a:p>
            <a:pPr marL="171450" indent="-171450">
              <a:buFont typeface="Arial" pitchFamily="34" charset="0"/>
              <a:buChar char="•"/>
            </a:pPr>
            <a:endParaRPr lang="ru-RU" sz="1200" b="1" kern="1200" dirty="0" smtClean="0">
              <a:solidFill>
                <a:schemeClr val="tx1"/>
              </a:solidFill>
              <a:effectLst/>
              <a:latin typeface="+mn-lt"/>
              <a:ea typeface="+mn-ea"/>
              <a:cs typeface="+mn-cs"/>
            </a:endParaRPr>
          </a:p>
          <a:p>
            <a:pPr marL="0" indent="0">
              <a:buFont typeface="Arial" pitchFamily="34" charset="0"/>
              <a:buNone/>
            </a:pPr>
            <a:r>
              <a:rPr lang="ru-RU" sz="1200" b="0" kern="1200" dirty="0" smtClean="0">
                <a:solidFill>
                  <a:schemeClr val="tx1"/>
                </a:solidFill>
                <a:effectLst/>
                <a:latin typeface="+mn-lt"/>
                <a:ea typeface="+mn-ea"/>
                <a:cs typeface="+mn-cs"/>
              </a:rPr>
              <a:t>Перейдем</a:t>
            </a:r>
            <a:r>
              <a:rPr lang="ru-RU" sz="1200" b="0" kern="1200" baseline="0" dirty="0" smtClean="0">
                <a:solidFill>
                  <a:schemeClr val="tx1"/>
                </a:solidFill>
                <a:effectLst/>
                <a:latin typeface="+mn-lt"/>
                <a:ea typeface="+mn-ea"/>
                <a:cs typeface="+mn-cs"/>
              </a:rPr>
              <a:t> к упражнению № 5.</a:t>
            </a:r>
            <a:endParaRPr lang="ru-RU" b="0" dirty="0" smtClean="0"/>
          </a:p>
          <a:p>
            <a:pPr marL="247650" indent="-247650"/>
            <a:endParaRPr lang="ru-RU" dirty="0" smtClean="0"/>
          </a:p>
        </p:txBody>
      </p:sp>
    </p:spTree>
    <p:extLst>
      <p:ext uri="{BB962C8B-B14F-4D97-AF65-F5344CB8AC3E}">
        <p14:creationId xmlns:p14="http://schemas.microsoft.com/office/powerpoint/2010/main" val="33537387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105</a:t>
            </a:fld>
            <a:endParaRPr lang="ru-RU" sz="1200" smtClean="0"/>
          </a:p>
        </p:txBody>
      </p:sp>
    </p:spTree>
    <p:extLst>
      <p:ext uri="{BB962C8B-B14F-4D97-AF65-F5344CB8AC3E}">
        <p14:creationId xmlns:p14="http://schemas.microsoft.com/office/powerpoint/2010/main" val="33327287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smtClean="0"/>
              <a:t>В реестре есть 2 основных типа объектов (услуг и организаций) – новые, которые еще ни разу не публиковались на портале, и опубликованные – те, информация о которых уже имеется на портале. Процедуры согласования изменений (жизненный цикл) для этих типов объектов во многом схожи, однако имеются различия в удалении объектов. Новый объект может быть достаточно просто удален до публикации, а для опубликованного объекта требуется дополнительное согласование, поскольку он уже имеется на официальном информационном ресурсе - портале.</a:t>
            </a:r>
            <a:endParaRPr lang="ru-RU" smtClean="0">
              <a:latin typeface="Arial" charset="0"/>
            </a:endParaRPr>
          </a:p>
        </p:txBody>
      </p:sp>
    </p:spTree>
    <p:extLst>
      <p:ext uri="{BB962C8B-B14F-4D97-AF65-F5344CB8AC3E}">
        <p14:creationId xmlns:p14="http://schemas.microsoft.com/office/powerpoint/2010/main" val="21179487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457200" indent="-457200"/>
            <a:r>
              <a:rPr lang="ru-RU" dirty="0" smtClean="0"/>
              <a:t>После того, как оператор создает объект (услугу, организацию) в реестре, объект переходит в состояние «Новый». В таблице приведено описание жизненного цикла нового объекта от состояния «Новый» до публикации или удаления объекта.</a:t>
            </a:r>
          </a:p>
          <a:p>
            <a:pPr marL="457200" indent="-457200"/>
            <a:r>
              <a:rPr lang="ru-RU" dirty="0" smtClean="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 Синие стрелки – основной путь объекта, от создания до публикации. Оранжевые – отказы в согласовании объекта со стороны Редактора или публикатора. При этом объект возвращается оператору на доработку. Сиреневые стрелки – повторная передача доработанного объекта на согласование. Красные стрелки – удаление объекта.</a:t>
            </a:r>
          </a:p>
          <a:p>
            <a:pPr marL="457200" indent="-457200"/>
            <a:r>
              <a:rPr lang="ru-RU" dirty="0" smtClean="0"/>
              <a:t>Жизненный цикл нового объекта завершается либо публикацией на портале, либо удалением.</a:t>
            </a:r>
          </a:p>
          <a:p>
            <a:pPr marL="457200" indent="-457200"/>
            <a:endParaRPr lang="ru-RU" dirty="0" smtClean="0"/>
          </a:p>
          <a:p>
            <a:pPr marL="457200" indent="-457200"/>
            <a:r>
              <a:rPr lang="ru-RU" dirty="0" smtClean="0"/>
              <a:t>Рассмотрим жизненный цикл согласования изменений уже опубликованного объекта.</a:t>
            </a:r>
          </a:p>
          <a:p>
            <a:r>
              <a:rPr lang="ru-RU" dirty="0" smtClean="0"/>
              <a:t>Если возникает необходимость внесения изменений в уже опубликованный объект, то Редактор переводит его в состояние «Опубликован,</a:t>
            </a:r>
            <a:r>
              <a:rPr lang="ru-RU" baseline="0" dirty="0" smtClean="0"/>
              <a:t> в</a:t>
            </a:r>
            <a:r>
              <a:rPr lang="ru-RU" dirty="0" smtClean="0"/>
              <a:t>носятся изменения». В таблице приведено описание жизненного цикла опубликованного объекта от состояния «Опубликован,</a:t>
            </a:r>
            <a:r>
              <a:rPr lang="ru-RU" baseline="0" dirty="0" smtClean="0"/>
              <a:t> в</a:t>
            </a:r>
            <a:r>
              <a:rPr lang="ru-RU" dirty="0" smtClean="0"/>
              <a:t>носятся изменения» до публикации измененного объекта, возврата к опубликованной версии или запроса на удаление опубликованного объекта.</a:t>
            </a:r>
          </a:p>
          <a:p>
            <a:endParaRPr lang="ru-RU" dirty="0" smtClean="0"/>
          </a:p>
          <a:p>
            <a:r>
              <a:rPr lang="ru-RU" dirty="0" smtClean="0"/>
              <a:t>Основное отличие жизненного цикла ранее публиковавшегося объекта от нового:</a:t>
            </a:r>
          </a:p>
          <a:p>
            <a:pPr>
              <a:buFontTx/>
              <a:buChar char="•"/>
            </a:pPr>
            <a:r>
              <a:rPr lang="ru-RU" dirty="0" smtClean="0"/>
              <a:t> большее количестве согласований удаления (удаление объекта должен подтвердить Публикатор)</a:t>
            </a:r>
          </a:p>
          <a:p>
            <a:pPr>
              <a:buFontTx/>
              <a:buChar char="•"/>
            </a:pPr>
            <a:r>
              <a:rPr lang="ru-RU" dirty="0" smtClean="0"/>
              <a:t> возможность отмены сделанных изменений (объект в реестре возвращается к тому состоянию, которое у него было в момент последней публикации на портале)</a:t>
            </a:r>
          </a:p>
          <a:p>
            <a:pPr>
              <a:buFontTx/>
              <a:buChar char="•"/>
            </a:pPr>
            <a:endParaRPr lang="ru-RU" dirty="0" smtClean="0"/>
          </a:p>
          <a:p>
            <a:r>
              <a:rPr lang="ru-RU" dirty="0" smtClean="0"/>
              <a:t>В остальном жизненный цикл опубликованного объекта аналогичен новому.</a:t>
            </a:r>
          </a:p>
          <a:p>
            <a:pPr marL="457200" indent="-457200"/>
            <a:endParaRPr lang="ru-RU" dirty="0" smtClean="0"/>
          </a:p>
        </p:txBody>
      </p:sp>
    </p:spTree>
    <p:extLst>
      <p:ext uri="{BB962C8B-B14F-4D97-AF65-F5344CB8AC3E}">
        <p14:creationId xmlns:p14="http://schemas.microsoft.com/office/powerpoint/2010/main" val="18553608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47650" indent="-247650"/>
            <a:r>
              <a:rPr lang="ru-RU" dirty="0" smtClean="0">
                <a:latin typeface="Arial" charset="0"/>
              </a:rPr>
              <a:t>Рассмотрим возможности оператора Реестра.</a:t>
            </a:r>
          </a:p>
          <a:p>
            <a:pPr marL="247650" indent="-247650"/>
            <a:endParaRPr lang="ru-RU" dirty="0" smtClean="0">
              <a:latin typeface="Arial" charset="0"/>
            </a:endParaRPr>
          </a:p>
          <a:p>
            <a:pPr marL="247650" indent="-247650"/>
            <a:r>
              <a:rPr lang="ru-RU" dirty="0" smtClean="0">
                <a:latin typeface="Arial" charset="0"/>
              </a:rPr>
              <a:t>Объекты (услуги и госорганы) создаются оператором системы, и получают статус «Новый». </a:t>
            </a:r>
          </a:p>
          <a:p>
            <a:pPr marL="247650" indent="-247650"/>
            <a:r>
              <a:rPr lang="ru-RU" dirty="0" smtClean="0"/>
              <a:t>Оператор работает с объектами </a:t>
            </a:r>
            <a:r>
              <a:rPr lang="ru-RU" sz="1200" dirty="0" smtClean="0"/>
              <a:t>«Новый», «Восстановлен», «Не согласован», «Не согласован в вышестоящем ведомстве», «Отказ в публикации», «Опубликован, вносятся изменения», «Опубликован, изменения отклонены», «Опубликован, изменения отклонены в вышестоящем ведомстве», «Отказ в публикации изменений», «Снять с публикации». </a:t>
            </a:r>
            <a:r>
              <a:rPr lang="ru-RU" dirty="0" smtClean="0"/>
              <a:t> </a:t>
            </a:r>
          </a:p>
          <a:p>
            <a:pPr marL="247650" indent="-247650"/>
            <a:r>
              <a:rPr lang="ru-RU" dirty="0" smtClean="0"/>
              <a:t>Оператор может:</a:t>
            </a:r>
          </a:p>
          <a:p>
            <a:pPr lvl="1" indent="-277813">
              <a:buFontTx/>
              <a:buChar char="•"/>
            </a:pPr>
            <a:r>
              <a:rPr lang="ru-RU" sz="1200" b="1" dirty="0" smtClean="0"/>
              <a:t> Для объектов в статусе «Новый»:</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 новый). </a:t>
            </a:r>
          </a:p>
          <a:p>
            <a:pPr lvl="1" indent="-277813">
              <a:buFontTx/>
              <a:buChar char="•"/>
            </a:pPr>
            <a:r>
              <a:rPr lang="ru-RU" sz="1200" b="1" dirty="0" smtClean="0"/>
              <a:t>Для объектов в статусе «Восстановлен»:</a:t>
            </a:r>
            <a:endParaRPr lang="en-US" sz="1200" b="1" dirty="0" smtClean="0"/>
          </a:p>
          <a:p>
            <a:pPr lvl="1"/>
            <a:r>
              <a:rPr lang="en-US" sz="1200" dirty="0" smtClean="0"/>
              <a:t>	</a:t>
            </a:r>
            <a:r>
              <a:rPr lang="ru-RU" sz="1200" dirty="0" smtClean="0"/>
              <a:t>Редактировать и сохранить объект (Новый).</a:t>
            </a:r>
            <a:endParaRPr lang="en-US" sz="1200" dirty="0" smtClean="0"/>
          </a:p>
          <a:p>
            <a:pPr lvl="1"/>
            <a:r>
              <a:rPr lang="en-US" sz="1200" dirty="0" smtClean="0"/>
              <a:t>	</a:t>
            </a:r>
            <a:r>
              <a:rPr lang="ru-RU" sz="1200" dirty="0" smtClean="0"/>
              <a:t>Отправить объект на согласование редактору (На внутреннем согласовании).</a:t>
            </a:r>
          </a:p>
          <a:p>
            <a:pPr lvl="1"/>
            <a:r>
              <a:rPr lang="ru-RU" sz="1200" dirty="0" smtClean="0"/>
              <a:t>	Удалить объект (Удален).</a:t>
            </a:r>
          </a:p>
          <a:p>
            <a:pPr lvl="1"/>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39534522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lvl="1" indent="-277813">
              <a:buFontTx/>
              <a:buChar char="•"/>
            </a:pPr>
            <a:r>
              <a:rPr lang="ru-RU" sz="1800" dirty="0" smtClean="0"/>
              <a:t> </a:t>
            </a:r>
            <a:r>
              <a:rPr lang="ru-RU" sz="1800" b="1" dirty="0" smtClean="0"/>
              <a:t>Для объектов в статусе «Не согласован»:</a:t>
            </a:r>
            <a:endParaRPr lang="en-US" sz="1800" b="1" dirty="0" smtClean="0"/>
          </a:p>
          <a:p>
            <a:pPr lvl="2"/>
            <a:r>
              <a:rPr lang="ru-RU" sz="1800" dirty="0" smtClean="0"/>
              <a:t>Редактировать и сохранить объект (Не согласован).</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«Не согласован в вышестоящем ведомстве»:</a:t>
            </a:r>
            <a:endParaRPr lang="en-US" sz="1800" b="1" dirty="0" smtClean="0"/>
          </a:p>
          <a:p>
            <a:pPr lvl="2"/>
            <a:r>
              <a:rPr lang="ru-RU" sz="1800" dirty="0" smtClean="0"/>
              <a:t>Редактировать и сохранить объект (Не согласован в вышестоящем ведомстве).</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«Отказ в публикации»:</a:t>
            </a:r>
            <a:endParaRPr lang="en-US" sz="1800" b="1" dirty="0" smtClean="0"/>
          </a:p>
          <a:p>
            <a:pPr lvl="2"/>
            <a:r>
              <a:rPr lang="ru-RU" sz="1800" dirty="0" smtClean="0"/>
              <a:t>Редактировать и сохранить объект (Отказ в публикации).</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254502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Существует две возможности входа в подсистему:</a:t>
            </a:r>
          </a:p>
          <a:p>
            <a:pPr marL="228600" indent="-228600">
              <a:buFontTx/>
              <a:buAutoNum type="arabicParenR"/>
            </a:pPr>
            <a:r>
              <a:rPr lang="ru-RU" dirty="0" smtClean="0">
                <a:latin typeface="Arial" charset="0"/>
              </a:rPr>
              <a:t> Простой вход</a:t>
            </a:r>
          </a:p>
          <a:p>
            <a:pPr marL="228600" indent="-228600">
              <a:buFontTx/>
              <a:buAutoNum type="arabicParenR"/>
            </a:pPr>
            <a:r>
              <a:rPr lang="ru-RU" dirty="0" smtClean="0">
                <a:latin typeface="Arial" charset="0"/>
              </a:rPr>
              <a:t> Вход по сертификату</a:t>
            </a:r>
          </a:p>
          <a:p>
            <a:pPr marL="228600" indent="-228600">
              <a:buFontTx/>
              <a:buAutoNum type="arabicParenR"/>
            </a:pPr>
            <a:endParaRPr lang="ru-RU" dirty="0" smtClean="0">
              <a:latin typeface="Arial" charset="0"/>
            </a:endParaRPr>
          </a:p>
          <a:p>
            <a:pPr marL="228600" indent="-228600"/>
            <a:r>
              <a:rPr lang="ru-RU" dirty="0" smtClean="0">
                <a:latin typeface="Arial" charset="0"/>
              </a:rPr>
              <a:t>Рассмотрим простой вход в подсистему:</a:t>
            </a:r>
          </a:p>
          <a:p>
            <a:pPr marL="228600" indent="-228600"/>
            <a:endParaRPr lang="ru-RU" dirty="0" smtClean="0">
              <a:latin typeface="Arial" charset="0"/>
            </a:endParaRPr>
          </a:p>
          <a:p>
            <a:pPr marL="228600" indent="-228600"/>
            <a:r>
              <a:rPr lang="ru-RU" dirty="0" smtClean="0">
                <a:latin typeface="Arial" charset="0"/>
              </a:rPr>
              <a:t>В поле </a:t>
            </a:r>
            <a:r>
              <a:rPr lang="ru-RU" b="1" dirty="0" smtClean="0">
                <a:latin typeface="Arial" charset="0"/>
              </a:rPr>
              <a:t>Логин </a:t>
            </a:r>
            <a:r>
              <a:rPr lang="ru-RU" dirty="0" smtClean="0"/>
              <a:t>вводится</a:t>
            </a:r>
            <a:r>
              <a:rPr lang="ru-RU" dirty="0" smtClean="0">
                <a:latin typeface="Arial" charset="0"/>
              </a:rPr>
              <a:t> уникальное имя пользователя в подсистеме.</a:t>
            </a:r>
          </a:p>
          <a:p>
            <a:pPr marL="228600" indent="-228600"/>
            <a:r>
              <a:rPr lang="ru-RU" dirty="0" smtClean="0">
                <a:latin typeface="Arial" charset="0"/>
              </a:rPr>
              <a:t>В поле </a:t>
            </a:r>
            <a:r>
              <a:rPr lang="ru-RU" b="1" dirty="0" smtClean="0">
                <a:latin typeface="Arial" charset="0"/>
              </a:rPr>
              <a:t>Пароль </a:t>
            </a:r>
            <a:r>
              <a:rPr lang="ru-RU" dirty="0" smtClean="0"/>
              <a:t>вводится</a:t>
            </a:r>
            <a:r>
              <a:rPr lang="ru-RU" dirty="0" smtClean="0">
                <a:latin typeface="Arial" charset="0"/>
              </a:rPr>
              <a:t> персональный пароль пользователя.</a:t>
            </a:r>
          </a:p>
          <a:p>
            <a:pPr marL="228600" indent="-228600" eaLnBrk="1" hangingPunct="1">
              <a:spcBef>
                <a:spcPct val="0"/>
              </a:spcBef>
            </a:pPr>
            <a:r>
              <a:rPr lang="ru-RU" dirty="0" smtClean="0"/>
              <a:t>Для входа в подсистему нажмите кнопку </a:t>
            </a:r>
            <a:r>
              <a:rPr lang="ru-RU" b="1" dirty="0" smtClean="0"/>
              <a:t>Войти</a:t>
            </a:r>
            <a:r>
              <a:rPr lang="ru-RU" b="0" dirty="0" smtClean="0"/>
              <a:t>.</a:t>
            </a:r>
            <a:endParaRPr lang="ru-RU" dirty="0" smtClean="0"/>
          </a:p>
          <a:p>
            <a:pPr marL="228600" indent="-228600" eaLnBrk="1" hangingPunct="1">
              <a:spcBef>
                <a:spcPct val="0"/>
              </a:spcBef>
            </a:pPr>
            <a:endParaRPr lang="ru-RU" dirty="0" smtClean="0">
              <a:latin typeface="Arial" charset="0"/>
            </a:endParaRP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p:txBody>
      </p:sp>
    </p:spTree>
    <p:extLst>
      <p:ext uri="{BB962C8B-B14F-4D97-AF65-F5344CB8AC3E}">
        <p14:creationId xmlns:p14="http://schemas.microsoft.com/office/powerpoint/2010/main" val="33411307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lvl="1" indent="-277813">
              <a:buFontTx/>
              <a:buChar char="•"/>
            </a:pPr>
            <a:r>
              <a:rPr lang="ru-RU" sz="1800" b="1" dirty="0" smtClean="0"/>
              <a:t>Для объектов в статусе «Опубликован, вносятся изменения»:</a:t>
            </a:r>
          </a:p>
          <a:p>
            <a:pPr lvl="2"/>
            <a:r>
              <a:rPr lang="ru-RU" sz="1800" dirty="0" smtClean="0"/>
              <a:t>Редактировать и сохранить объект (Опубликован, вносятся изменения).</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lvl="1" indent="-285750">
              <a:buFontTx/>
              <a:buChar char="•"/>
            </a:pPr>
            <a:r>
              <a:rPr lang="ru-RU" sz="1800" b="1" dirty="0" smtClean="0"/>
              <a:t>Для объектов в статусе «Опубликован, изменения отклонены в вышестоящем ведомстве»:</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 в вышестоящем ведомстве).</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12677660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lvl="1" indent="-277813">
              <a:buFontTx/>
              <a:buChar char="•"/>
            </a:pPr>
            <a:r>
              <a:rPr lang="ru-RU" sz="1800" b="1" dirty="0" smtClean="0"/>
              <a:t> Для объектов в статусе «Отказ в публикации изменений»:</a:t>
            </a:r>
          </a:p>
          <a:p>
            <a:pPr lvl="2"/>
            <a:r>
              <a:rPr lang="ru-RU" sz="1800" dirty="0" smtClean="0"/>
              <a:t>Редактировать и сохранить объект (</a:t>
            </a:r>
            <a:r>
              <a:rPr lang="ru-RU" sz="1800" b="1" dirty="0" smtClean="0"/>
              <a:t>Отказ в публикации изменений</a:t>
            </a:r>
            <a:r>
              <a:rPr lang="ru-RU" sz="1800" dirty="0" smtClean="0"/>
              <a:t>).</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и сохранить объект (</a:t>
            </a:r>
            <a:r>
              <a:rPr lang="ru-RU" sz="1800" b="1" dirty="0" smtClean="0"/>
              <a:t>Снят с публикации</a:t>
            </a:r>
            <a:r>
              <a:rPr lang="ru-RU" sz="1800" dirty="0" smtClean="0"/>
              <a:t>).</a:t>
            </a:r>
            <a:endParaRPr lang="en-US" sz="1800" dirty="0" smtClean="0"/>
          </a:p>
          <a:p>
            <a:pPr marL="893763" lvl="1"/>
            <a:r>
              <a:rPr lang="ru-RU" sz="1800" dirty="0" smtClean="0"/>
              <a:t>Отправить объект на согласование редактору (На внутреннем согласовании).</a:t>
            </a:r>
          </a:p>
          <a:p>
            <a:pPr marL="893763" lvl="1"/>
            <a:r>
              <a:rPr lang="ru-RU" sz="1800" dirty="0" smtClean="0"/>
              <a:t>Удалить объект (На удалении).</a:t>
            </a:r>
          </a:p>
          <a:p>
            <a:pPr marL="247650" indent="-247650"/>
            <a:endParaRPr lang="ru-RU" dirty="0" smtClean="0"/>
          </a:p>
          <a:p>
            <a:pPr marL="247650" indent="-247650"/>
            <a:r>
              <a:rPr lang="ru-RU" dirty="0" smtClean="0"/>
              <a:t>Рассмотрим возможности Редактора.</a:t>
            </a:r>
          </a:p>
        </p:txBody>
      </p:sp>
    </p:spTree>
    <p:extLst>
      <p:ext uri="{BB962C8B-B14F-4D97-AF65-F5344CB8AC3E}">
        <p14:creationId xmlns:p14="http://schemas.microsoft.com/office/powerpoint/2010/main" val="21749260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247650" indent="-247650"/>
            <a:r>
              <a:rPr lang="ru-RU" sz="1000" dirty="0" smtClean="0"/>
              <a:t>Редактор – наиболее ответственная роль Реестра. Он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a:t>
            </a:r>
          </a:p>
          <a:p>
            <a:pPr marL="247650" indent="-247650"/>
            <a:r>
              <a:rPr lang="ru-RU" sz="1000" b="1" i="1" dirty="0" smtClean="0"/>
              <a:t>Редактор</a:t>
            </a:r>
            <a:r>
              <a:rPr lang="ru-RU" sz="1000" dirty="0" smtClean="0"/>
              <a:t> работает с объектами «На внутреннем согласовании», «Опубликован», «Опубликован, изменения на внутреннем согласовании».</a:t>
            </a:r>
          </a:p>
          <a:p>
            <a:pPr marL="247650" indent="-247650"/>
            <a:endParaRPr lang="ru-RU" sz="1000" dirty="0" smtClean="0"/>
          </a:p>
          <a:p>
            <a:pPr marL="247650" indent="-247650"/>
            <a:r>
              <a:rPr lang="ru-RU" sz="1000" dirty="0" smtClean="0"/>
              <a:t>Редактор может:</a:t>
            </a:r>
          </a:p>
          <a:p>
            <a:pPr marL="838200" lvl="1" indent="-381000">
              <a:buFontTx/>
              <a:buChar char="•"/>
            </a:pPr>
            <a:r>
              <a:rPr lang="ru-RU" sz="1800" b="1" dirty="0" smtClean="0"/>
              <a:t>Для объектов в статусе «На внутреннем согласовании»:</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a:t>
            </a:r>
          </a:p>
          <a:p>
            <a:pPr marL="838200" lvl="1" indent="-381000">
              <a:buFontTx/>
              <a:buChar char="•"/>
            </a:pPr>
            <a:r>
              <a:rPr lang="ru-RU" sz="1800" b="1" dirty="0" smtClean="0"/>
              <a:t>Для объектов в статусе «Опубликован»:</a:t>
            </a:r>
            <a:endParaRPr lang="en-US" sz="1800" b="1" dirty="0" smtClean="0"/>
          </a:p>
          <a:p>
            <a:pPr lvl="3"/>
            <a:r>
              <a:rPr lang="ru-RU" sz="1800" dirty="0" smtClean="0"/>
              <a:t>Вернуть на доработку (Опубликован, вносятся изменения).</a:t>
            </a:r>
          </a:p>
          <a:p>
            <a:pPr marL="838200" lvl="1" indent="-381000">
              <a:buFontTx/>
              <a:buChar char="•"/>
            </a:pPr>
            <a:r>
              <a:rPr lang="ru-RU" sz="1800" b="1" dirty="0" smtClean="0"/>
              <a:t>Для объектов в статусе «Опубликован, изменения на внутреннем согласовании»:</a:t>
            </a:r>
            <a:endParaRPr lang="en-US" sz="1800" b="1" dirty="0" smtClean="0"/>
          </a:p>
          <a:p>
            <a:pPr lvl="3"/>
            <a:r>
              <a:rPr lang="ru-RU" sz="1800" dirty="0" smtClean="0"/>
              <a:t>Отправить на согласование в вышестоящее ведомство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a:t>
            </a:r>
            <a:endParaRPr lang="ru-RU" sz="1800" b="1" dirty="0" smtClean="0"/>
          </a:p>
          <a:p>
            <a:pPr lvl="3"/>
            <a:endParaRPr lang="ru-RU" sz="1800" b="1" dirty="0" smtClean="0"/>
          </a:p>
          <a:p>
            <a:pPr lvl="3"/>
            <a:endParaRPr lang="ru-RU" sz="1800" b="1" dirty="0" smtClean="0"/>
          </a:p>
          <a:p>
            <a:pPr lvl="3"/>
            <a:r>
              <a:rPr lang="ru-RU" sz="1000" dirty="0" smtClean="0"/>
              <a:t>Рассмотрим возможности согласующего редактора.</a:t>
            </a:r>
          </a:p>
        </p:txBody>
      </p:sp>
    </p:spTree>
    <p:extLst>
      <p:ext uri="{BB962C8B-B14F-4D97-AF65-F5344CB8AC3E}">
        <p14:creationId xmlns:p14="http://schemas.microsoft.com/office/powerpoint/2010/main" val="11758572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Согласующий редактор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 Основное отличие согласующего редактора</a:t>
            </a:r>
            <a:r>
              <a:rPr lang="ru-RU" sz="1000" baseline="0" dirty="0" smtClean="0"/>
              <a:t> от просто редактора – это пользователь вышестоящего ведомства.</a:t>
            </a:r>
            <a:endParaRPr lang="ru-RU" sz="1000" dirty="0" smtClean="0"/>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работает с объектами «На согласовании в вышестоящем ведомстве», «Опубликован, изменения на согласовании в вышестоящем ведомстве». </a:t>
            </a:r>
          </a:p>
          <a:p>
            <a:pPr marL="247650" marR="0" indent="-247650" algn="l" defTabSz="914400" rtl="0" eaLnBrk="0" fontAlgn="base" latinLnBrk="0" hangingPunct="0">
              <a:lnSpc>
                <a:spcPct val="100000"/>
              </a:lnSpc>
              <a:spcBef>
                <a:spcPct val="30000"/>
              </a:spcBef>
              <a:spcAft>
                <a:spcPct val="0"/>
              </a:spcAft>
              <a:buClrTx/>
              <a:buSzTx/>
              <a:buFontTx/>
              <a:buNone/>
              <a:tabLst/>
              <a:defRPr/>
            </a:pPr>
            <a:r>
              <a:rPr lang="ru-RU" sz="1000" b="1" i="1" dirty="0" smtClean="0"/>
              <a:t>Согласующий редактор</a:t>
            </a:r>
            <a:r>
              <a:rPr lang="ru-RU" sz="1000" dirty="0" smtClean="0"/>
              <a:t> может:</a:t>
            </a:r>
          </a:p>
          <a:p>
            <a:pPr marL="838200" lvl="1" indent="-381000">
              <a:buFontTx/>
              <a:buChar char="•"/>
            </a:pPr>
            <a:r>
              <a:rPr lang="ru-RU" sz="1800" b="1" dirty="0" smtClean="0"/>
              <a:t>Для объектов в статусе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p>
          <a:p>
            <a:pPr lvl="3"/>
            <a:r>
              <a:rPr lang="ru-RU" sz="1800" dirty="0" smtClean="0"/>
              <a:t>Вернуть на доработку (Не согласован в вышестоящем ведомстве). </a:t>
            </a:r>
          </a:p>
          <a:p>
            <a:pPr marL="838200" lvl="1" indent="-381000">
              <a:buFontTx/>
              <a:buChar char="•"/>
            </a:pPr>
            <a:r>
              <a:rPr lang="ru-RU" sz="1800" b="1" dirty="0" smtClean="0"/>
              <a:t>Для объектов в статусе «Опубликован, изменения на согласовании в вышестоящем ведомстве»:</a:t>
            </a:r>
            <a:endParaRPr lang="en-US" sz="1800" b="1" dirty="0" smtClean="0"/>
          </a:p>
          <a:p>
            <a:pPr lvl="3"/>
            <a:r>
              <a:rPr lang="ru-RU" sz="1800" dirty="0" smtClean="0"/>
              <a:t>Отправить на согласование в вышестоящее ведомство (Опубликован, изменения на согласовании в вышестоящем ведомстве).</a:t>
            </a:r>
          </a:p>
          <a:p>
            <a:pPr lvl="3"/>
            <a:r>
              <a:rPr lang="ru-RU" sz="1800" dirty="0" smtClean="0"/>
              <a:t>Отправить на публикацию (На повторной публикации)</a:t>
            </a:r>
          </a:p>
          <a:p>
            <a:pPr lvl="3"/>
            <a:r>
              <a:rPr lang="ru-RU" sz="1800" dirty="0" smtClean="0"/>
              <a:t>Вернуть на доработку (Опубликован, изменения отклонены в вышестоящем ведомстве). </a:t>
            </a:r>
            <a:endParaRPr lang="en-US" sz="1800" b="1" dirty="0" smtClean="0"/>
          </a:p>
          <a:p>
            <a:pPr marL="1162050" lvl="2" indent="-247650"/>
            <a:endParaRPr lang="ru-RU" sz="1000" dirty="0" smtClean="0"/>
          </a:p>
          <a:p>
            <a:pPr marL="1162050" lvl="2" indent="-247650"/>
            <a:r>
              <a:rPr lang="ru-RU" sz="1000" dirty="0" smtClean="0"/>
              <a:t>Рассмотрим возможности Публикатора.</a:t>
            </a:r>
          </a:p>
        </p:txBody>
      </p:sp>
    </p:spTree>
    <p:extLst>
      <p:ext uri="{BB962C8B-B14F-4D97-AF65-F5344CB8AC3E}">
        <p14:creationId xmlns:p14="http://schemas.microsoft.com/office/powerpoint/2010/main" val="34801627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smtClean="0"/>
              <a:t>Публикатор рассматривает описание объектов,</a:t>
            </a:r>
            <a:r>
              <a:rPr lang="ru-RU" sz="1000" baseline="0" dirty="0" smtClean="0"/>
              <a:t> по результатам рассмотрения </a:t>
            </a:r>
            <a:r>
              <a:rPr lang="ru-RU" sz="1000" dirty="0" smtClean="0"/>
              <a:t>разрешает публикацию измененных объектов на портале или возвращает</a:t>
            </a:r>
            <a:r>
              <a:rPr lang="ru-RU" sz="1000" baseline="0" dirty="0" smtClean="0"/>
              <a:t> объект на доработку </a:t>
            </a:r>
            <a:r>
              <a:rPr lang="ru-RU" sz="1000" dirty="0" smtClean="0">
                <a:latin typeface="Arial" charset="0"/>
              </a:rPr>
              <a:t> и подтверждает либо отклоняет удаление объектов</a:t>
            </a:r>
            <a:r>
              <a:rPr lang="ru-RU" sz="1000" dirty="0" smtClean="0"/>
              <a:t>. </a:t>
            </a:r>
          </a:p>
          <a:p>
            <a:pPr marL="247650" indent="-247650"/>
            <a:r>
              <a:rPr lang="ru-RU" sz="1000" dirty="0" smtClean="0"/>
              <a:t>Публикатор работает с объектами «На публикации», «Опубликован», «На повторной публикации», «Снят с публикации», «На удалении».  </a:t>
            </a:r>
          </a:p>
          <a:p>
            <a:pPr marL="247650" indent="-247650"/>
            <a:endParaRPr lang="ru-RU" sz="1000" dirty="0" smtClean="0"/>
          </a:p>
          <a:p>
            <a:pPr marL="247650" indent="-247650"/>
            <a:r>
              <a:rPr lang="ru-RU" sz="1000" dirty="0" smtClean="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a:t>
            </a:r>
          </a:p>
          <a:p>
            <a:pPr marL="838200" lvl="1" indent="-381000">
              <a:buFontTx/>
              <a:buChar char="•"/>
            </a:pPr>
            <a:r>
              <a:rPr lang="ru-RU" sz="1800" b="1" dirty="0" smtClean="0"/>
              <a:t>Для объектов в статусе «Опубликован»:</a:t>
            </a:r>
          </a:p>
          <a:p>
            <a:pPr marL="1295400" lvl="2" indent="-381000"/>
            <a:r>
              <a:rPr lang="ru-RU" sz="1800" dirty="0" smtClean="0"/>
              <a:t>	 Снять с публикации(Снят с публикации).      </a:t>
            </a:r>
          </a:p>
          <a:p>
            <a:pPr marL="838200" lvl="1" indent="-381000">
              <a:buFontTx/>
              <a:buChar char="•"/>
            </a:pPr>
            <a:r>
              <a:rPr lang="ru-RU" sz="1800" b="1" dirty="0" smtClean="0"/>
              <a:t>Для объектов в статусе «На повторной публикации»:</a:t>
            </a:r>
          </a:p>
          <a:p>
            <a:pPr marL="1295400" lvl="2" indent="-381000"/>
            <a:r>
              <a:rPr lang="ru-RU" sz="1800" dirty="0" smtClean="0"/>
              <a:t>	Опубликовать (Опубликован).</a:t>
            </a:r>
          </a:p>
          <a:p>
            <a:pPr marL="1295400" lvl="2" indent="-381000"/>
            <a:r>
              <a:rPr lang="ru-RU" sz="1800" dirty="0" smtClean="0"/>
              <a:t>	Отказать в публикации (Отказ в публикации изменений).</a:t>
            </a:r>
          </a:p>
          <a:p>
            <a:pPr marL="838200" lvl="1" indent="-381000">
              <a:buFontTx/>
              <a:buChar char="•"/>
            </a:pPr>
            <a:r>
              <a:rPr lang="ru-RU" sz="1800" b="1" dirty="0" smtClean="0"/>
              <a:t>Для объектов в статусе «Снят с публикации»:</a:t>
            </a:r>
          </a:p>
          <a:p>
            <a:pPr marL="1295400" lvl="2" indent="-381000"/>
            <a:r>
              <a:rPr lang="ru-RU" sz="1800" dirty="0" smtClean="0"/>
              <a:t>	Удалить (Удален).</a:t>
            </a:r>
          </a:p>
          <a:p>
            <a:pPr marL="838200" lvl="1" indent="-381000">
              <a:buFontTx/>
              <a:buChar char="•"/>
            </a:pPr>
            <a:r>
              <a:rPr lang="ru-RU" sz="1800" b="1" dirty="0" smtClean="0"/>
              <a:t>Для объектов в статусе «На удалении»:</a:t>
            </a:r>
          </a:p>
          <a:p>
            <a:pPr marL="1295400" lvl="2" indent="-381000"/>
            <a:r>
              <a:rPr lang="ru-RU" sz="1800" dirty="0" smtClean="0"/>
              <a:t>	Отклонить удаление (Опубликован, изменения отклонены).</a:t>
            </a:r>
          </a:p>
          <a:p>
            <a:pPr marL="1295400" lvl="2" indent="-381000"/>
            <a:r>
              <a:rPr lang="ru-RU" sz="1800" dirty="0" smtClean="0"/>
              <a:t>	Удалить (Удален).</a:t>
            </a:r>
            <a:r>
              <a:rPr lang="ru-RU" sz="1000" dirty="0" smtClean="0"/>
              <a:t> </a:t>
            </a:r>
          </a:p>
          <a:p>
            <a:pPr marL="247650" indent="-247650"/>
            <a:endParaRPr lang="ru-RU" sz="1000" dirty="0" smtClean="0"/>
          </a:p>
          <a:p>
            <a:pPr marL="1162050" lvl="2" indent="-247650"/>
            <a:r>
              <a:rPr lang="ru-RU" sz="1000" dirty="0" smtClean="0"/>
              <a:t>Рассмотрим</a:t>
            </a:r>
            <a:r>
              <a:rPr lang="ru-RU" sz="1000" baseline="0" dirty="0" smtClean="0"/>
              <a:t> возможности эксперта и администратора</a:t>
            </a:r>
            <a:r>
              <a:rPr lang="ru-RU" sz="1000" dirty="0" smtClean="0"/>
              <a:t>.</a:t>
            </a:r>
          </a:p>
        </p:txBody>
      </p:sp>
    </p:spTree>
    <p:extLst>
      <p:ext uri="{BB962C8B-B14F-4D97-AF65-F5344CB8AC3E}">
        <p14:creationId xmlns:p14="http://schemas.microsoft.com/office/powerpoint/2010/main" val="26177654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b="1" dirty="0" smtClean="0"/>
              <a:t>Эксперт</a:t>
            </a:r>
            <a:r>
              <a:rPr lang="ru-RU" baseline="0" dirty="0" smtClean="0"/>
              <a:t> работает с объектами </a:t>
            </a:r>
            <a:r>
              <a:rPr lang="ru-RU" dirty="0" smtClean="0"/>
              <a:t>аналогично оператору, только имеются ограничения по доступу к полям (доступны для ввода только комментарии эксперта). </a:t>
            </a:r>
          </a:p>
          <a:p>
            <a:pPr marL="247650" indent="-247650"/>
            <a:endParaRPr lang="ru-RU" dirty="0" smtClean="0">
              <a:latin typeface="Arial" charset="0"/>
            </a:endParaRPr>
          </a:p>
          <a:p>
            <a:pPr marL="247650" indent="-247650"/>
            <a:r>
              <a:rPr lang="ru-RU" b="1" dirty="0" smtClean="0"/>
              <a:t>Администратор</a:t>
            </a:r>
            <a:r>
              <a:rPr lang="ru-RU" dirty="0" smtClean="0">
                <a:latin typeface="Arial" charset="0"/>
              </a:rPr>
              <a:t> работает с пользователями реестра, а так же может восстанавливать удаленные объекты. Он может создавать и удалять пользователей, изменять данные о них и назначать им те или иные права и роли.</a:t>
            </a:r>
          </a:p>
          <a:p>
            <a:pPr marL="247650" indent="-247650"/>
            <a:endParaRPr lang="ru-RU" dirty="0" smtClean="0">
              <a:latin typeface="Arial" charset="0"/>
            </a:endParaRPr>
          </a:p>
          <a:p>
            <a:pPr marL="247650" indent="-247650"/>
            <a:endParaRPr lang="ru-RU" dirty="0" smtClean="0"/>
          </a:p>
          <a:p>
            <a:pPr marL="247650" indent="-247650"/>
            <a:r>
              <a:rPr lang="ru-RU" altLang="ru-RU" dirty="0" smtClean="0"/>
              <a:t>Перейдем к упражнению №7. </a:t>
            </a:r>
            <a:r>
              <a:rPr lang="ru-RU" altLang="ru-RU" smtClean="0"/>
              <a:t>Модель жизненного цикла</a:t>
            </a:r>
            <a:endParaRPr lang="ru-RU" dirty="0" smtClean="0"/>
          </a:p>
        </p:txBody>
      </p:sp>
    </p:spTree>
    <p:extLst>
      <p:ext uri="{BB962C8B-B14F-4D97-AF65-F5344CB8AC3E}">
        <p14:creationId xmlns:p14="http://schemas.microsoft.com/office/powerpoint/2010/main" val="9029063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116</a:t>
            </a:fld>
            <a:endParaRPr lang="ru-RU" sz="1200" smtClean="0"/>
          </a:p>
        </p:txBody>
      </p:sp>
    </p:spTree>
    <p:extLst>
      <p:ext uri="{BB962C8B-B14F-4D97-AF65-F5344CB8AC3E}">
        <p14:creationId xmlns:p14="http://schemas.microsoft.com/office/powerpoint/2010/main" val="18651916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Последнюю закладку, которую мы должны рассмотреть, называется «Сообщения от ЕПГУ». </a:t>
            </a:r>
          </a:p>
          <a:p>
            <a:pPr marL="228600" indent="-228600"/>
            <a:endParaRPr lang="ru-RU" sz="1000" dirty="0" smtClean="0">
              <a:latin typeface="Arial" charset="0"/>
            </a:endParaRPr>
          </a:p>
          <a:p>
            <a:pPr marL="228600" indent="-228600"/>
            <a:r>
              <a:rPr lang="ru-RU" sz="1200" b="0" kern="1200" dirty="0" smtClean="0">
                <a:solidFill>
                  <a:schemeClr val="tx1"/>
                </a:solidFill>
                <a:effectLst/>
                <a:latin typeface="+mn-lt"/>
                <a:ea typeface="+mn-ea"/>
                <a:cs typeface="+mn-cs"/>
              </a:rPr>
              <a:t>С целью улучшения качества предоставления описания государственных услуг (функций) и органов государственной власти в электронном виде в Федеральном реестре обеспечена обратная связь Федерального реестра с ЕПГУ. Под обратной связью подразумевается возможность гражданина, зашедшего на ЕПГУ и увидевшего некачественное описание услуги, сформировать сообщение с указанием ошибки в описании услуги (функции или органа власти), которое затем отобразится представителю органа власти, ответственному за качественное описание объекта Федерального реестра. Ответственный представитель органа власти в свою очередь должен исправить ошибку, зафиксировать это исправление и заново опубликовать объект Федерального реестра, в который были внесены изменения (в соответствии с жизненным циклом объекта). </a:t>
            </a:r>
          </a:p>
          <a:p>
            <a:pPr marL="228600" indent="-228600"/>
            <a:endParaRPr lang="ru-RU" sz="1200" b="0" kern="120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0" kern="1200" dirty="0" smtClean="0">
                <a:solidFill>
                  <a:schemeClr val="tx1"/>
                </a:solidFill>
                <a:effectLst/>
                <a:latin typeface="+mn-lt"/>
                <a:ea typeface="+mn-ea"/>
                <a:cs typeface="+mn-cs"/>
              </a:rPr>
              <a:t>В конечном итоге ошибка, найденная пользователем ЕПГУ, будет исправлена, а качество описания объекта Федерального реестра будет улучшено.</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a:p>
            <a:r>
              <a:rPr lang="ru-RU" sz="1200" b="0" kern="1200" dirty="0" smtClean="0">
                <a:solidFill>
                  <a:schemeClr val="tx1"/>
                </a:solidFill>
                <a:effectLst/>
                <a:latin typeface="+mn-lt"/>
                <a:ea typeface="+mn-ea"/>
                <a:cs typeface="+mn-cs"/>
              </a:rPr>
              <a:t>Для работы с сообщениями от ЕПГУ в разделе </a:t>
            </a:r>
            <a:r>
              <a:rPr lang="ru-RU" sz="1200" b="1" kern="1200" dirty="0" smtClean="0">
                <a:solidFill>
                  <a:schemeClr val="tx1"/>
                </a:solidFill>
                <a:effectLst/>
                <a:latin typeface="+mn-lt"/>
                <a:ea typeface="+mn-ea"/>
                <a:cs typeface="+mn-cs"/>
              </a:rPr>
              <a:t>Мои задачи</a:t>
            </a:r>
            <a:r>
              <a:rPr lang="ru-RU" sz="1200" b="0" kern="1200" dirty="0" smtClean="0">
                <a:solidFill>
                  <a:schemeClr val="tx1"/>
                </a:solidFill>
                <a:effectLst/>
                <a:latin typeface="+mn-lt"/>
                <a:ea typeface="+mn-ea"/>
                <a:cs typeface="+mn-cs"/>
              </a:rPr>
              <a:t> содержится подраздел </a:t>
            </a:r>
            <a:r>
              <a:rPr lang="ru-RU" sz="1200" b="1" kern="1200" dirty="0" smtClean="0">
                <a:solidFill>
                  <a:schemeClr val="tx1"/>
                </a:solidFill>
                <a:effectLst/>
                <a:latin typeface="+mn-lt"/>
                <a:ea typeface="+mn-ea"/>
                <a:cs typeface="+mn-cs"/>
              </a:rPr>
              <a:t>Сообщения от ЕПГУ</a:t>
            </a:r>
            <a:r>
              <a:rPr lang="ru-RU" sz="1200" b="0" kern="1200" dirty="0" smtClean="0">
                <a:solidFill>
                  <a:schemeClr val="tx1"/>
                </a:solidFill>
                <a:effectLst/>
                <a:latin typeface="+mn-lt"/>
                <a:ea typeface="+mn-ea"/>
                <a:cs typeface="+mn-cs"/>
              </a:rPr>
              <a:t>. В данном подразделе имеются две группы </a:t>
            </a:r>
            <a:r>
              <a:rPr lang="ru-RU" sz="1200" b="1" kern="1200" dirty="0" smtClean="0">
                <a:solidFill>
                  <a:schemeClr val="tx1"/>
                </a:solidFill>
                <a:effectLst/>
                <a:latin typeface="+mn-lt"/>
                <a:ea typeface="+mn-ea"/>
                <a:cs typeface="+mn-cs"/>
              </a:rPr>
              <a:t>Актуальные сообщения</a:t>
            </a:r>
            <a:r>
              <a:rPr lang="ru-RU" sz="1200" b="0" kern="1200" dirty="0" smtClean="0">
                <a:solidFill>
                  <a:schemeClr val="tx1"/>
                </a:solidFill>
                <a:effectLst/>
                <a:latin typeface="+mn-lt"/>
                <a:ea typeface="+mn-ea"/>
                <a:cs typeface="+mn-cs"/>
              </a:rPr>
              <a:t> - поступившие от ЕПГУ и требующие обработки сообщения, и </a:t>
            </a:r>
            <a:r>
              <a:rPr lang="ru-RU" sz="1200" b="1" kern="1200" dirty="0" smtClean="0">
                <a:solidFill>
                  <a:schemeClr val="tx1"/>
                </a:solidFill>
                <a:effectLst/>
                <a:latin typeface="+mn-lt"/>
                <a:ea typeface="+mn-ea"/>
                <a:cs typeface="+mn-cs"/>
              </a:rPr>
              <a:t>Обработанные сообщения</a:t>
            </a:r>
            <a:r>
              <a:rPr lang="ru-RU" sz="1200" b="0" kern="1200" dirty="0" smtClean="0">
                <a:solidFill>
                  <a:schemeClr val="tx1"/>
                </a:solidFill>
                <a:effectLst/>
                <a:latin typeface="+mn-lt"/>
                <a:ea typeface="+mn-ea"/>
                <a:cs typeface="+mn-cs"/>
              </a:rPr>
              <a:t> – поступившие от ЕПГУ сообщения, по которым проведена работа по устранению ошибок описания объекта Федерального реестра и результат этой работы зафиксирован и отправлен на ЕПГУ.</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Для того чтобы обработать сообщение, поступившее от ЕПГУ, выполните следующие действия:</a:t>
            </a:r>
          </a:p>
          <a:p>
            <a:pPr lvl="0"/>
            <a:r>
              <a:rPr lang="ru-RU" sz="1200" kern="1200" dirty="0" smtClean="0">
                <a:solidFill>
                  <a:schemeClr val="tx1"/>
                </a:solidFill>
                <a:effectLst/>
                <a:latin typeface="+mn-lt"/>
                <a:ea typeface="+mn-ea"/>
                <a:cs typeface="+mn-cs"/>
              </a:rPr>
              <a:t>Перейдите к группе </a:t>
            </a:r>
            <a:r>
              <a:rPr lang="ru-RU" sz="1200" b="1" kern="1200" dirty="0" smtClean="0">
                <a:solidFill>
                  <a:schemeClr val="tx1"/>
                </a:solidFill>
                <a:effectLst/>
                <a:latin typeface="+mn-lt"/>
                <a:ea typeface="+mn-ea"/>
                <a:cs typeface="+mn-cs"/>
              </a:rPr>
              <a:t>Мои задачи → Сообщения от ЕПГУ → Актуальные сообщения</a:t>
            </a:r>
          </a:p>
          <a:p>
            <a:pPr lvl="0"/>
            <a:endParaRPr lang="ru-RU" sz="1200" b="1"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По каждому сообщению отображается следующая информация:</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Задача</a:t>
            </a:r>
            <a:r>
              <a:rPr lang="ru-RU" sz="1200" kern="1200" dirty="0" smtClean="0">
                <a:solidFill>
                  <a:schemeClr val="tx1"/>
                </a:solidFill>
                <a:effectLst/>
                <a:latin typeface="+mn-lt"/>
                <a:ea typeface="+mn-ea"/>
                <a:cs typeface="+mn-cs"/>
              </a:rPr>
              <a:t> – наименование объекта Федерального реестра, в описании которого найдена ошибка.</a:t>
            </a:r>
          </a:p>
          <a:p>
            <a:pPr lvl="0"/>
            <a:r>
              <a:rPr lang="ru-RU" sz="1200" b="1" kern="1200" dirty="0" smtClean="0">
                <a:solidFill>
                  <a:schemeClr val="tx1"/>
                </a:solidFill>
                <a:effectLst/>
                <a:latin typeface="+mn-lt"/>
                <a:ea typeface="+mn-ea"/>
                <a:cs typeface="+mn-cs"/>
              </a:rPr>
              <a:t>Статус</a:t>
            </a:r>
            <a:r>
              <a:rPr lang="ru-RU" sz="1200" kern="1200" dirty="0" smtClean="0">
                <a:solidFill>
                  <a:schemeClr val="tx1"/>
                </a:solidFill>
                <a:effectLst/>
                <a:latin typeface="+mn-lt"/>
                <a:ea typeface="+mn-ea"/>
                <a:cs typeface="+mn-cs"/>
              </a:rPr>
              <a:t> – наименование статуса сообщения. При поступлении сообщения от ЕПГУ, его статус всегда имеет значение «</a:t>
            </a:r>
            <a:r>
              <a:rPr lang="ru-RU" sz="1200" i="1" kern="1200" dirty="0" smtClean="0">
                <a:solidFill>
                  <a:schemeClr val="tx1"/>
                </a:solidFill>
                <a:effectLst/>
                <a:latin typeface="+mn-lt"/>
                <a:ea typeface="+mn-ea"/>
                <a:cs typeface="+mn-cs"/>
              </a:rPr>
              <a:t>Новое</a:t>
            </a:r>
            <a:r>
              <a:rPr lang="ru-RU" sz="1200" kern="1200" dirty="0" smtClean="0">
                <a:solidFill>
                  <a:schemeClr val="tx1"/>
                </a:solidFill>
                <a:effectLst/>
                <a:latin typeface="+mn-lt"/>
                <a:ea typeface="+mn-ea"/>
                <a:cs typeface="+mn-cs"/>
              </a:rPr>
              <a:t>» и выделено красным цветом.</a:t>
            </a:r>
          </a:p>
          <a:p>
            <a:pPr lvl="0"/>
            <a:r>
              <a:rPr lang="ru-RU" sz="1200" b="1" kern="1200" dirty="0" smtClean="0">
                <a:solidFill>
                  <a:schemeClr val="tx1"/>
                </a:solidFill>
                <a:effectLst/>
                <a:latin typeface="+mn-lt"/>
                <a:ea typeface="+mn-ea"/>
                <a:cs typeface="+mn-cs"/>
              </a:rPr>
              <a:t>Дата поступления</a:t>
            </a:r>
            <a:r>
              <a:rPr lang="ru-RU" sz="1200" kern="1200" dirty="0" smtClean="0">
                <a:solidFill>
                  <a:schemeClr val="tx1"/>
                </a:solidFill>
                <a:effectLst/>
                <a:latin typeface="+mn-lt"/>
                <a:ea typeface="+mn-ea"/>
                <a:cs typeface="+mn-cs"/>
              </a:rPr>
              <a:t> – дата поступления сообщения от ЕПГУ.</a:t>
            </a:r>
          </a:p>
          <a:p>
            <a:pPr lvl="0"/>
            <a:r>
              <a:rPr lang="ru-RU" sz="1200" b="1" kern="1200" dirty="0" smtClean="0">
                <a:solidFill>
                  <a:schemeClr val="tx1"/>
                </a:solidFill>
                <a:effectLst/>
                <a:latin typeface="+mn-lt"/>
                <a:ea typeface="+mn-ea"/>
                <a:cs typeface="+mn-cs"/>
              </a:rPr>
              <a:t>Плановый срок исправления</a:t>
            </a:r>
            <a:r>
              <a:rPr lang="ru-RU" sz="1200" kern="1200" dirty="0" smtClean="0">
                <a:solidFill>
                  <a:schemeClr val="tx1"/>
                </a:solidFill>
                <a:effectLst/>
                <a:latin typeface="+mn-lt"/>
                <a:ea typeface="+mn-ea"/>
                <a:cs typeface="+mn-cs"/>
              </a:rPr>
              <a:t> – планируемый срок, в который ошибка должна быть исправлена.</a:t>
            </a:r>
          </a:p>
          <a:p>
            <a:pPr lvl="0"/>
            <a:endParaRPr lang="ru-RU" sz="1200" b="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 списке актуальных сообщений кликните по строке с сообщением для обработки, откроется карточка сообщения</a:t>
            </a:r>
          </a:p>
          <a:p>
            <a:pPr lvl="0"/>
            <a:endParaRPr lang="ru-RU" sz="1200" b="0" kern="1200" dirty="0" smtClean="0">
              <a:solidFill>
                <a:schemeClr val="tx1"/>
              </a:solidFill>
              <a:effectLst/>
              <a:latin typeface="+mn-lt"/>
              <a:ea typeface="+mn-ea"/>
              <a:cs typeface="+mn-cs"/>
            </a:endParaRPr>
          </a:p>
          <a:p>
            <a:pPr lvl="0"/>
            <a:r>
              <a:rPr lang="ru-RU" sz="1200" b="0" kern="1200" dirty="0" smtClean="0">
                <a:solidFill>
                  <a:schemeClr val="tx1"/>
                </a:solidFill>
                <a:effectLst/>
                <a:latin typeface="+mn-lt"/>
                <a:ea typeface="+mn-ea"/>
                <a:cs typeface="+mn-cs"/>
              </a:rPr>
              <a:t>Рассмотрим</a:t>
            </a:r>
            <a:r>
              <a:rPr lang="ru-RU" sz="1200" b="0" kern="1200" baseline="0" dirty="0" smtClean="0">
                <a:solidFill>
                  <a:schemeClr val="tx1"/>
                </a:solidFill>
                <a:effectLst/>
                <a:latin typeface="+mn-lt"/>
                <a:ea typeface="+mn-ea"/>
                <a:cs typeface="+mn-cs"/>
              </a:rPr>
              <a:t> поля карточки сообщения.</a:t>
            </a:r>
            <a:endParaRPr lang="ru-RU" sz="1200" kern="1200" dirty="0" smtClean="0">
              <a:solidFill>
                <a:schemeClr val="tx1"/>
              </a:solidFill>
              <a:effectLst/>
              <a:latin typeface="+mn-lt"/>
              <a:ea typeface="+mn-ea"/>
              <a:cs typeface="+mn-cs"/>
            </a:endParaRPr>
          </a:p>
          <a:p>
            <a:pPr marL="228600" indent="-228600"/>
            <a:endParaRPr lang="ru-RU" sz="1000" dirty="0" smtClean="0">
              <a:latin typeface="Arial" charset="0"/>
            </a:endParaRPr>
          </a:p>
        </p:txBody>
      </p:sp>
    </p:spTree>
    <p:extLst>
      <p:ext uri="{BB962C8B-B14F-4D97-AF65-F5344CB8AC3E}">
        <p14:creationId xmlns:p14="http://schemas.microsoft.com/office/powerpoint/2010/main" val="3753358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 форме «Сообщение от ЕПГУ» находятся следующие поля:</a:t>
            </a:r>
          </a:p>
          <a:p>
            <a:pPr marL="228600" lvl="0" indent="-228600">
              <a:buFont typeface="+mj-lt"/>
              <a:buAutoNum type="arabicParenR"/>
            </a:pPr>
            <a:r>
              <a:rPr lang="ru-RU" sz="1200" b="1" kern="1200" dirty="0" smtClean="0">
                <a:solidFill>
                  <a:schemeClr val="tx1"/>
                </a:solidFill>
                <a:effectLst/>
                <a:latin typeface="+mn-lt"/>
                <a:ea typeface="+mn-ea"/>
                <a:cs typeface="+mn-cs"/>
              </a:rPr>
              <a:t>Системный объект </a:t>
            </a:r>
            <a:r>
              <a:rPr lang="ru-RU" sz="1200" kern="1200" dirty="0" smtClean="0">
                <a:solidFill>
                  <a:schemeClr val="tx1"/>
                </a:solidFill>
                <a:effectLst/>
                <a:latin typeface="+mn-lt"/>
                <a:ea typeface="+mn-ea"/>
                <a:cs typeface="+mn-cs"/>
              </a:rPr>
              <a:t>– объект</a:t>
            </a:r>
            <a:r>
              <a:rPr lang="ru-RU" sz="1200" kern="1200" baseline="0" dirty="0" smtClean="0">
                <a:solidFill>
                  <a:schemeClr val="tx1"/>
                </a:solidFill>
                <a:effectLst/>
                <a:latin typeface="+mn-lt"/>
                <a:ea typeface="+mn-ea"/>
                <a:cs typeface="+mn-cs"/>
              </a:rPr>
              <a:t> реестра, в котором пользователь заметил ошибку.</a:t>
            </a:r>
          </a:p>
          <a:p>
            <a:pPr marL="228600" lvl="0" indent="-228600">
              <a:buFont typeface="+mj-lt"/>
              <a:buAutoNum type="arabicParenR"/>
            </a:pPr>
            <a:r>
              <a:rPr lang="ru-RU" sz="1200" b="1" kern="1200" baseline="0" dirty="0" smtClean="0">
                <a:solidFill>
                  <a:schemeClr val="tx1"/>
                </a:solidFill>
                <a:effectLst/>
                <a:latin typeface="+mn-lt"/>
                <a:ea typeface="+mn-ea"/>
                <a:cs typeface="+mn-cs"/>
              </a:rPr>
              <a:t>Дата поступления сообщения из ЕПГУ</a:t>
            </a:r>
          </a:p>
          <a:p>
            <a:pPr marL="228600" lvl="0" indent="-228600">
              <a:buFont typeface="+mj-lt"/>
              <a:buAutoNum type="arabicParenR"/>
            </a:pPr>
            <a:r>
              <a:rPr lang="ru-RU" sz="1200" b="1" kern="1200" baseline="0" dirty="0" smtClean="0">
                <a:solidFill>
                  <a:schemeClr val="tx1"/>
                </a:solidFill>
                <a:effectLst/>
                <a:latin typeface="+mn-lt"/>
                <a:ea typeface="+mn-ea"/>
                <a:cs typeface="+mn-cs"/>
              </a:rPr>
              <a:t>Плановый срок исполнения</a:t>
            </a:r>
            <a:r>
              <a:rPr lang="ru-RU" sz="1200" b="0" kern="1200" baseline="0" dirty="0" smtClean="0">
                <a:solidFill>
                  <a:schemeClr val="tx1"/>
                </a:solidFill>
                <a:effectLst/>
                <a:latin typeface="+mn-lt"/>
                <a:ea typeface="+mn-ea"/>
                <a:cs typeface="+mn-cs"/>
              </a:rPr>
              <a:t> пользователь ЕПГУ устанавливает исходя из личных соображений.</a:t>
            </a:r>
            <a:endParaRPr lang="ru-RU" sz="1200" b="1" kern="1200" baseline="0" dirty="0" smtClean="0">
              <a:solidFill>
                <a:schemeClr val="tx1"/>
              </a:solidFill>
              <a:effectLst/>
              <a:latin typeface="+mn-lt"/>
              <a:ea typeface="+mn-ea"/>
              <a:cs typeface="+mn-cs"/>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Текст сообщения</a:t>
            </a:r>
            <a:r>
              <a:rPr lang="ru-RU" sz="1200" kern="1200" dirty="0" smtClean="0">
                <a:solidFill>
                  <a:schemeClr val="tx1"/>
                </a:solidFill>
                <a:effectLst/>
                <a:latin typeface="+mn-lt"/>
                <a:ea typeface="+mn-ea"/>
                <a:cs typeface="+mn-cs"/>
              </a:rPr>
              <a:t> отображается текст, который ввел пользователь ЕПГУ. </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Приложенные к сообщению файлы</a:t>
            </a:r>
            <a:r>
              <a:rPr lang="ru-RU" sz="1200" kern="1200" dirty="0" smtClean="0">
                <a:solidFill>
                  <a:schemeClr val="tx1"/>
                </a:solidFill>
                <a:effectLst/>
                <a:latin typeface="+mn-lt"/>
                <a:ea typeface="+mn-ea"/>
                <a:cs typeface="+mn-cs"/>
              </a:rPr>
              <a:t> отображаются названия файлов, которые приложил пользователь ЕПГУ. Для просмотра присоединенного файла кликните по названию файла, после чего появится возможность просмотра файла либо его сохранения на жестком диске компьютера.</a:t>
            </a:r>
          </a:p>
          <a:p>
            <a:pPr marL="0" lvl="0" indent="0">
              <a:buFont typeface="+mj-lt"/>
              <a:buNone/>
            </a:pPr>
            <a:r>
              <a:rPr lang="ru-RU" sz="1200" kern="1200" dirty="0" smtClean="0">
                <a:solidFill>
                  <a:schemeClr val="tx1"/>
                </a:solidFill>
                <a:effectLst/>
                <a:latin typeface="+mn-lt"/>
                <a:ea typeface="+mn-ea"/>
                <a:cs typeface="+mn-cs"/>
              </a:rPr>
              <a:t>Остальные поля заполняются из формы Фиксации результата.</a:t>
            </a: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Выполните действия по исправлению ошибки, после чего необходимо зафиксировать результат.</a:t>
            </a:r>
          </a:p>
          <a:p>
            <a:r>
              <a:rPr lang="ru-RU" sz="1200" kern="1200" dirty="0" smtClean="0">
                <a:solidFill>
                  <a:schemeClr val="tx1"/>
                </a:solidFill>
                <a:effectLst/>
                <a:latin typeface="+mn-lt"/>
                <a:ea typeface="+mn-ea"/>
                <a:cs typeface="+mn-cs"/>
              </a:rPr>
              <a:t>Кликните по кнопке </a:t>
            </a:r>
            <a:r>
              <a:rPr lang="ru-RU" sz="1200" b="1" kern="1200" dirty="0" smtClean="0">
                <a:solidFill>
                  <a:schemeClr val="tx1"/>
                </a:solidFill>
                <a:effectLst/>
                <a:latin typeface="+mn-lt"/>
                <a:ea typeface="+mn-ea"/>
                <a:cs typeface="+mn-cs"/>
              </a:rPr>
              <a:t>Фиксация обработки сообщения</a:t>
            </a:r>
            <a:r>
              <a:rPr lang="ru-RU" sz="1200" kern="1200" dirty="0" smtClean="0">
                <a:solidFill>
                  <a:schemeClr val="tx1"/>
                </a:solidFill>
                <a:effectLst/>
                <a:latin typeface="+mn-lt"/>
                <a:ea typeface="+mn-ea"/>
                <a:cs typeface="+mn-cs"/>
              </a:rPr>
              <a:t>, расположенной в нижней части карточки, откроется окно для фиксации результата.</a:t>
            </a:r>
          </a:p>
          <a:p>
            <a:endParaRPr lang="ru-RU" sz="1200" kern="1200" dirty="0" smtClean="0">
              <a:solidFill>
                <a:schemeClr val="tx1"/>
              </a:solidFill>
              <a:effectLst/>
              <a:latin typeface="+mn-lt"/>
              <a:ea typeface="+mn-ea"/>
              <a:cs typeface="+mn-cs"/>
            </a:endParaRPr>
          </a:p>
          <a:p>
            <a:r>
              <a:rPr lang="ru-RU" sz="1000" dirty="0" smtClean="0">
                <a:latin typeface="Arial" charset="0"/>
              </a:rPr>
              <a:t>Перейдем к полям формы Фиксации результата.</a:t>
            </a:r>
          </a:p>
          <a:p>
            <a:pPr marL="228600" indent="-228600"/>
            <a:endParaRPr lang="ru-RU" sz="1000" dirty="0" smtClean="0">
              <a:latin typeface="Arial" charset="0"/>
            </a:endParaRPr>
          </a:p>
        </p:txBody>
      </p:sp>
    </p:spTree>
    <p:extLst>
      <p:ext uri="{BB962C8B-B14F-4D97-AF65-F5344CB8AC3E}">
        <p14:creationId xmlns:p14="http://schemas.microsoft.com/office/powerpoint/2010/main" val="29516886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smtClean="0">
              <a:latin typeface="Arial" charset="0"/>
            </a:endParaRPr>
          </a:p>
          <a:p>
            <a:pPr marL="228600" indent="-228600"/>
            <a:endParaRPr lang="ru-RU" sz="1000" dirty="0" smtClean="0">
              <a:latin typeface="Arial" charset="0"/>
            </a:endParaRP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Фактический срок исправления</a:t>
            </a:r>
            <a:r>
              <a:rPr lang="ru-RU" sz="1200" kern="1200" dirty="0" smtClean="0">
                <a:solidFill>
                  <a:schemeClr val="tx1"/>
                </a:solidFill>
                <a:effectLst/>
                <a:latin typeface="+mn-lt"/>
                <a:ea typeface="+mn-ea"/>
                <a:cs typeface="+mn-cs"/>
              </a:rPr>
              <a:t> отображается текущая дата, недоступная для изменения.</a:t>
            </a:r>
          </a:p>
          <a:p>
            <a:pPr marL="228600" lvl="0" indent="-228600">
              <a:buFont typeface="+mj-lt"/>
              <a:buAutoNum type="arabicParenR"/>
            </a:pP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Резолюция по сообщению</a:t>
            </a:r>
            <a:r>
              <a:rPr lang="ru-RU" sz="1200" kern="1200" dirty="0" smtClean="0">
                <a:solidFill>
                  <a:schemeClr val="tx1"/>
                </a:solidFill>
                <a:effectLst/>
                <a:latin typeface="+mn-lt"/>
                <a:ea typeface="+mn-ea"/>
                <a:cs typeface="+mn-cs"/>
              </a:rPr>
              <a:t> выберите один из двух вариантов:</a:t>
            </a:r>
          </a:p>
          <a:p>
            <a:pPr lvl="0"/>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 если ошибка была исправлена.</a:t>
            </a:r>
          </a:p>
          <a:p>
            <a:pPr lvl="0"/>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 если ошибка не была исправлена. В данном случае в поле </a:t>
            </a:r>
            <a:r>
              <a:rPr lang="ru-RU" sz="1200" b="1" kern="1200" dirty="0" smtClean="0">
                <a:solidFill>
                  <a:schemeClr val="tx1"/>
                </a:solidFill>
                <a:effectLst/>
                <a:latin typeface="+mn-lt"/>
                <a:ea typeface="+mn-ea"/>
                <a:cs typeface="+mn-cs"/>
              </a:rPr>
              <a:t>Комментарий</a:t>
            </a:r>
            <a:r>
              <a:rPr lang="ru-RU" sz="1200" kern="1200" dirty="0" smtClean="0">
                <a:solidFill>
                  <a:schemeClr val="tx1"/>
                </a:solidFill>
                <a:effectLst/>
                <a:latin typeface="+mn-lt"/>
                <a:ea typeface="+mn-ea"/>
                <a:cs typeface="+mn-cs"/>
              </a:rPr>
              <a:t> следует указать причину, по которой ошибка не была исправлена.</a:t>
            </a:r>
          </a:p>
          <a:p>
            <a:pPr marL="0" lvl="0" indent="0">
              <a:buFont typeface="+mj-lt"/>
              <a:buNone/>
            </a:pPr>
            <a:r>
              <a:rPr lang="ru-RU" sz="1200" kern="1200" dirty="0" smtClean="0">
                <a:solidFill>
                  <a:schemeClr val="tx1"/>
                </a:solidFill>
                <a:effectLst/>
                <a:latin typeface="+mn-lt"/>
                <a:ea typeface="+mn-ea"/>
                <a:cs typeface="+mn-cs"/>
              </a:rPr>
              <a:t>3)   </a:t>
            </a:r>
            <a:r>
              <a:rPr lang="x-none" sz="1200" kern="1200" dirty="0" smtClean="0">
                <a:solidFill>
                  <a:schemeClr val="tx1"/>
                </a:solidFill>
                <a:effectLst/>
                <a:latin typeface="+mn-lt"/>
                <a:ea typeface="+mn-ea"/>
                <a:cs typeface="+mn-cs"/>
              </a:rPr>
              <a:t>В поле </a:t>
            </a:r>
            <a:r>
              <a:rPr lang="x-none" sz="1200" b="1" kern="1200" dirty="0" smtClean="0">
                <a:solidFill>
                  <a:schemeClr val="tx1"/>
                </a:solidFill>
                <a:effectLst/>
                <a:latin typeface="+mn-lt"/>
                <a:ea typeface="+mn-ea"/>
                <a:cs typeface="+mn-cs"/>
              </a:rPr>
              <a:t>Комментарий</a:t>
            </a:r>
            <a:r>
              <a:rPr lang="x-none" sz="1200" kern="1200" dirty="0" smtClean="0">
                <a:solidFill>
                  <a:schemeClr val="tx1"/>
                </a:solidFill>
                <a:effectLst/>
                <a:latin typeface="+mn-lt"/>
                <a:ea typeface="+mn-ea"/>
                <a:cs typeface="+mn-cs"/>
              </a:rPr>
              <a:t> введите причину, по которой ошибка не была исправлена (в случае не исправления ошибки) либо дополнительную информацию в случае, если ошибка была исправлена. Поле необязательное для заполнения.</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4)  </a:t>
            </a:r>
            <a:r>
              <a:rPr lang="x-none" sz="1200" kern="1200" dirty="0" smtClean="0">
                <a:solidFill>
                  <a:schemeClr val="tx1"/>
                </a:solidFill>
                <a:effectLst/>
                <a:latin typeface="+mn-lt"/>
                <a:ea typeface="+mn-ea"/>
                <a:cs typeface="+mn-cs"/>
              </a:rPr>
              <a:t>При необходимости в поле </a:t>
            </a:r>
            <a:r>
              <a:rPr lang="x-none" sz="1200" b="1" kern="1200" dirty="0" smtClean="0">
                <a:solidFill>
                  <a:schemeClr val="tx1"/>
                </a:solidFill>
                <a:effectLst/>
                <a:latin typeface="+mn-lt"/>
                <a:ea typeface="+mn-ea"/>
                <a:cs typeface="+mn-cs"/>
              </a:rPr>
              <a:t>Прикрепленные документы</a:t>
            </a:r>
            <a:r>
              <a:rPr lang="x-none" sz="1200" kern="1200" dirty="0" smtClean="0">
                <a:solidFill>
                  <a:schemeClr val="tx1"/>
                </a:solidFill>
                <a:effectLst/>
                <a:latin typeface="+mn-lt"/>
                <a:ea typeface="+mn-ea"/>
                <a:cs typeface="+mn-cs"/>
              </a:rPr>
              <a:t> присоедините файл, содержащий сведения об ошибке или о результатах её обработки.</a:t>
            </a:r>
            <a:endParaRPr lang="ru-RU" sz="1200" kern="1200" dirty="0" smtClean="0">
              <a:solidFill>
                <a:schemeClr val="tx1"/>
              </a:solidFill>
              <a:effectLst/>
              <a:latin typeface="+mn-lt"/>
              <a:ea typeface="+mn-ea"/>
              <a:cs typeface="+mn-cs"/>
            </a:endParaRP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Нажмите кнопку </a:t>
            </a:r>
            <a:r>
              <a:rPr lang="ru-RU" sz="1200" b="1" kern="1200" dirty="0" smtClean="0">
                <a:solidFill>
                  <a:schemeClr val="tx1"/>
                </a:solidFill>
                <a:effectLst/>
                <a:latin typeface="+mn-lt"/>
                <a:ea typeface="+mn-ea"/>
                <a:cs typeface="+mn-cs"/>
              </a:rPr>
              <a:t>Сохранить</a:t>
            </a:r>
            <a:r>
              <a:rPr lang="ru-RU" sz="1200" kern="1200" dirty="0" smtClean="0">
                <a:solidFill>
                  <a:schemeClr val="tx1"/>
                </a:solidFill>
                <a:effectLst/>
                <a:latin typeface="+mn-lt"/>
                <a:ea typeface="+mn-ea"/>
                <a:cs typeface="+mn-cs"/>
              </a:rPr>
              <a:t>, при этом сообщение от ЕПГУ изменит статус на «</a:t>
            </a:r>
            <a:r>
              <a:rPr lang="ru-RU" sz="1200" i="1" kern="1200" dirty="0" smtClean="0">
                <a:solidFill>
                  <a:schemeClr val="tx1"/>
                </a:solidFill>
                <a:effectLst/>
                <a:latin typeface="+mn-lt"/>
                <a:ea typeface="+mn-ea"/>
                <a:cs typeface="+mn-cs"/>
              </a:rPr>
              <a:t>Обработано с исправлением ошибки</a:t>
            </a:r>
            <a:r>
              <a:rPr lang="ru-RU" sz="1200" kern="1200" dirty="0" smtClean="0">
                <a:solidFill>
                  <a:schemeClr val="tx1"/>
                </a:solidFill>
                <a:effectLst/>
                <a:latin typeface="+mn-lt"/>
                <a:ea typeface="+mn-ea"/>
                <a:cs typeface="+mn-cs"/>
              </a:rPr>
              <a:t>» или «</a:t>
            </a:r>
            <a:r>
              <a:rPr lang="ru-RU" sz="1200" i="1" kern="1200" dirty="0" smtClean="0">
                <a:solidFill>
                  <a:schemeClr val="tx1"/>
                </a:solidFill>
                <a:effectLst/>
                <a:latin typeface="+mn-lt"/>
                <a:ea typeface="+mn-ea"/>
                <a:cs typeface="+mn-cs"/>
              </a:rPr>
              <a:t>Обработано без исправления ошибки</a:t>
            </a:r>
            <a:r>
              <a:rPr lang="ru-RU" sz="1200" kern="1200" dirty="0" smtClean="0">
                <a:solidFill>
                  <a:schemeClr val="tx1"/>
                </a:solidFill>
                <a:effectLst/>
                <a:latin typeface="+mn-lt"/>
                <a:ea typeface="+mn-ea"/>
                <a:cs typeface="+mn-cs"/>
              </a:rPr>
              <a:t>» в зависимости от результата обработки ошибки.</a:t>
            </a:r>
          </a:p>
          <a:p>
            <a:pPr marL="228600" indent="-228600"/>
            <a:endParaRPr lang="ru-RU" sz="1000" dirty="0" smtClean="0">
              <a:latin typeface="Arial" charset="0"/>
            </a:endParaRPr>
          </a:p>
          <a:p>
            <a:pPr marL="228600" indent="-228600"/>
            <a:endParaRPr lang="ru-RU" sz="1000" dirty="0" smtClean="0">
              <a:latin typeface="Arial" charset="0"/>
            </a:endParaRPr>
          </a:p>
          <a:p>
            <a:pPr marL="228600" indent="-228600"/>
            <a:endParaRPr lang="ru-RU" sz="1000" dirty="0" smtClean="0">
              <a:latin typeface="Arial" charset="0"/>
            </a:endParaRPr>
          </a:p>
        </p:txBody>
      </p:sp>
    </p:spTree>
    <p:extLst>
      <p:ext uri="{BB962C8B-B14F-4D97-AF65-F5344CB8AC3E}">
        <p14:creationId xmlns:p14="http://schemas.microsoft.com/office/powerpoint/2010/main" val="180522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Сертификат дает пользователю право подписывать свои действия в подсистеме с помощью квалифицированной электронной подписи (ЭП).</a:t>
            </a:r>
          </a:p>
          <a:p>
            <a:pPr marL="228600" indent="-228600"/>
            <a:r>
              <a:rPr lang="ru-RU" dirty="0" smtClean="0">
                <a:latin typeface="Arial" charset="0"/>
              </a:rPr>
              <a:t>Для того, чтобы войти в подсистему, используя сертификат, нажмите кнопку </a:t>
            </a:r>
            <a:r>
              <a:rPr lang="ru-RU" b="1" dirty="0" smtClean="0">
                <a:latin typeface="Arial" charset="0"/>
              </a:rPr>
              <a:t>Вход по сертификату</a:t>
            </a:r>
            <a:r>
              <a:rPr lang="ru-RU" dirty="0" smtClean="0">
                <a:latin typeface="Arial" charset="0"/>
              </a:rPr>
              <a:t>. В открывшемся окне выбора отобразится список доступных сертификатов. Выберите свой сертификат и нажмите</a:t>
            </a:r>
            <a:r>
              <a:rPr lang="ru-RU" baseline="0" dirty="0" smtClean="0">
                <a:latin typeface="Arial" charset="0"/>
              </a:rPr>
              <a:t> </a:t>
            </a:r>
            <a:r>
              <a:rPr lang="ru-RU" dirty="0" smtClean="0">
                <a:latin typeface="Arial" charset="0"/>
              </a:rPr>
              <a:t>кнопку </a:t>
            </a:r>
            <a:r>
              <a:rPr lang="ru-RU" b="1" dirty="0" smtClean="0">
                <a:latin typeface="Arial" charset="0"/>
              </a:rPr>
              <a:t>Выбрать</a:t>
            </a:r>
            <a:r>
              <a:rPr lang="ru-RU" dirty="0" smtClean="0">
                <a:latin typeface="Arial" charset="0"/>
              </a:rPr>
              <a:t>.</a:t>
            </a:r>
          </a:p>
          <a:p>
            <a:pPr marL="228600" indent="-228600"/>
            <a:endParaRPr lang="ru-RU" dirty="0" smtClean="0">
              <a:latin typeface="Arial" charset="0"/>
            </a:endParaRPr>
          </a:p>
          <a:p>
            <a:pPr marL="228600" indent="-228600" eaLnBrk="1" hangingPunct="1">
              <a:spcBef>
                <a:spcPct val="0"/>
              </a:spcBef>
            </a:pPr>
            <a:r>
              <a:rPr lang="ru-RU" dirty="0" smtClean="0"/>
              <a:t>Для отмены выбора сертификата нажмите кнопку </a:t>
            </a:r>
            <a:r>
              <a:rPr lang="ru-RU" b="1" dirty="0" smtClean="0"/>
              <a:t>Отмена.</a:t>
            </a:r>
            <a:r>
              <a:rPr lang="ru-RU" dirty="0" smtClean="0"/>
              <a:t> </a:t>
            </a:r>
          </a:p>
          <a:p>
            <a:pPr marL="228600" indent="-228600" eaLnBrk="1" hangingPunct="1">
              <a:spcBef>
                <a:spcPct val="0"/>
              </a:spcBef>
            </a:pPr>
            <a:r>
              <a:rPr lang="ru-RU" dirty="0" smtClean="0">
                <a:latin typeface="Arial" charset="0"/>
              </a:rPr>
              <a:t>При успешной авторизации, по умолчанию произойдет переход в основную часть РГУ в раздел «Мои задачи».</a:t>
            </a:r>
          </a:p>
          <a:p>
            <a:pPr marL="228600" indent="-228600" eaLnBrk="1" hangingPunct="1">
              <a:spcBef>
                <a:spcPct val="0"/>
              </a:spcBef>
            </a:pPr>
            <a:endParaRPr lang="ru-RU"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dirty="0" smtClean="0"/>
              <a:t>Перейдем к упражнению 1 «Запуск и вход в реестр»</a:t>
            </a:r>
          </a:p>
        </p:txBody>
      </p:sp>
    </p:spTree>
    <p:extLst>
      <p:ext uri="{BB962C8B-B14F-4D97-AF65-F5344CB8AC3E}">
        <p14:creationId xmlns:p14="http://schemas.microsoft.com/office/powerpoint/2010/main" val="361953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latin typeface="Arial" charset="0"/>
              </a:rPr>
              <a:t>Основную часть реестра можно условно разделить на следующие функциональные блоки:</a:t>
            </a:r>
          </a:p>
          <a:p>
            <a:pPr marL="228600" indent="-228600">
              <a:buFontTx/>
              <a:buAutoNum type="arabicParenR"/>
            </a:pPr>
            <a:r>
              <a:rPr lang="ru-RU" dirty="0" smtClean="0">
                <a:latin typeface="Arial" charset="0"/>
              </a:rPr>
              <a:t> Область панели управления</a:t>
            </a:r>
          </a:p>
          <a:p>
            <a:pPr marL="228600" indent="-228600">
              <a:buFontTx/>
              <a:buAutoNum type="arabicParenR"/>
            </a:pPr>
            <a:r>
              <a:rPr lang="ru-RU" dirty="0" smtClean="0">
                <a:latin typeface="Arial" charset="0"/>
              </a:rPr>
              <a:t> Область панели действий</a:t>
            </a:r>
          </a:p>
          <a:p>
            <a:pPr marL="228600" indent="-228600"/>
            <a:r>
              <a:rPr lang="ru-RU" dirty="0" smtClean="0">
                <a:latin typeface="Arial" charset="0"/>
              </a:rPr>
              <a:t>Их функциональность мы рассмотрим на следующем слайде.</a:t>
            </a:r>
          </a:p>
          <a:p>
            <a:pPr marL="228600" indent="-228600"/>
            <a:r>
              <a:rPr lang="ru-RU" dirty="0" smtClean="0">
                <a:latin typeface="Arial" charset="0"/>
              </a:rPr>
              <a:t>3) Область закладок реестра:</a:t>
            </a:r>
          </a:p>
          <a:p>
            <a:pPr marL="228600" indent="-228600">
              <a:buFontTx/>
              <a:buChar char="•"/>
            </a:pPr>
            <a:r>
              <a:rPr lang="ru-RU" dirty="0" smtClean="0">
                <a:latin typeface="Arial" charset="0"/>
              </a:rPr>
              <a:t>Мои задачи</a:t>
            </a:r>
          </a:p>
          <a:p>
            <a:pPr marL="228600" indent="-228600">
              <a:buFontTx/>
              <a:buChar char="•"/>
            </a:pPr>
            <a:r>
              <a:rPr lang="ru-RU" dirty="0" smtClean="0">
                <a:latin typeface="Arial" charset="0"/>
              </a:rPr>
              <a:t>Услуги</a:t>
            </a:r>
          </a:p>
          <a:p>
            <a:pPr marL="228600" indent="-228600">
              <a:buFontTx/>
              <a:buChar char="•"/>
            </a:pPr>
            <a:r>
              <a:rPr lang="ru-RU" dirty="0" smtClean="0">
                <a:latin typeface="Arial" charset="0"/>
              </a:rPr>
              <a:t>Функции</a:t>
            </a:r>
          </a:p>
          <a:p>
            <a:pPr marL="228600" indent="-228600">
              <a:buFontTx/>
              <a:buChar char="•"/>
            </a:pPr>
            <a:r>
              <a:rPr lang="ru-RU" dirty="0" smtClean="0">
                <a:latin typeface="Arial" charset="0"/>
              </a:rPr>
              <a:t>Органы власти</a:t>
            </a:r>
          </a:p>
          <a:p>
            <a:pPr marL="228600" indent="-228600">
              <a:buFontTx/>
              <a:buChar char="•"/>
            </a:pPr>
            <a:r>
              <a:rPr lang="ru-RU" dirty="0" smtClean="0">
                <a:latin typeface="Arial" charset="0"/>
              </a:rPr>
              <a:t>НПА</a:t>
            </a:r>
          </a:p>
          <a:p>
            <a:pPr marL="228600" indent="-228600">
              <a:buFontTx/>
              <a:buChar char="•"/>
            </a:pPr>
            <a:r>
              <a:rPr lang="ru-RU" dirty="0" smtClean="0">
                <a:latin typeface="Arial" charset="0"/>
              </a:rPr>
              <a:t>Рабочие документы</a:t>
            </a:r>
          </a:p>
          <a:p>
            <a:pPr marL="228600" indent="-228600">
              <a:buFontTx/>
              <a:buChar char="•"/>
            </a:pPr>
            <a:r>
              <a:rPr lang="ru-RU" dirty="0" smtClean="0">
                <a:latin typeface="Arial" charset="0"/>
              </a:rPr>
              <a:t>Справочники</a:t>
            </a:r>
          </a:p>
          <a:p>
            <a:pPr marL="228600" indent="-228600"/>
            <a:r>
              <a:rPr lang="ru-RU" dirty="0" smtClean="0">
                <a:latin typeface="Arial" charset="0"/>
              </a:rPr>
              <a:t>Перемещение между закладками осуществляется путем нажатия левой кнопкой мыши на их названия.</a:t>
            </a:r>
          </a:p>
          <a:p>
            <a:pPr marL="228600" indent="-228600"/>
            <a:r>
              <a:rPr lang="ru-RU" dirty="0" smtClean="0">
                <a:latin typeface="Arial" charset="0"/>
              </a:rPr>
              <a:t>4) В верхней части экрана выводится имя пользователя. </a:t>
            </a:r>
          </a:p>
          <a:p>
            <a:pPr marL="228600" indent="-228600"/>
            <a:endParaRPr lang="ru-RU" dirty="0" smtClean="0">
              <a:latin typeface="Arial" charset="0"/>
            </a:endParaRPr>
          </a:p>
          <a:p>
            <a:pPr marL="228600" indent="-228600"/>
            <a:r>
              <a:rPr lang="ru-RU" dirty="0" smtClean="0">
                <a:latin typeface="Arial" charset="0"/>
              </a:rPr>
              <a:t>Рассмотрим подробнее панели управления и дополнительных функций</a:t>
            </a:r>
          </a:p>
        </p:txBody>
      </p:sp>
    </p:spTree>
    <p:extLst>
      <p:ext uri="{BB962C8B-B14F-4D97-AF65-F5344CB8AC3E}">
        <p14:creationId xmlns:p14="http://schemas.microsoft.com/office/powerpoint/2010/main" val="121315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t>Рассмотрим функционал панели управления в главном окне подсистемы.</a:t>
            </a:r>
          </a:p>
          <a:p>
            <a:pPr marL="228600" indent="-228600"/>
            <a:r>
              <a:rPr lang="ru-RU" sz="1200" b="1" i="1" kern="1200" dirty="0" smtClean="0">
                <a:solidFill>
                  <a:schemeClr val="tx1"/>
                </a:solidFill>
                <a:effectLst/>
                <a:latin typeface="+mn-lt"/>
                <a:ea typeface="+mn-ea"/>
                <a:cs typeface="+mn-cs"/>
              </a:rPr>
              <a:t>Территория</a:t>
            </a:r>
            <a:r>
              <a:rPr lang="ru-RU" sz="1200" kern="1200" dirty="0" smtClean="0">
                <a:solidFill>
                  <a:schemeClr val="tx1"/>
                </a:solidFill>
                <a:effectLst/>
                <a:latin typeface="+mn-lt"/>
                <a:ea typeface="+mn-ea"/>
                <a:cs typeface="+mn-cs"/>
              </a:rPr>
              <a:t>  – отображение выбранной территории. При входе в Федеральный реестр пользователю отображается наименование той территории, за которой данный пользователь закреплен. При этом в Федеральном реестре отображается информация только по указанной территории. Для просмотра информации по другой территории следует кликнуть по ссылке с названием территории, при этом откроется справочник для выбора другого значения.</a:t>
            </a:r>
          </a:p>
          <a:p>
            <a:pPr lvl="0"/>
            <a:r>
              <a:rPr lang="ru-RU" sz="1200" b="1" i="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 используется для просмотра информации Федерального реестра по требуемому уровню. Для изменения уровня необходимо кликнуть по названию уровня и в выпадающем списке выбрать требуемый уровень.</a:t>
            </a:r>
          </a:p>
          <a:p>
            <a:r>
              <a:rPr lang="ru-RU" sz="1200" b="1" i="1" kern="1200" dirty="0" smtClean="0">
                <a:solidFill>
                  <a:schemeClr val="tx1"/>
                </a:solidFill>
                <a:effectLst/>
                <a:latin typeface="+mn-lt"/>
                <a:ea typeface="+mn-ea"/>
                <a:cs typeface="+mn-cs"/>
              </a:rPr>
              <a:t>Ведомства</a:t>
            </a:r>
            <a:r>
              <a:rPr lang="ru-RU" sz="1200" kern="1200" dirty="0" smtClean="0">
                <a:solidFill>
                  <a:schemeClr val="tx1"/>
                </a:solidFill>
                <a:effectLst/>
                <a:latin typeface="+mn-lt"/>
                <a:ea typeface="+mn-ea"/>
                <a:cs typeface="+mn-cs"/>
              </a:rPr>
              <a:t>  – отображение выбранного ведомства или группы ведомств выбранной территории. При входе в Федеральный реестр пользователю отображается наименование органа власти, за которым он закреплен. Для того чтобы просмотреть информацию по конкретному ведомству, отличному от текущего, необходимо кликнуть по данному фильтру и в открывшемся справочнике выбрать, кликнув по галочке справа, требуемое ведомство</a:t>
            </a:r>
            <a:endParaRPr lang="ru-RU" dirty="0" smtClean="0"/>
          </a:p>
          <a:p>
            <a:pPr marL="228600" indent="-228600"/>
            <a:endParaRPr lang="ru-RU"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Рассмотрим дополнительный функционал панели в главном окне подсистемы.</a:t>
            </a:r>
          </a:p>
          <a:p>
            <a:r>
              <a:rPr lang="ru-RU" sz="1200" b="1" i="1" kern="1200" dirty="0" smtClean="0">
                <a:solidFill>
                  <a:schemeClr val="tx1"/>
                </a:solidFill>
                <a:effectLst/>
                <a:latin typeface="+mn-lt"/>
                <a:ea typeface="+mn-ea"/>
                <a:cs typeface="+mn-cs"/>
              </a:rPr>
              <a:t>Уведомления</a:t>
            </a:r>
            <a:r>
              <a:rPr lang="ru-RU" sz="1200" kern="1200" dirty="0" smtClean="0">
                <a:solidFill>
                  <a:schemeClr val="tx1"/>
                </a:solidFill>
                <a:effectLst/>
                <a:latin typeface="+mn-lt"/>
                <a:ea typeface="+mn-ea"/>
                <a:cs typeface="+mn-cs"/>
              </a:rPr>
              <a:t> – просмотр уведомлений о смене статусов объектов Федерального реестра. При изменении статуса объекта, с которым работал пользователь или описание которого необходимо обработать (например: скорректировать или согласовать) на адрес электронной почты пользователя приходит уведомление</a:t>
            </a:r>
          </a:p>
          <a:p>
            <a:pPr lvl="0"/>
            <a:r>
              <a:rPr lang="ru-RU" sz="1200" b="1" i="1" kern="1200" dirty="0" smtClean="0">
                <a:solidFill>
                  <a:schemeClr val="tx1"/>
                </a:solidFill>
                <a:effectLst/>
                <a:latin typeface="+mn-lt"/>
                <a:ea typeface="+mn-ea"/>
                <a:cs typeface="+mn-cs"/>
              </a:rPr>
              <a:t>Помощь</a:t>
            </a:r>
            <a:r>
              <a:rPr lang="ru-RU" sz="1200" kern="1200" dirty="0" smtClean="0">
                <a:solidFill>
                  <a:schemeClr val="tx1"/>
                </a:solidFill>
                <a:effectLst/>
                <a:latin typeface="+mn-lt"/>
                <a:ea typeface="+mn-ea"/>
                <a:cs typeface="+mn-cs"/>
              </a:rPr>
              <a:t> – просмотр справочной информации о Федеральном реестре.</a:t>
            </a:r>
          </a:p>
          <a:p>
            <a:pPr lvl="0"/>
            <a:r>
              <a:rPr lang="ru-RU" sz="1200" b="1" i="1" kern="1200" dirty="0" smtClean="0">
                <a:solidFill>
                  <a:schemeClr val="tx1"/>
                </a:solidFill>
                <a:effectLst/>
                <a:latin typeface="+mn-lt"/>
                <a:ea typeface="+mn-ea"/>
                <a:cs typeface="+mn-cs"/>
              </a:rPr>
              <a:t>О программе</a:t>
            </a:r>
            <a:r>
              <a:rPr lang="ru-RU" sz="1200" kern="1200" dirty="0" smtClean="0">
                <a:solidFill>
                  <a:schemeClr val="tx1"/>
                </a:solidFill>
                <a:effectLst/>
                <a:latin typeface="+mn-lt"/>
                <a:ea typeface="+mn-ea"/>
                <a:cs typeface="+mn-cs"/>
              </a:rPr>
              <a:t> – просмотр информации о номере и дате выхода версии Федерального реестра.</a:t>
            </a:r>
          </a:p>
          <a:p>
            <a:pPr lvl="0"/>
            <a:r>
              <a:rPr lang="ru-RU" sz="1200" b="1" i="1" kern="1200" dirty="0" smtClean="0">
                <a:solidFill>
                  <a:schemeClr val="tx1"/>
                </a:solidFill>
                <a:effectLst/>
                <a:latin typeface="+mn-lt"/>
                <a:ea typeface="+mn-ea"/>
                <a:cs typeface="+mn-cs"/>
              </a:rPr>
              <a:t>Выход</a:t>
            </a:r>
            <a:r>
              <a:rPr lang="ru-RU" sz="1200" kern="1200" dirty="0" smtClean="0">
                <a:solidFill>
                  <a:schemeClr val="tx1"/>
                </a:solidFill>
                <a:effectLst/>
                <a:latin typeface="+mn-lt"/>
                <a:ea typeface="+mn-ea"/>
                <a:cs typeface="+mn-cs"/>
              </a:rPr>
              <a:t> – выход из Федерального реестра.</a:t>
            </a:r>
          </a:p>
          <a:p>
            <a:endParaRPr lang="ru-RU" dirty="0" smtClean="0"/>
          </a:p>
          <a:p>
            <a:pPr marL="228600" indent="-228600"/>
            <a:r>
              <a:rPr lang="ru-RU" dirty="0" smtClean="0"/>
              <a:t>Вернемся к главному окну реестра и рассмотрим структуру Каталога услуг</a:t>
            </a:r>
          </a:p>
        </p:txBody>
      </p:sp>
    </p:spTree>
    <p:extLst>
      <p:ext uri="{BB962C8B-B14F-4D97-AF65-F5344CB8AC3E}">
        <p14:creationId xmlns:p14="http://schemas.microsoft.com/office/powerpoint/2010/main" val="3765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r>
              <a:rPr lang="ru-RU" dirty="0" smtClean="0">
                <a:latin typeface="Arial" charset="0"/>
              </a:rPr>
              <a:t>На</a:t>
            </a:r>
            <a:r>
              <a:rPr lang="ru-RU" baseline="0" dirty="0" smtClean="0">
                <a:latin typeface="Arial" charset="0"/>
              </a:rPr>
              <a:t> закладке</a:t>
            </a:r>
            <a:r>
              <a:rPr lang="ru-RU" dirty="0" smtClean="0">
                <a:latin typeface="Arial" charset="0"/>
              </a:rPr>
              <a:t> «Услуги» отображается полный список услуг по всем статусам согласования.</a:t>
            </a:r>
          </a:p>
          <a:p>
            <a:pPr marL="228600" indent="-228600"/>
            <a:endParaRPr lang="ru-RU" dirty="0" smtClean="0">
              <a:latin typeface="Arial" charset="0"/>
            </a:endParaRPr>
          </a:p>
          <a:p>
            <a:pPr marL="228600" indent="-228600"/>
            <a:r>
              <a:rPr lang="ru-RU" dirty="0" smtClean="0">
                <a:latin typeface="Arial" charset="0"/>
              </a:rPr>
              <a:t>При раскрытии закладки «Услуги» появляется следующий список группировок:</a:t>
            </a:r>
          </a:p>
          <a:p>
            <a:pPr marL="228600" indent="-228600">
              <a:buFontTx/>
              <a:buChar char="•"/>
            </a:pPr>
            <a:r>
              <a:rPr lang="ru-RU" dirty="0" smtClean="0">
                <a:latin typeface="Arial" charset="0"/>
              </a:rPr>
              <a:t>Черновики– в эту группу попадают услуги, которые были недавно созданы (услуги со статусами «Новый», «Восстановлен», «Не согласован», «Не согласован в вышестоящем ведомстве», «Отказ в публикации»);</a:t>
            </a:r>
          </a:p>
          <a:p>
            <a:pPr marL="228600" indent="-228600">
              <a:buFontTx/>
              <a:buChar char="•"/>
            </a:pPr>
            <a:r>
              <a:rPr lang="ru-RU" dirty="0" smtClean="0">
                <a:latin typeface="Arial" charset="0"/>
              </a:rPr>
              <a:t>Редактируемые  - выборка услуг, которые ранее уже были опубликованы</a:t>
            </a:r>
            <a:r>
              <a:rPr lang="ru-RU" baseline="0" dirty="0" smtClean="0">
                <a:latin typeface="Arial" charset="0"/>
              </a:rPr>
              <a:t> и находятся в процессе редактирования </a:t>
            </a:r>
            <a:r>
              <a:rPr lang="ru-RU" dirty="0" smtClean="0">
                <a:latin typeface="Arial" charset="0"/>
              </a:rPr>
              <a:t>(услуги со статусами «Опубликован, вносятся изменения», «Опубликован, изменения отклонены в вышестоящем ведомстве», «Опубликован, изменения отклонены», «Отказ в публикации изменений»);</a:t>
            </a:r>
          </a:p>
          <a:p>
            <a:pPr marL="228600" indent="-228600">
              <a:buFontTx/>
              <a:buChar char="•"/>
            </a:pPr>
            <a:r>
              <a:rPr lang="ru-RU" dirty="0" smtClean="0">
                <a:latin typeface="Arial" charset="0"/>
              </a:rPr>
              <a:t>На согласовании – здесь находятся услуги, которые были отправлены на согласование (услуги со статусами «На согласовании в вышестоящем ведомстве», «На внутреннем согласовании», «Опубликован, изменения на внутреннем согласовании», «Опубликован, изменения на согласовании в вышестоящем ведомстве»);</a:t>
            </a:r>
          </a:p>
          <a:p>
            <a:pPr marL="228600" indent="-228600">
              <a:buFontTx/>
              <a:buChar char="•"/>
            </a:pPr>
            <a:r>
              <a:rPr lang="ru-RU" dirty="0" smtClean="0">
                <a:latin typeface="Arial" charset="0"/>
              </a:rPr>
              <a:t>На публикации – услуги, которые отправлены на публикацию на Портале (услуги со статусами «На</a:t>
            </a:r>
            <a:r>
              <a:rPr lang="ru-RU" baseline="0" dirty="0" smtClean="0">
                <a:latin typeface="Arial" charset="0"/>
              </a:rPr>
              <a:t> публикации», </a:t>
            </a:r>
            <a:r>
              <a:rPr lang="ru-RU" dirty="0" smtClean="0">
                <a:latin typeface="Arial" charset="0"/>
              </a:rPr>
              <a:t>«На</a:t>
            </a:r>
            <a:r>
              <a:rPr lang="ru-RU" baseline="0" dirty="0" smtClean="0">
                <a:latin typeface="Arial" charset="0"/>
              </a:rPr>
              <a:t> повторной публикации»);</a:t>
            </a:r>
            <a:endParaRPr lang="ru-RU" dirty="0" smtClean="0">
              <a:latin typeface="Arial" charset="0"/>
            </a:endParaRPr>
          </a:p>
          <a:p>
            <a:pPr marL="228600" indent="-228600">
              <a:buFontTx/>
              <a:buChar char="•"/>
            </a:pPr>
            <a:r>
              <a:rPr lang="ru-RU" dirty="0" smtClean="0">
                <a:latin typeface="Arial" charset="0"/>
              </a:rPr>
              <a:t>Опубликованные – услуги, успешно опубликованные на Портале ГУ (услуги со статусом «Опубликован</a:t>
            </a:r>
            <a:r>
              <a:rPr lang="ru-RU" baseline="0" dirty="0" smtClean="0">
                <a:latin typeface="Arial" charset="0"/>
              </a:rPr>
              <a:t>»</a:t>
            </a:r>
            <a:r>
              <a:rPr lang="ru-RU" dirty="0" smtClean="0">
                <a:latin typeface="Arial" charset="0"/>
              </a:rPr>
              <a:t>);</a:t>
            </a:r>
          </a:p>
          <a:p>
            <a:pPr marL="228600" indent="-228600">
              <a:buFontTx/>
              <a:buChar char="•"/>
            </a:pPr>
            <a:r>
              <a:rPr lang="ru-RU" dirty="0" smtClean="0">
                <a:solidFill>
                  <a:srgbClr val="FF0000"/>
                </a:solidFill>
                <a:latin typeface="Arial" charset="0"/>
              </a:rPr>
              <a:t>Снятые с публикации </a:t>
            </a:r>
            <a:r>
              <a:rPr lang="ru-RU" dirty="0" smtClean="0">
                <a:latin typeface="Arial" charset="0"/>
              </a:rPr>
              <a:t>– здесь находятся услуги, описание которых требует актуализации (услуги со статусом «Снят</a:t>
            </a:r>
            <a:r>
              <a:rPr lang="ru-RU" baseline="0" dirty="0" smtClean="0">
                <a:latin typeface="Arial" charset="0"/>
              </a:rPr>
              <a:t> с публикации»</a:t>
            </a:r>
            <a:r>
              <a:rPr lang="ru-RU" dirty="0" smtClean="0">
                <a:latin typeface="Arial" charset="0"/>
              </a:rPr>
              <a:t>);</a:t>
            </a:r>
          </a:p>
          <a:p>
            <a:pPr marL="228600" indent="-228600">
              <a:buFontTx/>
              <a:buChar char="•"/>
            </a:pPr>
            <a:r>
              <a:rPr lang="ru-RU" dirty="0" smtClean="0">
                <a:latin typeface="Arial" charset="0"/>
              </a:rPr>
              <a:t>На удалении – для услуг, по которым требуется подтверждение удаления (статус – «На удалении»)</a:t>
            </a:r>
            <a:r>
              <a:rPr lang="ru-RU" baseline="0" dirty="0" smtClean="0">
                <a:latin typeface="Arial" charset="0"/>
              </a:rPr>
              <a:t> – </a:t>
            </a:r>
            <a:r>
              <a:rPr lang="ru-RU" i="1" baseline="0" dirty="0" smtClean="0">
                <a:latin typeface="Arial" charset="0"/>
              </a:rPr>
              <a:t>группа видна только администратору и публикатору реестра</a:t>
            </a:r>
            <a:r>
              <a:rPr lang="ru-RU" baseline="0" dirty="0" smtClean="0">
                <a:latin typeface="Arial" charset="0"/>
              </a:rPr>
              <a:t>.</a:t>
            </a:r>
            <a:endParaRPr lang="ru-RU" dirty="0" smtClean="0">
              <a:latin typeface="Arial" charset="0"/>
            </a:endParaRPr>
          </a:p>
          <a:p>
            <a:pPr marL="228600" indent="-228600">
              <a:buFontTx/>
              <a:buChar char="•"/>
            </a:pPr>
            <a:r>
              <a:rPr lang="ru-RU" dirty="0" smtClean="0">
                <a:latin typeface="Arial" charset="0"/>
              </a:rPr>
              <a:t>Удаленные – для услуг, которые были удалены (услуги со статусами «У</a:t>
            </a:r>
            <a:r>
              <a:rPr lang="ru-RU" baseline="0" dirty="0" smtClean="0">
                <a:latin typeface="Arial" charset="0"/>
              </a:rPr>
              <a:t>дален</a:t>
            </a:r>
            <a:r>
              <a:rPr lang="ru-RU" dirty="0" smtClean="0">
                <a:latin typeface="Arial" charset="0"/>
              </a:rPr>
              <a:t>» и «Удален новый») - </a:t>
            </a:r>
            <a:r>
              <a:rPr lang="ru-RU" i="1" baseline="0" dirty="0" smtClean="0">
                <a:latin typeface="Arial" charset="0"/>
              </a:rPr>
              <a:t>группа видна только администратору реестра</a:t>
            </a:r>
            <a:r>
              <a:rPr lang="ru-RU" dirty="0" smtClean="0">
                <a:latin typeface="Arial" charset="0"/>
              </a:rPr>
              <a:t>.</a:t>
            </a:r>
          </a:p>
          <a:p>
            <a:pPr marL="228600" indent="-228600">
              <a:buFontTx/>
              <a:buChar char="•"/>
            </a:pPr>
            <a:endParaRPr lang="ru-RU" dirty="0" smtClean="0">
              <a:latin typeface="Arial" charset="0"/>
            </a:endParaRPr>
          </a:p>
          <a:p>
            <a:pPr marL="228600" indent="-228600"/>
            <a:r>
              <a:rPr lang="ru-RU" dirty="0" smtClean="0">
                <a:latin typeface="Arial" charset="0"/>
              </a:rPr>
              <a:t>При клике на любой из этих пунктов в правой части окна отображается список соответствующим образом отфильтрованных услуг. </a:t>
            </a:r>
          </a:p>
          <a:p>
            <a:pPr marL="228600" indent="-228600"/>
            <a:endParaRPr lang="ru-RU" dirty="0" smtClean="0">
              <a:latin typeface="Arial" charset="0"/>
            </a:endParaRPr>
          </a:p>
          <a:p>
            <a:pPr marL="228600" indent="-228600"/>
            <a:r>
              <a:rPr lang="ru-RU" dirty="0" smtClean="0">
                <a:latin typeface="Arial" charset="0"/>
              </a:rPr>
              <a:t>Колонки таблицы, содержащей список, отображают следующую информацию:</a:t>
            </a:r>
          </a:p>
          <a:p>
            <a:pPr marL="228600" indent="-228600"/>
            <a:r>
              <a:rPr lang="ru-RU" dirty="0" smtClean="0"/>
              <a:t>Новое сообщение - </a:t>
            </a:r>
            <a:r>
              <a:rPr lang="ru-RU" sz="1200" b="0" kern="1200" dirty="0" smtClean="0">
                <a:solidFill>
                  <a:schemeClr val="tx1"/>
                </a:solidFill>
                <a:effectLst/>
                <a:latin typeface="+mn-lt"/>
                <a:ea typeface="+mn-ea"/>
                <a:cs typeface="+mn-cs"/>
              </a:rPr>
              <a:t>признак наличия сообщения от ЕПГУ для данной услуги</a:t>
            </a:r>
            <a:endParaRPr lang="ru-RU" dirty="0" smtClean="0"/>
          </a:p>
          <a:p>
            <a:pPr marL="228600" indent="-228600"/>
            <a:r>
              <a:rPr lang="ru-RU" dirty="0" smtClean="0"/>
              <a:t>Услуга - краткое наименование </a:t>
            </a:r>
            <a:r>
              <a:rPr lang="ru-RU" dirty="0" err="1" smtClean="0"/>
              <a:t>Госуслуги</a:t>
            </a:r>
            <a:r>
              <a:rPr lang="ru-RU" dirty="0" smtClean="0"/>
              <a:t>.</a:t>
            </a:r>
            <a:endParaRPr lang="ru-RU" b="1" dirty="0" smtClean="0"/>
          </a:p>
          <a:p>
            <a:pPr marL="228600" indent="-228600"/>
            <a:r>
              <a:rPr lang="ru-RU" dirty="0" smtClean="0"/>
              <a:t>Статус содержит текущий статус объекта. </a:t>
            </a:r>
          </a:p>
          <a:p>
            <a:pPr marL="228600" indent="-228600"/>
            <a:r>
              <a:rPr lang="ru-RU" dirty="0" smtClean="0"/>
              <a:t>Статус изменен – дата последнего изменения статуса услуги.</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smtClean="0"/>
              <a:t>Услуга создана – дата, которая фиксируется при первом сохранении услуги.</a:t>
            </a:r>
          </a:p>
          <a:p>
            <a:pPr marL="228600" indent="-228600"/>
            <a:r>
              <a:rPr lang="ru-RU" dirty="0" smtClean="0"/>
              <a:t>Любой объект системы в процессе своего существования проходит несколько стадий, о которых будет подробно рассказано на занятии 7 – Модель жизненного цикла.</a:t>
            </a:r>
          </a:p>
          <a:p>
            <a:pPr marL="228600" indent="-228600"/>
            <a:r>
              <a:rPr lang="ru-RU" dirty="0" smtClean="0"/>
              <a:t>Эти стадии фиксируются в виде статусов объекта от этапа создания до этапа, когда он попадает на согласование перед публикаций и далее – публикация на Портале. В процессе работы с ГУ мы будем следить за изменениями её статуса. </a:t>
            </a:r>
          </a:p>
          <a:p>
            <a:pPr marL="228600" indent="-228600"/>
            <a:endParaRPr lang="ru-RU" dirty="0" smtClean="0">
              <a:latin typeface="Arial" charset="0"/>
            </a:endParaRPr>
          </a:p>
          <a:p>
            <a:pPr marL="228600" indent="-228600"/>
            <a:endParaRPr lang="ru-RU" b="1" dirty="0" smtClean="0"/>
          </a:p>
          <a:p>
            <a:pPr marL="228600" indent="-228600"/>
            <a:r>
              <a:rPr lang="ru-RU" dirty="0" smtClean="0">
                <a:latin typeface="Arial" charset="0"/>
              </a:rPr>
              <a:t>Рассмотрим подробнее возможности группировки и сортировки услуг.</a:t>
            </a:r>
          </a:p>
          <a:p>
            <a:pPr marL="228600" indent="-228600"/>
            <a:endParaRPr lang="ru-RU" dirty="0" smtClean="0">
              <a:latin typeface="Arial" charset="0"/>
            </a:endParaRPr>
          </a:p>
        </p:txBody>
      </p:sp>
    </p:spTree>
    <p:extLst>
      <p:ext uri="{BB962C8B-B14F-4D97-AF65-F5344CB8AC3E}">
        <p14:creationId xmlns:p14="http://schemas.microsoft.com/office/powerpoint/2010/main" val="23168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 умолчанию, при открытии группы услуг они сортируются по их наименованию по алфавиту. Список услуг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latin typeface="Arial" charset="0"/>
              </a:rPr>
              <a:t>Раскрыть закладки по статусам услуг можно нажатием на название закладки, соответственно при повторным нажатие на название закладки, она свернется.</a:t>
            </a:r>
          </a:p>
          <a:p>
            <a:pPr marL="228600" indent="-228600"/>
            <a:endParaRPr lang="ru-RU" dirty="0" smtClean="0">
              <a:latin typeface="Arial" charset="0"/>
            </a:endParaRPr>
          </a:p>
          <a:p>
            <a:pPr marL="228600" indent="-228600"/>
            <a:r>
              <a:rPr lang="ru-RU" dirty="0" smtClean="0">
                <a:latin typeface="Arial" charset="0"/>
              </a:rPr>
              <a:t>При нажатии по названию определенной услуги в списке, отображается полное описание выбранной услуги.</a:t>
            </a:r>
          </a:p>
          <a:p>
            <a:pPr marL="228600" indent="-228600"/>
            <a:endParaRPr lang="ru-RU" dirty="0" smtClean="0"/>
          </a:p>
          <a:p>
            <a:pPr marL="228600" indent="-228600"/>
            <a:r>
              <a:rPr lang="ru-RU" dirty="0" smtClean="0"/>
              <a:t>Рассмотрим закладку «Мои задачи»</a:t>
            </a:r>
            <a:r>
              <a:rPr lang="en-US" dirty="0" smtClean="0"/>
              <a:t>.</a:t>
            </a:r>
            <a:endParaRPr lang="ru-RU" dirty="0" smtClean="0"/>
          </a:p>
        </p:txBody>
      </p:sp>
    </p:spTree>
    <p:extLst>
      <p:ext uri="{BB962C8B-B14F-4D97-AF65-F5344CB8AC3E}">
        <p14:creationId xmlns:p14="http://schemas.microsoft.com/office/powerpoint/2010/main" val="9694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sz="1200" b="0" kern="1200" dirty="0" smtClean="0">
                <a:solidFill>
                  <a:schemeClr val="tx1"/>
                </a:solidFill>
                <a:effectLst/>
                <a:latin typeface="+mn-lt"/>
                <a:ea typeface="+mn-ea"/>
                <a:cs typeface="+mn-cs"/>
              </a:rPr>
              <a:t>В данном разделе отображаются объекты Федерального реестра, такие как услуги, функции, органы власти, сообщения от ЕПГУ, сгруппированные по типам объектов, а также по предполагаемым действиям над объектами с учетом территориальной принадлежности и привилегий пользователя, то есть отображаются только те объекты, по которым от пользователя требуются дальнейшие действия по работе с объектом.</a:t>
            </a:r>
          </a:p>
          <a:p>
            <a:pPr marL="228600" indent="-228600"/>
            <a:endParaRPr lang="ru-RU" sz="1200" b="0" kern="1200" dirty="0" smtClean="0">
              <a:solidFill>
                <a:schemeClr val="tx1"/>
              </a:solidFill>
              <a:effectLst/>
              <a:latin typeface="+mn-lt"/>
              <a:ea typeface="+mn-ea"/>
              <a:cs typeface="+mn-cs"/>
            </a:endParaRPr>
          </a:p>
          <a:p>
            <a:pPr marL="228600" indent="-228600"/>
            <a:r>
              <a:rPr lang="ru-RU" sz="1200" kern="1200" dirty="0" smtClean="0">
                <a:solidFill>
                  <a:schemeClr val="tx1"/>
                </a:solidFill>
                <a:effectLst/>
                <a:latin typeface="+mn-lt"/>
                <a:ea typeface="+mn-ea"/>
                <a:cs typeface="+mn-cs"/>
              </a:rPr>
              <a:t>Справа от названия раздела отображается количество задач пользователя по всем объектам, которые требуют действий от пользователя. При раскрытии группировки задач справа от каждой группы также отображается количество задач в подразделе или группе. Если количество задач для какой-либо группировки не отображается, это означает, что задач по этой группировке нет.</a:t>
            </a:r>
          </a:p>
          <a:p>
            <a:pPr marL="228600" indent="-228600"/>
            <a:endParaRPr lang="ru-RU" dirty="0" smtClean="0">
              <a:latin typeface="Arial" charset="0"/>
            </a:endParaRPr>
          </a:p>
          <a:p>
            <a:pPr marL="228600" indent="-228600"/>
            <a:r>
              <a:rPr lang="ru-RU" dirty="0" smtClean="0">
                <a:latin typeface="Arial" charset="0"/>
              </a:rPr>
              <a:t>По умолчанию, при открытии закладки «Мои</a:t>
            </a:r>
            <a:r>
              <a:rPr lang="ru-RU" baseline="0" dirty="0" smtClean="0">
                <a:latin typeface="Arial" charset="0"/>
              </a:rPr>
              <a:t> задачи» </a:t>
            </a:r>
            <a:r>
              <a:rPr lang="ru-RU" dirty="0" smtClean="0">
                <a:latin typeface="Arial" charset="0"/>
              </a:rPr>
              <a:t>объекты Реестра сортируются по дате изменения статуса в сторону убывания. Список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a:t>
            </a:r>
            <a:r>
              <a:rPr lang="ru-RU" dirty="0" smtClean="0">
                <a:latin typeface="Arial" charset="0"/>
              </a:rPr>
              <a:t> полного</a:t>
            </a:r>
            <a:r>
              <a:rPr lang="ru-RU" dirty="0" smtClean="0"/>
              <a:t> описания </a:t>
            </a:r>
            <a:r>
              <a:rPr lang="ru-RU" dirty="0" err="1" smtClean="0"/>
              <a:t>Госуслуги</a:t>
            </a:r>
            <a:r>
              <a:rPr lang="ru-RU" dirty="0" smtClean="0"/>
              <a:t> нажмите два раза на ее название</a:t>
            </a:r>
            <a:r>
              <a:rPr lang="ru-RU" dirty="0" smtClean="0">
                <a:latin typeface="Arial" charset="0"/>
              </a:rPr>
              <a:t> - о</a:t>
            </a:r>
            <a:r>
              <a:rPr lang="ru-RU" dirty="0" smtClean="0"/>
              <a:t>ткроется Редактор государственной услуги</a:t>
            </a:r>
            <a:r>
              <a:rPr lang="ru-RU" dirty="0" smtClean="0">
                <a:latin typeface="Arial" charset="0"/>
              </a:rPr>
              <a:t>.</a:t>
            </a:r>
          </a:p>
          <a:p>
            <a:pPr marL="228600" indent="-228600"/>
            <a:endParaRPr lang="ru-RU" dirty="0" smtClean="0"/>
          </a:p>
          <a:p>
            <a:pPr marL="228600" indent="-228600"/>
            <a:r>
              <a:rPr lang="ru-RU" dirty="0" smtClean="0"/>
              <a:t>Рассмотрим раздел Госорганы</a:t>
            </a:r>
            <a:r>
              <a:rPr lang="en-US" dirty="0" smtClean="0"/>
              <a:t>.</a:t>
            </a:r>
            <a:endParaRPr lang="ru-RU" dirty="0" smtClean="0"/>
          </a:p>
        </p:txBody>
      </p:sp>
    </p:spTree>
    <p:extLst>
      <p:ext uri="{BB962C8B-B14F-4D97-AF65-F5344CB8AC3E}">
        <p14:creationId xmlns:p14="http://schemas.microsoft.com/office/powerpoint/2010/main" val="309015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r>
              <a:rPr lang="ru-RU" dirty="0" smtClean="0"/>
              <a:t>Для просмотра списка Госорганов:</a:t>
            </a:r>
          </a:p>
          <a:p>
            <a:pPr marL="228600" indent="-228600"/>
            <a:r>
              <a:rPr lang="ru-RU" dirty="0" smtClean="0"/>
              <a:t>В основной части подсистемы необходимо перейти на закладку </a:t>
            </a:r>
            <a:r>
              <a:rPr lang="ru-RU" b="1" dirty="0" smtClean="0"/>
              <a:t>Госорганы </a:t>
            </a:r>
            <a:r>
              <a:rPr lang="ru-RU" dirty="0" smtClean="0"/>
              <a:t>(клик левой клавишей мыши)</a:t>
            </a:r>
          </a:p>
          <a:p>
            <a:pPr marL="228600" indent="-228600"/>
            <a:r>
              <a:rPr lang="ru-RU" dirty="0" smtClean="0"/>
              <a:t>Откроется список фильтров Госорганов:</a:t>
            </a:r>
          </a:p>
          <a:p>
            <a:pPr marL="228600" indent="-228600">
              <a:buFontTx/>
              <a:buChar char="•"/>
            </a:pPr>
            <a:r>
              <a:rPr lang="ru-RU" dirty="0" smtClean="0"/>
              <a:t>Закладка «Органы власти» - </a:t>
            </a:r>
            <a:r>
              <a:rPr lang="ru-RU" dirty="0" smtClean="0">
                <a:latin typeface="Arial" charset="0"/>
              </a:rPr>
              <a:t>содержит все госорганы, когда-либо внесенные в реестр;</a:t>
            </a:r>
            <a:endParaRPr lang="ru-RU" dirty="0" smtClean="0"/>
          </a:p>
          <a:p>
            <a:pPr marL="228600" indent="-228600">
              <a:buFontTx/>
              <a:buChar char="•"/>
            </a:pPr>
            <a:r>
              <a:rPr lang="ru-RU" dirty="0" smtClean="0"/>
              <a:t>Новые - </a:t>
            </a:r>
            <a:r>
              <a:rPr lang="ru-RU" dirty="0" smtClean="0">
                <a:latin typeface="Arial" charset="0"/>
              </a:rPr>
              <a:t>в эту группу попадают госорганы, описание которых было недавно сохранено</a:t>
            </a:r>
            <a:r>
              <a:rPr lang="ru-RU" dirty="0" smtClean="0"/>
              <a:t>;</a:t>
            </a:r>
          </a:p>
          <a:p>
            <a:pPr marL="228600" indent="-228600">
              <a:buFontTx/>
              <a:buChar char="•"/>
            </a:pPr>
            <a:r>
              <a:rPr lang="ru-RU" dirty="0" smtClean="0"/>
              <a:t>Редактируемые – в эту группу попадают госорганы, описание которых находится в процессе редактирования;</a:t>
            </a:r>
          </a:p>
          <a:p>
            <a:pPr marL="228600" indent="-228600">
              <a:buFontTx/>
              <a:buChar char="•"/>
            </a:pPr>
            <a:r>
              <a:rPr lang="ru-RU" dirty="0" smtClean="0"/>
              <a:t>На согласовании </a:t>
            </a:r>
            <a:r>
              <a:rPr lang="ru-RU" dirty="0" smtClean="0">
                <a:latin typeface="Arial" charset="0"/>
              </a:rPr>
              <a:t>– здесь находятся госорганы, которые были отправлены на согласование</a:t>
            </a:r>
            <a:r>
              <a:rPr lang="ru-RU" dirty="0" smtClean="0"/>
              <a:t>;</a:t>
            </a:r>
          </a:p>
          <a:p>
            <a:pPr marL="228600" indent="-228600">
              <a:buFontTx/>
              <a:buChar char="•"/>
            </a:pPr>
            <a:r>
              <a:rPr lang="ru-RU" dirty="0" smtClean="0">
                <a:latin typeface="Arial" charset="0"/>
              </a:rPr>
              <a:t>О</a:t>
            </a:r>
            <a:r>
              <a:rPr lang="ru-RU" dirty="0" smtClean="0"/>
              <a:t>публикованные – содержит </a:t>
            </a:r>
            <a:r>
              <a:rPr lang="ru-RU" dirty="0" smtClean="0">
                <a:latin typeface="Arial" charset="0"/>
              </a:rPr>
              <a:t>госорганы, успешно опубликованные на Портале ГУ;</a:t>
            </a:r>
            <a:endParaRPr lang="ru-RU" dirty="0" smtClean="0">
              <a:latin typeface="+mn-lt"/>
            </a:endParaRPr>
          </a:p>
          <a:p>
            <a:pPr marL="228600" indent="-228600">
              <a:buFontTx/>
              <a:buChar char="•"/>
            </a:pPr>
            <a:r>
              <a:rPr lang="ru-RU" dirty="0" smtClean="0"/>
              <a:t>Удаленные  </a:t>
            </a:r>
            <a:r>
              <a:rPr lang="ru-RU" dirty="0" smtClean="0">
                <a:latin typeface="Arial" charset="0"/>
              </a:rPr>
              <a:t>– для госорганов, которые были удалены - </a:t>
            </a:r>
            <a:r>
              <a:rPr lang="ru-RU" i="1" baseline="0" dirty="0" smtClean="0">
                <a:latin typeface="Arial" charset="0"/>
              </a:rPr>
              <a:t>группа видна только администратору реестра</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t>Чтобы открыть печень Госорганов, необходимо  кликнуть по выбранной вкладке. В правой части экрана откроется список организаций.</a:t>
            </a:r>
            <a:endParaRPr lang="ru-RU" dirty="0" smtClean="0">
              <a:latin typeface="Arial" charset="0"/>
            </a:endParaRPr>
          </a:p>
          <a:p>
            <a:pPr marL="228600" indent="-228600"/>
            <a:r>
              <a:rPr lang="ru-RU" dirty="0" smtClean="0">
                <a:latin typeface="Arial" charset="0"/>
              </a:rPr>
              <a:t>Список выстроен в зависимости от выбранного представления: иерархически с возможностью свертывания / развертывания и просмотра подчиненных (подведомственных) организаций или в виде табличного списка.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в табличном списке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Госоргана: выберите необходимый для просмотра Госорган и кликните на его название. Откроется просмотр выбранного Госоргана (Редактор государственного органа) </a:t>
            </a:r>
          </a:p>
          <a:p>
            <a:pPr marL="228600" indent="-228600"/>
            <a:r>
              <a:rPr lang="ru-RU" dirty="0" smtClean="0"/>
              <a:t>Перейдем к практическому упражнению</a:t>
            </a:r>
            <a:r>
              <a:rPr lang="ru-RU" baseline="0" dirty="0" smtClean="0"/>
              <a:t> № 1. Перечень государственных органов</a:t>
            </a:r>
            <a:endParaRPr lang="ru-RU" dirty="0" smtClean="0"/>
          </a:p>
        </p:txBody>
      </p:sp>
    </p:spTree>
    <p:extLst>
      <p:ext uri="{BB962C8B-B14F-4D97-AF65-F5344CB8AC3E}">
        <p14:creationId xmlns:p14="http://schemas.microsoft.com/office/powerpoint/2010/main" val="284714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НПА:</a:t>
            </a:r>
          </a:p>
          <a:p>
            <a:pPr marL="228600" indent="-228600"/>
            <a:r>
              <a:rPr lang="ru-RU" dirty="0" smtClean="0"/>
              <a:t>В основной части подсистемы необходимо перейти на закладку </a:t>
            </a:r>
            <a:r>
              <a:rPr lang="ru-RU" b="1" dirty="0" smtClean="0"/>
              <a:t>НПА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НПА.</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НПА: выберите необходимый для просмотра НПА и нажмите на его название. Откроется окно для просмотра выбранного НПА (Редактор) </a:t>
            </a:r>
          </a:p>
          <a:p>
            <a:pPr marL="228600" indent="-228600"/>
            <a:r>
              <a:rPr lang="ru-RU" dirty="0" smtClean="0"/>
              <a:t>Перейдем к практическому упражнению</a:t>
            </a:r>
            <a:r>
              <a:rPr lang="ru-RU" baseline="0" dirty="0" smtClean="0"/>
              <a:t> № 1. Перечень рабочих документов</a:t>
            </a:r>
            <a:endParaRPr lang="ru-RU" dirty="0" smtClean="0"/>
          </a:p>
        </p:txBody>
      </p:sp>
    </p:spTree>
    <p:extLst>
      <p:ext uri="{BB962C8B-B14F-4D97-AF65-F5344CB8AC3E}">
        <p14:creationId xmlns:p14="http://schemas.microsoft.com/office/powerpoint/2010/main" val="191491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Во введении излагаются</a:t>
            </a:r>
            <a:r>
              <a:rPr lang="ru-RU" baseline="0" dirty="0" smtClean="0"/>
              <a:t> основные различия старой и новой версий реестра.</a:t>
            </a:r>
            <a:endParaRPr lang="ru-RU" dirty="0" smtClean="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2</a:t>
            </a:fld>
            <a:endParaRPr lang="ru-RU" sz="1200" smtClean="0"/>
          </a:p>
        </p:txBody>
      </p:sp>
    </p:spTree>
    <p:extLst>
      <p:ext uri="{BB962C8B-B14F-4D97-AF65-F5344CB8AC3E}">
        <p14:creationId xmlns:p14="http://schemas.microsoft.com/office/powerpoint/2010/main" val="35815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smtClean="0"/>
              <a:t>Для просмотра списка Рабочих документов:</a:t>
            </a:r>
          </a:p>
          <a:p>
            <a:pPr marL="228600" indent="-228600"/>
            <a:r>
              <a:rPr lang="ru-RU" dirty="0" smtClean="0"/>
              <a:t>В основной части подсистемы необходимо перейти на закладку </a:t>
            </a:r>
            <a:r>
              <a:rPr lang="ru-RU" b="1" dirty="0" smtClean="0"/>
              <a:t>Рабочие документы </a:t>
            </a:r>
            <a:r>
              <a:rPr lang="ru-RU" dirty="0" smtClean="0"/>
              <a:t>(клик левой клавишей мыши)</a:t>
            </a:r>
          </a:p>
          <a:p>
            <a:pPr marL="228600" indent="-228600"/>
            <a:r>
              <a:rPr lang="ru-RU" dirty="0" smtClean="0"/>
              <a:t>В</a:t>
            </a:r>
            <a:r>
              <a:rPr lang="ru-RU" baseline="0" dirty="0" smtClean="0"/>
              <a:t> правой части о</a:t>
            </a:r>
            <a:r>
              <a:rPr lang="ru-RU" dirty="0" smtClean="0"/>
              <a:t>ткроется список Рабочих документов.</a:t>
            </a:r>
          </a:p>
          <a:p>
            <a:pPr marL="228600" indent="-228600"/>
            <a:endParaRPr lang="ru-RU" dirty="0" smtClean="0">
              <a:latin typeface="Arial" charset="0"/>
            </a:endParaRPr>
          </a:p>
          <a:p>
            <a:pPr marL="228600" indent="-228600"/>
            <a:r>
              <a:rPr lang="ru-RU" dirty="0" smtClean="0">
                <a:latin typeface="Arial" charset="0"/>
              </a:rPr>
              <a:t>Для сортировки по любому из отображаемых полей нажмите на заголовок необходимого столбца.</a:t>
            </a:r>
          </a:p>
          <a:p>
            <a:pPr marL="228600" indent="-228600"/>
            <a:r>
              <a:rPr lang="ru-RU" dirty="0" smtClean="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smtClean="0">
              <a:latin typeface="Arial" charset="0"/>
            </a:endParaRPr>
          </a:p>
          <a:p>
            <a:pPr marL="228600" indent="-228600"/>
            <a:r>
              <a:rPr lang="ru-RU" dirty="0" smtClean="0"/>
              <a:t>Для просмотра описания рабочего документа: выберите необходимый для просмотра документ и нажмите на его название. Откроется окно для просмотра выбранного документа (Редактор) </a:t>
            </a:r>
          </a:p>
          <a:p>
            <a:pPr marL="228600" indent="-228600"/>
            <a:r>
              <a:rPr lang="ru-RU" dirty="0" smtClean="0"/>
              <a:t>Перейдем к практическому упражнению</a:t>
            </a:r>
            <a:r>
              <a:rPr lang="ru-RU" baseline="0" dirty="0" smtClean="0"/>
              <a:t> № 1. Поиск</a:t>
            </a:r>
            <a:endParaRPr lang="ru-RU" dirty="0" smtClean="0"/>
          </a:p>
        </p:txBody>
      </p:sp>
    </p:spTree>
    <p:extLst>
      <p:ext uri="{BB962C8B-B14F-4D97-AF65-F5344CB8AC3E}">
        <p14:creationId xmlns:p14="http://schemas.microsoft.com/office/powerpoint/2010/main" val="416429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smtClean="0"/>
          </a:p>
          <a:p>
            <a:pPr marL="228600" indent="-228600"/>
            <a:r>
              <a:rPr lang="ru-RU" dirty="0" smtClean="0"/>
              <a:t>Поиск на всех закладках (Услуги, функции, ОГВ, НПА, Рабочие документы) имеет поиск, простой и расширенный.</a:t>
            </a:r>
          </a:p>
          <a:p>
            <a:pPr marL="228600" indent="-228600"/>
            <a:endParaRPr lang="ru-RU" dirty="0" smtClean="0"/>
          </a:p>
          <a:p>
            <a:pPr marL="228600" indent="-228600"/>
            <a:r>
              <a:rPr lang="ru-RU" dirty="0" smtClean="0"/>
              <a:t>Простой</a:t>
            </a:r>
            <a:r>
              <a:rPr lang="ru-RU" baseline="0" dirty="0" smtClean="0"/>
              <a:t> поиск происходит по частичному вводу текста полного или краткого названия объекта.</a:t>
            </a:r>
          </a:p>
          <a:p>
            <a:pPr marL="228600" indent="-228600"/>
            <a:endParaRPr lang="ru-RU" baseline="0" dirty="0" smtClean="0"/>
          </a:p>
          <a:p>
            <a:pPr marL="228600" indent="-228600"/>
            <a:r>
              <a:rPr lang="ru-RU" baseline="0" dirty="0" smtClean="0"/>
              <a:t>Расширенный поиск происходит по совокупности ключевых полей объекта и дате последних изменений.</a:t>
            </a:r>
          </a:p>
          <a:p>
            <a:pPr marL="228600" indent="-228600"/>
            <a:r>
              <a:rPr lang="ru-RU" baseline="0" dirty="0" smtClean="0"/>
              <a:t> </a:t>
            </a:r>
            <a:endParaRPr lang="ru-RU" dirty="0" smtClean="0"/>
          </a:p>
          <a:p>
            <a:pPr marL="228600" indent="-228600"/>
            <a:r>
              <a:rPr lang="ru-RU" dirty="0" smtClean="0"/>
              <a:t>Результаты поиска остаются на экране с выделенными фрагментами</a:t>
            </a:r>
            <a:r>
              <a:rPr lang="ru-RU" baseline="0" dirty="0" smtClean="0"/>
              <a:t> текста из строки поиска в поле наименования объекта.</a:t>
            </a:r>
          </a:p>
          <a:p>
            <a:pPr marL="228600" indent="-228600"/>
            <a:endParaRPr lang="ru-RU" baseline="0" dirty="0" smtClean="0"/>
          </a:p>
          <a:p>
            <a:pPr marL="228600" indent="-228600"/>
            <a:r>
              <a:rPr lang="ru-RU" baseline="0" dirty="0" smtClean="0"/>
              <a:t>С помощью кнопки </a:t>
            </a:r>
            <a:r>
              <a:rPr lang="ru-RU" b="1" baseline="0" dirty="0" smtClean="0"/>
              <a:t>Очистить </a:t>
            </a:r>
            <a:r>
              <a:rPr lang="ru-RU" b="0" baseline="0" dirty="0" smtClean="0"/>
              <a:t> происходит сброс фильтрации и возврат к полному перечню выбранной закладки.</a:t>
            </a:r>
            <a:endParaRPr lang="ru-RU" dirty="0" smtClean="0"/>
          </a:p>
          <a:p>
            <a:pPr marL="228600" indent="-228600"/>
            <a:endParaRPr lang="ru-RU" dirty="0" smtClean="0"/>
          </a:p>
          <a:p>
            <a:pPr marL="228600" indent="-228600"/>
            <a:r>
              <a:rPr lang="ru-RU" dirty="0" smtClean="0"/>
              <a:t>Перейдем к практическому упражнению</a:t>
            </a:r>
            <a:r>
              <a:rPr lang="ru-RU" baseline="0" dirty="0" smtClean="0"/>
              <a:t> № 2. Работа с государственными органами</a:t>
            </a:r>
          </a:p>
          <a:p>
            <a:pPr marL="228600" indent="-228600"/>
            <a:endParaRPr lang="ru-RU" baseline="0" dirty="0" smtClean="0"/>
          </a:p>
          <a:p>
            <a:pPr marL="228600" indent="-228600"/>
            <a:endParaRPr lang="ru-RU" dirty="0" smtClean="0"/>
          </a:p>
        </p:txBody>
      </p:sp>
    </p:spTree>
    <p:extLst>
      <p:ext uri="{BB962C8B-B14F-4D97-AF65-F5344CB8AC3E}">
        <p14:creationId xmlns:p14="http://schemas.microsoft.com/office/powerpoint/2010/main" val="367503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E774B12E-C5D3-4F39-BE7B-4823A70376AA}" type="slidenum">
              <a:rPr lang="ru-RU" sz="1200" smtClean="0"/>
              <a:pPr eaLnBrk="1" hangingPunct="1"/>
              <a:t>22</a:t>
            </a:fld>
            <a:endParaRPr lang="ru-RU" sz="1200" smtClean="0"/>
          </a:p>
        </p:txBody>
      </p:sp>
    </p:spTree>
    <p:extLst>
      <p:ext uri="{BB962C8B-B14F-4D97-AF65-F5344CB8AC3E}">
        <p14:creationId xmlns:p14="http://schemas.microsoft.com/office/powerpoint/2010/main" val="30933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t>Первый тип объектов, который </a:t>
            </a:r>
            <a:r>
              <a:rPr lang="ru-RU" dirty="0" smtClean="0">
                <a:latin typeface="Arial" charset="0"/>
              </a:rPr>
              <a:t>мы рассмотрим подробнее</a:t>
            </a:r>
            <a:r>
              <a:rPr lang="ru-RU" dirty="0" smtClean="0"/>
              <a:t> – это государственный орган (ГО)</a:t>
            </a:r>
            <a:r>
              <a:rPr lang="ru-RU" dirty="0" smtClean="0">
                <a:latin typeface="Arial" charset="0"/>
              </a:rPr>
              <a:t> или орган государственной власти (ОГВ)</a:t>
            </a:r>
            <a:r>
              <a:rPr lang="ru-RU" dirty="0" smtClean="0"/>
              <a:t>.</a:t>
            </a:r>
          </a:p>
          <a:p>
            <a:r>
              <a:rPr lang="ru-RU" dirty="0" smtClean="0"/>
              <a:t>Как уже было сказано, на занятии №1, полный перечень госорганов мы можем просмотреть, открыв закладку  </a:t>
            </a:r>
            <a:r>
              <a:rPr lang="ru-RU" b="1" dirty="0" smtClean="0"/>
              <a:t>Органы власти </a:t>
            </a:r>
            <a:r>
              <a:rPr lang="ru-RU" dirty="0" smtClean="0"/>
              <a:t>в левой части основного окна реестра.</a:t>
            </a:r>
          </a:p>
          <a:p>
            <a:endParaRPr lang="ru-RU" dirty="0" smtClean="0"/>
          </a:p>
          <a:p>
            <a:r>
              <a:rPr lang="ru-RU" dirty="0" smtClean="0"/>
              <a:t>Ещё раз разберем построение иерархии госорганов. Верхний уровень – </a:t>
            </a:r>
            <a:r>
              <a:rPr lang="ru-RU" dirty="0" smtClean="0">
                <a:latin typeface="Arial" charset="0"/>
              </a:rPr>
              <a:t>в случае регионального реестра – это Администрация региона. Для федерального портала это будут </a:t>
            </a:r>
            <a:r>
              <a:rPr lang="ru-RU" dirty="0" smtClean="0"/>
              <a:t>Министерства. </a:t>
            </a:r>
            <a:endParaRPr lang="ru-RU" dirty="0" smtClean="0">
              <a:latin typeface="Arial" charset="0"/>
            </a:endParaRPr>
          </a:p>
          <a:p>
            <a:endParaRPr lang="ru-RU" dirty="0" smtClean="0">
              <a:latin typeface="Arial" charset="0"/>
            </a:endParaRPr>
          </a:p>
          <a:p>
            <a:r>
              <a:rPr lang="ru-RU" dirty="0" smtClean="0"/>
              <a:t>Второй уровень – федеральные или региональные органы – службы и агентства, полномочия которых распространяются на всю территорию РФ или региона, и которые подчиняются </a:t>
            </a:r>
            <a:r>
              <a:rPr lang="ru-RU" dirty="0" smtClean="0">
                <a:latin typeface="Arial" charset="0"/>
              </a:rPr>
              <a:t>правительству региона, РФ или </a:t>
            </a:r>
            <a:r>
              <a:rPr lang="ru-RU" dirty="0" smtClean="0"/>
              <a:t>Министерствам.</a:t>
            </a:r>
            <a:endParaRPr lang="ru-RU" dirty="0" smtClean="0">
              <a:latin typeface="Arial" charset="0"/>
            </a:endParaRPr>
          </a:p>
          <a:p>
            <a:endParaRPr lang="ru-RU" dirty="0" smtClean="0">
              <a:latin typeface="Arial" charset="0"/>
            </a:endParaRPr>
          </a:p>
          <a:p>
            <a:r>
              <a:rPr lang="ru-RU" dirty="0" smtClean="0"/>
              <a:t>Третий уровень –районные (в региональном масштабе) </a:t>
            </a:r>
            <a:r>
              <a:rPr lang="ru-RU" dirty="0" smtClean="0">
                <a:latin typeface="Arial" charset="0"/>
              </a:rPr>
              <a:t>или </a:t>
            </a:r>
            <a:r>
              <a:rPr lang="ru-RU" dirty="0" smtClean="0"/>
              <a:t>региональные (в федеральном масштабе) отделы, управления и т.п. Их полномочия распространяются на определенную территорию в составе РФ или региона (это может быть отдельный субъект федерации на федеральном уровне или район на региональном уровне).</a:t>
            </a:r>
          </a:p>
          <a:p>
            <a:endParaRPr lang="ru-RU" dirty="0" smtClean="0"/>
          </a:p>
          <a:p>
            <a:r>
              <a:rPr lang="ru-RU" dirty="0" smtClean="0"/>
              <a:t>Переход к просмотру сведений ОГВ происходит по</a:t>
            </a:r>
            <a:r>
              <a:rPr lang="ru-RU" baseline="0" dirty="0" smtClean="0"/>
              <a:t> клику на иконку рядом с выбранным органом власти.</a:t>
            </a:r>
            <a:endParaRPr lang="ru-RU" dirty="0" smtClean="0"/>
          </a:p>
          <a:p>
            <a:r>
              <a:rPr lang="ru-RU" dirty="0" smtClean="0"/>
              <a:t>Теперь посмотрим на табличное представление ГО.</a:t>
            </a:r>
          </a:p>
        </p:txBody>
      </p:sp>
    </p:spTree>
    <p:extLst>
      <p:ext uri="{BB962C8B-B14F-4D97-AF65-F5344CB8AC3E}">
        <p14:creationId xmlns:p14="http://schemas.microsoft.com/office/powerpoint/2010/main" val="256147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 табличном виде полный перечень госорганов представлен в виде отсортированного по наименованию списка.</a:t>
            </a:r>
          </a:p>
          <a:p>
            <a:endParaRPr lang="ru-RU" dirty="0" smtClean="0"/>
          </a:p>
          <a:p>
            <a:r>
              <a:rPr lang="ru-RU" dirty="0" smtClean="0"/>
              <a:t>Сортировку можно изменить, кликнув по названию требуемого поля.</a:t>
            </a:r>
          </a:p>
          <a:p>
            <a:endParaRPr lang="ru-RU" dirty="0" smtClean="0"/>
          </a:p>
          <a:p>
            <a:r>
              <a:rPr lang="ru-RU" dirty="0" smtClean="0"/>
              <a:t>Теперь перейдем к практическому упражнению №2. Поиск информации о государственных органах </a:t>
            </a:r>
          </a:p>
          <a:p>
            <a:r>
              <a:rPr lang="ru-RU" dirty="0" smtClean="0"/>
              <a:t>.</a:t>
            </a:r>
          </a:p>
        </p:txBody>
      </p:sp>
    </p:spTree>
    <p:extLst>
      <p:ext uri="{BB962C8B-B14F-4D97-AF65-F5344CB8AC3E}">
        <p14:creationId xmlns:p14="http://schemas.microsoft.com/office/powerpoint/2010/main" val="370819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Чтобы создать новый ГО, нужно зайти на закладку</a:t>
            </a:r>
            <a:r>
              <a:rPr lang="ru-RU" sz="800" baseline="0" dirty="0" smtClean="0">
                <a:latin typeface="Arial" charset="0"/>
              </a:rPr>
              <a:t> </a:t>
            </a:r>
            <a:r>
              <a:rPr lang="ru-RU" sz="800" b="1" baseline="0" dirty="0" smtClean="0">
                <a:latin typeface="Arial" charset="0"/>
              </a:rPr>
              <a:t>Органы власти</a:t>
            </a:r>
            <a:r>
              <a:rPr lang="ru-RU" sz="800" dirty="0" smtClean="0">
                <a:latin typeface="Arial" charset="0"/>
              </a:rPr>
              <a:t> и нажать на кнопку</a:t>
            </a:r>
            <a:r>
              <a:rPr lang="ru-RU" sz="800" b="1" dirty="0" smtClean="0">
                <a:latin typeface="Arial" charset="0"/>
              </a:rPr>
              <a:t>  Создать новый орган власти</a:t>
            </a:r>
            <a:r>
              <a:rPr lang="ru-RU" sz="800" dirty="0" smtClean="0">
                <a:latin typeface="Arial" charset="0"/>
              </a:rPr>
              <a:t>. После выполнения этих действий перед вами откроется паспорт </a:t>
            </a:r>
            <a:r>
              <a:rPr lang="ru-RU" sz="800" b="1" dirty="0" smtClean="0">
                <a:latin typeface="Arial" charset="0"/>
              </a:rPr>
              <a:t>государственного органа для редактирования.</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Орган власти имеет следующие закладки:</a:t>
            </a:r>
          </a:p>
          <a:p>
            <a:pPr marL="228600" indent="-228600">
              <a:lnSpc>
                <a:spcPct val="80000"/>
              </a:lnSpc>
              <a:buFontTx/>
              <a:buAutoNum type="arabicParenR"/>
            </a:pPr>
            <a:r>
              <a:rPr lang="ru-RU" sz="800" b="1" dirty="0" smtClean="0">
                <a:latin typeface="Arial" charset="0"/>
              </a:rPr>
              <a:t>Общие сведения</a:t>
            </a:r>
            <a:r>
              <a:rPr lang="ru-RU" sz="800" dirty="0" smtClean="0">
                <a:latin typeface="Arial" charset="0"/>
              </a:rPr>
              <a:t>. В этом блоке располагается основная информация о ГО</a:t>
            </a:r>
          </a:p>
          <a:p>
            <a:pPr marL="228600" indent="-228600">
              <a:lnSpc>
                <a:spcPct val="80000"/>
              </a:lnSpc>
              <a:buFontTx/>
              <a:buAutoNum type="arabicParenR"/>
            </a:pPr>
            <a:r>
              <a:rPr lang="ru-RU" sz="800" b="1" dirty="0" smtClean="0">
                <a:latin typeface="Arial" charset="0"/>
              </a:rPr>
              <a:t>Офисы</a:t>
            </a:r>
            <a:r>
              <a:rPr lang="ru-RU" sz="800" b="0" dirty="0" smtClean="0">
                <a:latin typeface="Arial" charset="0"/>
              </a:rPr>
              <a:t>. В этом блоке содержится информация об офисах органа власти, адреса, ссылки, телефоны.</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Контакты</a:t>
            </a:r>
            <a:r>
              <a:rPr lang="ru-RU" sz="800" b="0" dirty="0" smtClean="0">
                <a:latin typeface="Arial" charset="0"/>
              </a:rPr>
              <a:t>. В этом блоке лежит информация с контактах должностных лиц с указанием, к какому офису оно относится.</a:t>
            </a:r>
            <a:endParaRPr lang="ru-RU" sz="800" b="1" dirty="0" smtClean="0">
              <a:latin typeface="Arial" charset="0"/>
            </a:endParaRPr>
          </a:p>
          <a:p>
            <a:pPr marL="228600" indent="-228600">
              <a:lnSpc>
                <a:spcPct val="80000"/>
              </a:lnSpc>
              <a:buFontTx/>
              <a:buAutoNum type="arabicParenR"/>
            </a:pPr>
            <a:r>
              <a:rPr lang="ru-RU" sz="800" b="1" dirty="0" smtClean="0">
                <a:latin typeface="Arial" charset="0"/>
              </a:rPr>
              <a:t>Платежные реквизиты. </a:t>
            </a:r>
            <a:r>
              <a:rPr lang="ru-RU" sz="800" b="0" dirty="0" smtClean="0">
                <a:latin typeface="Arial" charset="0"/>
              </a:rPr>
              <a:t>В этом блоке содержатся</a:t>
            </a:r>
            <a:r>
              <a:rPr lang="ru-RU" sz="800" b="0" baseline="0" dirty="0" smtClean="0">
                <a:latin typeface="Arial" charset="0"/>
              </a:rPr>
              <a:t> платежные реквизиты госоргана. </a:t>
            </a:r>
            <a:endParaRPr lang="ru-RU" sz="800" b="0" dirty="0" smtClean="0">
              <a:latin typeface="Arial" charset="0"/>
            </a:endParaRPr>
          </a:p>
          <a:p>
            <a:pPr marL="228600" indent="-228600">
              <a:lnSpc>
                <a:spcPct val="80000"/>
              </a:lnSpc>
              <a:buFontTx/>
              <a:buAutoNum type="arabicParenR"/>
            </a:pPr>
            <a:r>
              <a:rPr lang="ru-RU" sz="800" b="1" dirty="0" smtClean="0">
                <a:latin typeface="Arial" charset="0"/>
              </a:rPr>
              <a:t>Услуги (функции) органа власти. </a:t>
            </a:r>
            <a:r>
              <a:rPr lang="ru-RU" sz="800" b="0" dirty="0" smtClean="0">
                <a:latin typeface="Arial" charset="0"/>
              </a:rPr>
              <a:t>В этом блоке находится перечень</a:t>
            </a:r>
            <a:r>
              <a:rPr lang="ru-RU" sz="800" b="0" baseline="0" dirty="0" smtClean="0">
                <a:latin typeface="Arial" charset="0"/>
              </a:rPr>
              <a:t> услуг и функций, предоставляемых органом власти.</a:t>
            </a:r>
            <a:endParaRPr lang="ru-RU" sz="800" b="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На нижней панели окна ГО прописан его текущий статус. «Статус: » для нового несохраненного</a:t>
            </a:r>
            <a:r>
              <a:rPr lang="ru-RU" sz="800" baseline="0" dirty="0" smtClean="0">
                <a:latin typeface="Arial" charset="0"/>
              </a:rPr>
              <a:t> органа власти. После сохранения статус изменится на «Статус: Новый».</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Рассмотрим поля закладки «Общие сведения».</a:t>
            </a:r>
          </a:p>
        </p:txBody>
      </p:sp>
    </p:spTree>
    <p:extLst>
      <p:ext uri="{BB962C8B-B14F-4D97-AF65-F5344CB8AC3E}">
        <p14:creationId xmlns:p14="http://schemas.microsoft.com/office/powerpoint/2010/main" val="16059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lnSpc>
                <a:spcPct val="80000"/>
              </a:lnSpc>
              <a:buFontTx/>
              <a:buAutoNum type="arabicParenR"/>
            </a:pPr>
            <a:r>
              <a:rPr lang="ru-RU" sz="800" dirty="0" smtClean="0">
                <a:latin typeface="Arial" charset="0"/>
              </a:rPr>
              <a:t>Общие сведения. В этом блоке располагается основная информация о ГО, которая заносится в поля:</a:t>
            </a:r>
          </a:p>
          <a:p>
            <a:pPr marL="228600" indent="-228600">
              <a:lnSpc>
                <a:spcPct val="80000"/>
              </a:lnSpc>
              <a:buFontTx/>
              <a:buChar char="•"/>
            </a:pPr>
            <a:r>
              <a:rPr lang="ru-RU" sz="800" b="1" dirty="0" smtClean="0">
                <a:latin typeface="Arial" charset="0"/>
              </a:rPr>
              <a:t>Идентификатор </a:t>
            </a:r>
            <a:r>
              <a:rPr lang="en-US" sz="800" dirty="0" smtClean="0">
                <a:latin typeface="Arial" charset="0"/>
              </a:rPr>
              <a:t>(</a:t>
            </a:r>
            <a:r>
              <a:rPr lang="ru-RU" sz="800" dirty="0" smtClean="0">
                <a:latin typeface="Arial" charset="0"/>
              </a:rPr>
              <a:t>обязательное поле) заполняется системой автоматически.</a:t>
            </a:r>
          </a:p>
          <a:p>
            <a:pPr marL="228600" indent="-228600">
              <a:lnSpc>
                <a:spcPct val="80000"/>
              </a:lnSpc>
              <a:buFontTx/>
              <a:buChar char="•"/>
            </a:pPr>
            <a:r>
              <a:rPr lang="ru-RU" sz="800" b="1" dirty="0" smtClean="0">
                <a:latin typeface="Arial" charset="0"/>
              </a:rPr>
              <a:t>Полное наименование </a:t>
            </a:r>
            <a:r>
              <a:rPr lang="ru-RU" sz="800" dirty="0" smtClean="0">
                <a:latin typeface="Arial" charset="0"/>
              </a:rPr>
              <a:t>(обязательное поле). При заполнении необходимо заполнить нужным названием ГО.</a:t>
            </a:r>
          </a:p>
          <a:p>
            <a:pPr marL="228600" indent="-228600">
              <a:lnSpc>
                <a:spcPct val="80000"/>
              </a:lnSpc>
              <a:buFontTx/>
              <a:buChar char="•"/>
            </a:pPr>
            <a:r>
              <a:rPr lang="ru-RU" sz="800" b="1" dirty="0" smtClean="0">
                <a:latin typeface="Arial" charset="0"/>
              </a:rPr>
              <a:t>Краткое наименование</a:t>
            </a:r>
            <a:r>
              <a:rPr lang="ru-RU" sz="800" dirty="0" smtClean="0">
                <a:latin typeface="Arial" charset="0"/>
              </a:rPr>
              <a:t> - общепринятое сокращение, согласно НПА об органе власти.</a:t>
            </a:r>
          </a:p>
          <a:p>
            <a:pPr marL="228600" marR="0" indent="-228600" algn="l" defTabSz="914400" rtl="0" eaLnBrk="0" fontAlgn="base" latinLnBrk="0" hangingPunct="0">
              <a:lnSpc>
                <a:spcPct val="80000"/>
              </a:lnSpc>
              <a:spcBef>
                <a:spcPct val="30000"/>
              </a:spcBef>
              <a:spcAft>
                <a:spcPct val="0"/>
              </a:spcAft>
              <a:buClrTx/>
              <a:buSzTx/>
              <a:buFontTx/>
              <a:buChar char="•"/>
              <a:tabLst/>
              <a:defRPr/>
            </a:pPr>
            <a:r>
              <a:rPr lang="ru-RU" sz="800" b="1" dirty="0" smtClean="0">
                <a:latin typeface="Arial" charset="0"/>
              </a:rPr>
              <a:t>Административный уровень</a:t>
            </a:r>
            <a:r>
              <a:rPr lang="ru-RU" sz="800" dirty="0" smtClean="0">
                <a:latin typeface="Arial" charset="0"/>
              </a:rPr>
              <a:t> (обязательное поле) заполняется системой</a:t>
            </a:r>
            <a:r>
              <a:rPr lang="ru-RU" sz="800" baseline="0" dirty="0" smtClean="0">
                <a:latin typeface="Arial" charset="0"/>
              </a:rPr>
              <a:t> </a:t>
            </a:r>
            <a:r>
              <a:rPr lang="ru-RU" sz="800" dirty="0" smtClean="0">
                <a:latin typeface="Arial" charset="0"/>
              </a:rPr>
              <a:t>автоматически административным уровнем из настроек пользователя.</a:t>
            </a:r>
            <a:endParaRPr lang="ru-RU" sz="800" b="1" dirty="0" smtClean="0">
              <a:latin typeface="Arial" charset="0"/>
            </a:endParaRPr>
          </a:p>
          <a:p>
            <a:pPr marL="228600" indent="-228600">
              <a:lnSpc>
                <a:spcPct val="80000"/>
              </a:lnSpc>
              <a:buFontTx/>
              <a:buChar char="•"/>
            </a:pPr>
            <a:r>
              <a:rPr lang="ru-RU" sz="800" b="1" dirty="0" smtClean="0">
                <a:latin typeface="Arial" charset="0"/>
              </a:rPr>
              <a:t>Тип органа власти</a:t>
            </a:r>
            <a:r>
              <a:rPr lang="ru-RU" sz="800" dirty="0" smtClean="0">
                <a:latin typeface="Arial" charset="0"/>
              </a:rPr>
              <a:t> (согласно списку): </a:t>
            </a:r>
          </a:p>
          <a:p>
            <a:pPr marL="1143000" lvl="2" indent="-228600">
              <a:lnSpc>
                <a:spcPct val="80000"/>
              </a:lnSpc>
              <a:buFontTx/>
              <a:buChar char="•"/>
            </a:pPr>
            <a:r>
              <a:rPr lang="ru-RU" sz="800" dirty="0" smtClean="0">
                <a:latin typeface="Arial" charset="0"/>
              </a:rPr>
              <a:t>Высший орган исполнительной власти</a:t>
            </a:r>
          </a:p>
          <a:p>
            <a:pPr marL="1143000" lvl="2" indent="-228600">
              <a:lnSpc>
                <a:spcPct val="80000"/>
              </a:lnSpc>
              <a:buFontTx/>
              <a:buChar char="•"/>
            </a:pPr>
            <a:r>
              <a:rPr lang="ru-RU" sz="800" dirty="0" smtClean="0">
                <a:latin typeface="Arial" charset="0"/>
              </a:rPr>
              <a:t>Правительство</a:t>
            </a:r>
          </a:p>
          <a:p>
            <a:pPr marL="1143000" lvl="2" indent="-228600">
              <a:lnSpc>
                <a:spcPct val="80000"/>
              </a:lnSpc>
              <a:buFontTx/>
              <a:buChar char="•"/>
            </a:pPr>
            <a:r>
              <a:rPr lang="ru-RU" sz="800" dirty="0" smtClean="0">
                <a:latin typeface="Arial" charset="0"/>
              </a:rPr>
              <a:t>Администрация</a:t>
            </a:r>
          </a:p>
          <a:p>
            <a:pPr marL="1143000" lvl="2" indent="-228600">
              <a:lnSpc>
                <a:spcPct val="80000"/>
              </a:lnSpc>
              <a:buFontTx/>
              <a:buChar char="•"/>
            </a:pPr>
            <a:r>
              <a:rPr lang="ru-RU" sz="800" dirty="0" smtClean="0">
                <a:latin typeface="Arial" charset="0"/>
              </a:rPr>
              <a:t>Министерство</a:t>
            </a:r>
          </a:p>
          <a:p>
            <a:pPr marL="1143000" lvl="2" indent="-228600">
              <a:lnSpc>
                <a:spcPct val="80000"/>
              </a:lnSpc>
              <a:buFontTx/>
              <a:buChar char="•"/>
            </a:pPr>
            <a:r>
              <a:rPr lang="ru-RU" sz="800" dirty="0" smtClean="0">
                <a:latin typeface="Arial" charset="0"/>
              </a:rPr>
              <a:t>Агентство</a:t>
            </a:r>
          </a:p>
          <a:p>
            <a:pPr marL="1143000" lvl="2" indent="-228600">
              <a:lnSpc>
                <a:spcPct val="80000"/>
              </a:lnSpc>
              <a:buFontTx/>
              <a:buChar char="•"/>
            </a:pPr>
            <a:r>
              <a:rPr lang="ru-RU" sz="800" dirty="0" smtClean="0">
                <a:latin typeface="Arial" charset="0"/>
              </a:rPr>
              <a:t>Служба</a:t>
            </a:r>
          </a:p>
          <a:p>
            <a:pPr marL="1143000" lvl="2" indent="-228600">
              <a:lnSpc>
                <a:spcPct val="80000"/>
              </a:lnSpc>
              <a:buFontTx/>
              <a:buChar char="•"/>
            </a:pPr>
            <a:r>
              <a:rPr lang="ru-RU" sz="800" dirty="0" smtClean="0">
                <a:latin typeface="Arial" charset="0"/>
              </a:rPr>
              <a:t>Комитет</a:t>
            </a:r>
          </a:p>
          <a:p>
            <a:pPr marL="1143000" lvl="2" indent="-228600">
              <a:lnSpc>
                <a:spcPct val="80000"/>
              </a:lnSpc>
              <a:buFontTx/>
              <a:buChar char="•"/>
            </a:pPr>
            <a:r>
              <a:rPr lang="ru-RU" sz="800" dirty="0" smtClean="0">
                <a:latin typeface="Arial" charset="0"/>
              </a:rPr>
              <a:t>Главное управление</a:t>
            </a:r>
          </a:p>
          <a:p>
            <a:pPr marL="1143000" lvl="2" indent="-228600">
              <a:lnSpc>
                <a:spcPct val="80000"/>
              </a:lnSpc>
              <a:buFontTx/>
              <a:buChar char="•"/>
            </a:pPr>
            <a:r>
              <a:rPr lang="ru-RU" sz="800" dirty="0" smtClean="0">
                <a:latin typeface="Arial" charset="0"/>
              </a:rPr>
              <a:t>Другое</a:t>
            </a:r>
          </a:p>
          <a:p>
            <a:pPr marL="1143000" lvl="2" indent="-228600">
              <a:lnSpc>
                <a:spcPct val="80000"/>
              </a:lnSpc>
              <a:buFontTx/>
              <a:buChar char="•"/>
            </a:pPr>
            <a:r>
              <a:rPr lang="ru-RU" sz="800" dirty="0" smtClean="0">
                <a:latin typeface="Arial" charset="0"/>
              </a:rPr>
              <a:t>МФЦ</a:t>
            </a:r>
          </a:p>
          <a:p>
            <a:pPr marL="1143000" lvl="2" indent="-228600">
              <a:lnSpc>
                <a:spcPct val="80000"/>
              </a:lnSpc>
              <a:buFontTx/>
              <a:buChar char="•"/>
            </a:pPr>
            <a:r>
              <a:rPr lang="ru-RU" sz="800" dirty="0" smtClean="0">
                <a:latin typeface="Arial" charset="0"/>
              </a:rPr>
              <a:t>ФГУП / Государственное учреждение</a:t>
            </a:r>
          </a:p>
          <a:p>
            <a:pPr marL="1143000" lvl="2" indent="-228600">
              <a:lnSpc>
                <a:spcPct val="80000"/>
              </a:lnSpc>
              <a:buFontTx/>
              <a:buChar char="•"/>
            </a:pPr>
            <a:r>
              <a:rPr lang="ru-RU" sz="800" dirty="0" smtClean="0">
                <a:latin typeface="Arial" charset="0"/>
              </a:rPr>
              <a:t>Благотворительные и иные фонды</a:t>
            </a:r>
          </a:p>
          <a:p>
            <a:pPr marL="1143000" lvl="2" indent="-228600">
              <a:lnSpc>
                <a:spcPct val="80000"/>
              </a:lnSpc>
              <a:buFontTx/>
              <a:buChar char="•"/>
            </a:pPr>
            <a:r>
              <a:rPr lang="ru-RU" sz="800" dirty="0" smtClean="0">
                <a:latin typeface="Arial" charset="0"/>
              </a:rPr>
              <a:t>Государственный внебюджетный фонд</a:t>
            </a:r>
          </a:p>
          <a:p>
            <a:pPr marL="228600" indent="-228600">
              <a:lnSpc>
                <a:spcPct val="80000"/>
              </a:lnSpc>
              <a:buFontTx/>
              <a:buChar char="•"/>
            </a:pPr>
            <a:r>
              <a:rPr lang="ru-RU" sz="800" b="1" dirty="0" smtClean="0">
                <a:latin typeface="Arial" charset="0"/>
              </a:rPr>
              <a:t>Тип подчинения</a:t>
            </a:r>
            <a:r>
              <a:rPr lang="ru-RU" sz="800" dirty="0" smtClean="0">
                <a:latin typeface="Arial" charset="0"/>
              </a:rPr>
              <a:t> (согласно списку):</a:t>
            </a:r>
          </a:p>
          <a:p>
            <a:pPr marL="1143000" lvl="2" indent="-228600">
              <a:lnSpc>
                <a:spcPct val="80000"/>
              </a:lnSpc>
              <a:buFontTx/>
              <a:buChar char="•"/>
            </a:pPr>
            <a:r>
              <a:rPr lang="ru-RU" sz="800" dirty="0" smtClean="0">
                <a:latin typeface="Arial" charset="0"/>
              </a:rPr>
              <a:t>Центральный аппарат</a:t>
            </a:r>
          </a:p>
          <a:p>
            <a:pPr marL="1143000" lvl="2" indent="-228600">
              <a:lnSpc>
                <a:spcPct val="80000"/>
              </a:lnSpc>
              <a:buFontTx/>
              <a:buChar char="•"/>
            </a:pPr>
            <a:r>
              <a:rPr lang="ru-RU" sz="800" dirty="0" smtClean="0">
                <a:latin typeface="Arial" charset="0"/>
              </a:rPr>
              <a:t>Территориальный орган</a:t>
            </a:r>
          </a:p>
          <a:p>
            <a:pPr marL="228600" indent="-228600">
              <a:lnSpc>
                <a:spcPct val="80000"/>
              </a:lnSpc>
              <a:buFontTx/>
              <a:buChar char="•"/>
            </a:pPr>
            <a:r>
              <a:rPr lang="ru-RU" sz="800" b="1" dirty="0" smtClean="0">
                <a:latin typeface="Arial" charset="0"/>
              </a:rPr>
              <a:t>Вышестоящий орган</a:t>
            </a:r>
            <a:r>
              <a:rPr lang="ru-RU" sz="800" b="0" baseline="0" dirty="0" smtClean="0">
                <a:latin typeface="Arial" charset="0"/>
              </a:rPr>
              <a:t> (обязательное поле) -</a:t>
            </a:r>
            <a:r>
              <a:rPr lang="ru-RU" sz="800" dirty="0" smtClean="0">
                <a:latin typeface="Arial" charset="0"/>
              </a:rPr>
              <a:t> выбирается из списка уже существующих органов власти. Необходимо выбрать вышестоящий</a:t>
            </a:r>
            <a:r>
              <a:rPr lang="ru-RU" sz="800" baseline="0" dirty="0" smtClean="0">
                <a:latin typeface="Arial" charset="0"/>
              </a:rPr>
              <a:t> орган власти, в чьём ведении, согласно Положению о ФОИВ, находится орган власти, сведения о котором заполняются.</a:t>
            </a:r>
          </a:p>
          <a:p>
            <a:pPr marL="228600" indent="-228600">
              <a:lnSpc>
                <a:spcPct val="80000"/>
              </a:lnSpc>
              <a:buFontTx/>
              <a:buChar char="•"/>
            </a:pPr>
            <a:r>
              <a:rPr lang="ru-RU" sz="800" b="1" baseline="0" dirty="0" smtClean="0">
                <a:latin typeface="Arial" charset="0"/>
              </a:rPr>
              <a:t>Герб организации</a:t>
            </a:r>
            <a:r>
              <a:rPr lang="ru-RU" sz="800" baseline="0" dirty="0" smtClean="0">
                <a:latin typeface="Arial" charset="0"/>
              </a:rPr>
              <a:t> – загружается файл, содержащий рисунок герба организации.</a:t>
            </a:r>
            <a:endParaRPr lang="ru-RU" sz="800" dirty="0" smtClean="0">
              <a:latin typeface="Arial" charset="0"/>
            </a:endParaRPr>
          </a:p>
          <a:p>
            <a:pPr marL="228600" indent="-228600">
              <a:lnSpc>
                <a:spcPct val="80000"/>
              </a:lnSpc>
              <a:buFontTx/>
              <a:buChar char="•"/>
            </a:pPr>
            <a:r>
              <a:rPr lang="ru-RU" sz="800" b="1" dirty="0" smtClean="0">
                <a:latin typeface="Arial" charset="0"/>
              </a:rPr>
              <a:t>Руководитель органа власти</a:t>
            </a:r>
            <a:r>
              <a:rPr lang="ru-RU" sz="800" dirty="0" smtClean="0">
                <a:latin typeface="Arial" charset="0"/>
              </a:rPr>
              <a:t> – ФИО руководителя, через запятую указывается его должность</a:t>
            </a:r>
            <a:r>
              <a:rPr lang="ru-RU" sz="800" baseline="0" dirty="0" smtClean="0">
                <a:latin typeface="Arial" charset="0"/>
              </a:rPr>
              <a:t>.</a:t>
            </a:r>
            <a:endParaRPr lang="ru-RU" sz="800" dirty="0" smtClean="0">
              <a:latin typeface="Arial" charset="0"/>
            </a:endParaRPr>
          </a:p>
          <a:p>
            <a:pPr marL="228600" indent="-228600">
              <a:lnSpc>
                <a:spcPct val="80000"/>
              </a:lnSpc>
              <a:buFontTx/>
              <a:buChar char="•"/>
            </a:pPr>
            <a:r>
              <a:rPr lang="ru-RU" sz="800" b="1" dirty="0" smtClean="0">
                <a:latin typeface="Arial" charset="0"/>
              </a:rPr>
              <a:t>Режим работы</a:t>
            </a:r>
            <a:r>
              <a:rPr lang="ru-RU" sz="800" dirty="0" smtClean="0">
                <a:latin typeface="Arial" charset="0"/>
              </a:rPr>
              <a:t> (текстовое поле, заполняемое с помощью текстового редактора) - полное описание режимов работы организации.</a:t>
            </a:r>
          </a:p>
          <a:p>
            <a:pPr marL="228600" indent="-228600">
              <a:lnSpc>
                <a:spcPct val="80000"/>
              </a:lnSpc>
              <a:buFontTx/>
              <a:buChar char="•"/>
            </a:pPr>
            <a:r>
              <a:rPr lang="ru-RU" sz="800" b="1" dirty="0" smtClean="0">
                <a:latin typeface="Arial" charset="0"/>
              </a:rPr>
              <a:t>Веб-сайт</a:t>
            </a:r>
            <a:r>
              <a:rPr lang="ru-RU" sz="800" dirty="0" smtClean="0">
                <a:latin typeface="Arial" charset="0"/>
              </a:rPr>
              <a:t> – официальный сайт государственного органа (обязательное поле).</a:t>
            </a:r>
          </a:p>
          <a:p>
            <a:pPr marL="228600" indent="-228600">
              <a:lnSpc>
                <a:spcPct val="80000"/>
              </a:lnSpc>
              <a:buFontTx/>
              <a:buChar char="•"/>
            </a:pPr>
            <a:r>
              <a:rPr lang="ru-RU" sz="800" b="1" dirty="0" smtClean="0">
                <a:latin typeface="Arial" charset="0"/>
              </a:rPr>
              <a:t>Электронная почта</a:t>
            </a:r>
            <a:r>
              <a:rPr lang="ru-RU" sz="800" dirty="0" smtClean="0">
                <a:latin typeface="Arial" charset="0"/>
              </a:rPr>
              <a:t> – общий адрес электронной почты для получения информации (обязательное поле).</a:t>
            </a:r>
          </a:p>
          <a:p>
            <a:pPr marL="228600" indent="-228600">
              <a:lnSpc>
                <a:spcPct val="80000"/>
              </a:lnSpc>
              <a:buFontTx/>
              <a:buChar char="•"/>
            </a:pPr>
            <a:r>
              <a:rPr lang="ru-RU" sz="800" b="1" dirty="0" smtClean="0">
                <a:latin typeface="Arial" charset="0"/>
              </a:rPr>
              <a:t>Автоинформатор </a:t>
            </a:r>
            <a:r>
              <a:rPr lang="ru-RU" sz="800" dirty="0" smtClean="0">
                <a:latin typeface="Arial" charset="0"/>
              </a:rPr>
              <a:t>– номер телефона, по которому автоинформатор (автоответчик) консультирует граждан по различным вопросам. Иногда в этом поле мы указываем телефоны справочной службы ГО</a:t>
            </a:r>
            <a:r>
              <a:rPr lang="ru-RU" sz="800" baseline="0" dirty="0" smtClean="0">
                <a:latin typeface="Arial" charset="0"/>
              </a:rPr>
              <a:t> </a:t>
            </a:r>
            <a:r>
              <a:rPr lang="ru-RU" sz="800" dirty="0" smtClean="0">
                <a:latin typeface="Arial" charset="0"/>
              </a:rPr>
              <a:t>(обязательное поле).</a:t>
            </a:r>
          </a:p>
          <a:p>
            <a:pPr marL="228600" indent="-228600">
              <a:lnSpc>
                <a:spcPct val="80000"/>
              </a:lnSpc>
              <a:buFontTx/>
              <a:buChar char="•"/>
            </a:pPr>
            <a:r>
              <a:rPr lang="ru-RU" sz="800" b="1" dirty="0" smtClean="0">
                <a:latin typeface="Arial" charset="0"/>
              </a:rPr>
              <a:t>Время работы экспедиции</a:t>
            </a:r>
            <a:r>
              <a:rPr lang="ru-RU" sz="800" dirty="0" smtClean="0">
                <a:latin typeface="Arial" charset="0"/>
              </a:rPr>
              <a:t> – время приема документов службой экспедиции, ответственной за прием корреспонденции и документов, в </a:t>
            </a:r>
            <a:r>
              <a:rPr lang="ru-RU" sz="800" dirty="0" err="1" smtClean="0">
                <a:latin typeface="Arial" charset="0"/>
              </a:rPr>
              <a:t>т.ч</a:t>
            </a:r>
            <a:r>
              <a:rPr lang="ru-RU" sz="800" dirty="0" smtClean="0">
                <a:latin typeface="Arial" charset="0"/>
              </a:rPr>
              <a:t>. по государственным услугам.</a:t>
            </a:r>
          </a:p>
          <a:p>
            <a:pPr marL="228600" indent="-228600">
              <a:lnSpc>
                <a:spcPct val="80000"/>
              </a:lnSpc>
              <a:buFontTx/>
              <a:buChar char="•"/>
            </a:pPr>
            <a:r>
              <a:rPr lang="ru-RU" sz="800" b="1" dirty="0" smtClean="0">
                <a:latin typeface="Arial" charset="0"/>
              </a:rPr>
              <a:t>Согласующий ОГВ – </a:t>
            </a:r>
            <a:r>
              <a:rPr lang="ru-RU" sz="800" b="0" dirty="0" smtClean="0">
                <a:latin typeface="Arial" charset="0"/>
              </a:rPr>
              <a:t>отображается</a:t>
            </a:r>
            <a:r>
              <a:rPr lang="ru-RU" sz="800" b="0" baseline="0" dirty="0" smtClean="0">
                <a:latin typeface="Arial" charset="0"/>
              </a:rPr>
              <a:t> название органа власти, который выполняет функцию согласования описаний объектов. Поле </a:t>
            </a:r>
            <a:r>
              <a:rPr lang="ru-RU" sz="1200" kern="1200" dirty="0" err="1" smtClean="0">
                <a:solidFill>
                  <a:schemeClr val="tx1"/>
                </a:solidFill>
                <a:effectLst/>
                <a:latin typeface="+mn-lt"/>
                <a:ea typeface="+mn-ea"/>
                <a:cs typeface="+mn-cs"/>
              </a:rPr>
              <a:t>нередактируемое</a:t>
            </a:r>
            <a:r>
              <a:rPr lang="ru-RU" sz="1200" kern="1200" dirty="0" smtClean="0">
                <a:solidFill>
                  <a:schemeClr val="tx1"/>
                </a:solidFill>
                <a:effectLst/>
                <a:latin typeface="+mn-lt"/>
                <a:ea typeface="+mn-ea"/>
                <a:cs typeface="+mn-cs"/>
              </a:rPr>
              <a:t> и заполняется автоматически, если Согласующий редактор вышестоящего ведомства указал текущий ОГВ как проверяемый.</a:t>
            </a:r>
          </a:p>
          <a:p>
            <a:pPr marL="228600" indent="-228600">
              <a:lnSpc>
                <a:spcPct val="80000"/>
              </a:lnSpc>
              <a:buFontTx/>
              <a:buChar char="•"/>
            </a:pPr>
            <a:r>
              <a:rPr lang="ru-RU" sz="1200" b="1" kern="1200" dirty="0" smtClean="0">
                <a:solidFill>
                  <a:schemeClr val="tx1"/>
                </a:solidFill>
                <a:effectLst/>
                <a:latin typeface="+mn-lt"/>
                <a:ea typeface="+mn-ea"/>
                <a:cs typeface="+mn-cs"/>
              </a:rPr>
              <a:t>Проверяемые ОГВ – </a:t>
            </a:r>
            <a:r>
              <a:rPr lang="ru-RU" sz="1200" b="0" kern="1200" dirty="0" smtClean="0">
                <a:solidFill>
                  <a:schemeClr val="tx1"/>
                </a:solidFill>
                <a:effectLst/>
                <a:latin typeface="+mn-lt"/>
                <a:ea typeface="+mn-ea"/>
                <a:cs typeface="+mn-cs"/>
              </a:rPr>
              <a:t>выбираются ОГВ из списка,</a:t>
            </a:r>
            <a:r>
              <a:rPr lang="ru-RU" sz="1200" b="0" kern="1200" baseline="0" dirty="0" smtClean="0">
                <a:solidFill>
                  <a:schemeClr val="tx1"/>
                </a:solidFill>
                <a:effectLst/>
                <a:latin typeface="+mn-lt"/>
                <a:ea typeface="+mn-ea"/>
                <a:cs typeface="+mn-cs"/>
              </a:rPr>
              <a:t> деятельность которых, в части описания объектов, будет проверяться Согласующим редактором.</a:t>
            </a:r>
            <a:endParaRPr lang="ru-RU" sz="800" b="1" dirty="0" smtClean="0">
              <a:latin typeface="Arial" charset="0"/>
            </a:endParaRPr>
          </a:p>
          <a:p>
            <a:pPr marL="228600" indent="-228600">
              <a:lnSpc>
                <a:spcPct val="80000"/>
              </a:lnSpc>
              <a:buFontTx/>
              <a:buChar char="•"/>
            </a:pPr>
            <a:r>
              <a:rPr lang="ru-RU" sz="800" b="1" dirty="0" smtClean="0">
                <a:latin typeface="Arial" charset="0"/>
              </a:rPr>
              <a:t>Почтовый адрес органа власти</a:t>
            </a:r>
            <a:r>
              <a:rPr lang="ru-RU" sz="800" b="0" dirty="0" smtClean="0">
                <a:latin typeface="Arial" charset="0"/>
              </a:rPr>
              <a:t> – почтовый фактический адрес органа власти. </a:t>
            </a:r>
            <a:endParaRPr lang="ru-RU" sz="800" b="1"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«Офисы».</a:t>
            </a:r>
            <a:endParaRPr lang="ru-RU" sz="800" dirty="0" smtClean="0">
              <a:latin typeface="Arial" charset="0"/>
            </a:endParaRPr>
          </a:p>
        </p:txBody>
      </p:sp>
    </p:spTree>
    <p:extLst>
      <p:ext uri="{BB962C8B-B14F-4D97-AF65-F5344CB8AC3E}">
        <p14:creationId xmlns:p14="http://schemas.microsoft.com/office/powerpoint/2010/main" val="306419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2) </a:t>
            </a:r>
            <a:r>
              <a:rPr lang="ru-RU" sz="800" b="1" dirty="0" smtClean="0">
                <a:latin typeface="Arial" charset="0"/>
              </a:rPr>
              <a:t>Офисы</a:t>
            </a:r>
            <a:r>
              <a:rPr lang="ru-RU" sz="800" dirty="0" smtClean="0">
                <a:latin typeface="Arial" charset="0"/>
              </a:rPr>
              <a:t>. Здесь располагается поле со списком адресов, по которым находятся отделы службы. Внимание! Не путайте адреса с региональными представительствами. Например, федеральная служба находится в Москве, и занимает несколько зданий в разных частях города. Региональное управление, отвечающее за конкретный субъект федерации, – это её подчиненный орган. В нем указываются адреса, расположенные на подведомственной территории, то есть, например, адрес в областном центре и районах области.</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«Контакты».</a:t>
            </a:r>
            <a:endParaRPr lang="ru-RU" sz="800" dirty="0" smtClean="0">
              <a:latin typeface="Arial" charset="0"/>
            </a:endParaRPr>
          </a:p>
        </p:txBody>
      </p:sp>
    </p:spTree>
    <p:extLst>
      <p:ext uri="{BB962C8B-B14F-4D97-AF65-F5344CB8AC3E}">
        <p14:creationId xmlns:p14="http://schemas.microsoft.com/office/powerpoint/2010/main" val="1971682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smtClean="0">
                <a:latin typeface="Arial" charset="0"/>
              </a:rPr>
              <a:t>3) </a:t>
            </a:r>
            <a:r>
              <a:rPr lang="ru-RU" sz="800" b="1" dirty="0" smtClean="0">
                <a:latin typeface="Arial" charset="0"/>
              </a:rPr>
              <a:t>Контакты</a:t>
            </a:r>
            <a:r>
              <a:rPr lang="ru-RU" sz="800" dirty="0" smtClean="0">
                <a:latin typeface="Arial" charset="0"/>
              </a:rPr>
              <a:t>. </a:t>
            </a:r>
          </a:p>
          <a:p>
            <a:pPr marL="228600" indent="-228600">
              <a:lnSpc>
                <a:spcPct val="80000"/>
              </a:lnSpc>
            </a:pPr>
            <a:r>
              <a:rPr lang="ru-RU" sz="800" dirty="0" smtClean="0">
                <a:latin typeface="Arial" charset="0"/>
              </a:rPr>
              <a:t>Блок </a:t>
            </a:r>
            <a:r>
              <a:rPr lang="ru-RU" sz="800" b="1" dirty="0" smtClean="0">
                <a:latin typeface="Arial" charset="0"/>
              </a:rPr>
              <a:t>Контакты</a:t>
            </a:r>
            <a:r>
              <a:rPr lang="ru-RU" sz="800" dirty="0" smtClean="0">
                <a:latin typeface="Arial" charset="0"/>
              </a:rPr>
              <a:t> связан напрямую с блоком </a:t>
            </a:r>
            <a:r>
              <a:rPr lang="ru-RU" sz="800" b="1" dirty="0" smtClean="0">
                <a:latin typeface="Arial" charset="0"/>
              </a:rPr>
              <a:t>Офисы</a:t>
            </a:r>
            <a:r>
              <a:rPr lang="ru-RU" sz="800" dirty="0" smtClean="0">
                <a:latin typeface="Arial" charset="0"/>
              </a:rPr>
              <a:t>. Здесь перечисляется контактная информация, которая связана с конкретным адресом.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Продолжим рассматривать процесс создания</a:t>
            </a:r>
            <a:r>
              <a:rPr lang="ru-RU" sz="800" baseline="0" dirty="0" smtClean="0">
                <a:latin typeface="Arial" charset="0"/>
              </a:rPr>
              <a:t> нового ГО: закладка «Платежные реквизиты».</a:t>
            </a:r>
            <a:endParaRPr lang="ru-RU" sz="800" dirty="0" smtClean="0">
              <a:latin typeface="Arial" charset="0"/>
            </a:endParaRPr>
          </a:p>
        </p:txBody>
      </p:sp>
    </p:spTree>
    <p:extLst>
      <p:ext uri="{BB962C8B-B14F-4D97-AF65-F5344CB8AC3E}">
        <p14:creationId xmlns:p14="http://schemas.microsoft.com/office/powerpoint/2010/main" val="350942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228600" marR="0" indent="-228600" algn="l" defTabSz="914400" rtl="0" eaLnBrk="0" fontAlgn="base" latinLnBrk="0" hangingPunct="0">
              <a:lnSpc>
                <a:spcPct val="80000"/>
              </a:lnSpc>
              <a:spcBef>
                <a:spcPct val="30000"/>
              </a:spcBef>
              <a:spcAft>
                <a:spcPct val="0"/>
              </a:spcAft>
              <a:buClrTx/>
              <a:buSzTx/>
              <a:buFontTx/>
              <a:buNone/>
              <a:tabLst/>
              <a:defRPr/>
            </a:pPr>
            <a:r>
              <a:rPr lang="ru-RU" sz="800" dirty="0" smtClean="0">
                <a:latin typeface="Arial" charset="0"/>
              </a:rPr>
              <a:t>4) </a:t>
            </a:r>
            <a:r>
              <a:rPr lang="ru-RU" sz="800" b="1" dirty="0" smtClean="0">
                <a:latin typeface="Arial" charset="0"/>
              </a:rPr>
              <a:t>Платежные реквизиты</a:t>
            </a:r>
            <a:r>
              <a:rPr lang="ru-RU" sz="800" b="0" dirty="0" smtClean="0">
                <a:latin typeface="Arial" charset="0"/>
              </a:rPr>
              <a:t> – блок информации о платежных реквизитах, на которые далее настраивается оплата по </a:t>
            </a:r>
            <a:r>
              <a:rPr lang="ru-RU" sz="800" b="0" dirty="0" err="1" smtClean="0">
                <a:latin typeface="Arial" charset="0"/>
              </a:rPr>
              <a:t>госуслугам</a:t>
            </a:r>
            <a:r>
              <a:rPr lang="ru-RU" sz="800" b="0" dirty="0" smtClean="0">
                <a:latin typeface="Arial" charset="0"/>
              </a:rPr>
              <a:t>.</a:t>
            </a:r>
          </a:p>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smtClean="0">
              <a:latin typeface="Arial" charset="0"/>
            </a:endParaRPr>
          </a:p>
          <a:p>
            <a:pPr marL="0" indent="0">
              <a:buFont typeface="Wingdings" pitchFamily="2" charset="2"/>
              <a:buNone/>
            </a:pPr>
            <a:r>
              <a:rPr lang="ru-RU" sz="800" dirty="0" smtClean="0"/>
              <a:t>Перейдем к упражнению №3. Создание нового органа власти</a:t>
            </a:r>
          </a:p>
          <a:p>
            <a:pPr marL="228600" indent="-228600">
              <a:lnSpc>
                <a:spcPct val="80000"/>
              </a:lnSpc>
            </a:pPr>
            <a:endParaRPr lang="ru-RU" sz="800" dirty="0" smtClean="0">
              <a:latin typeface="Arial" charset="0"/>
            </a:endParaRPr>
          </a:p>
        </p:txBody>
      </p:sp>
    </p:spTree>
    <p:extLst>
      <p:ext uri="{BB962C8B-B14F-4D97-AF65-F5344CB8AC3E}">
        <p14:creationId xmlns:p14="http://schemas.microsoft.com/office/powerpoint/2010/main" val="136989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Отличия основного окна реестра </a:t>
            </a:r>
            <a:r>
              <a:rPr lang="ru-RU" dirty="0" err="1" smtClean="0">
                <a:latin typeface="Arial" charset="0"/>
              </a:rPr>
              <a:t>госуслуг</a:t>
            </a:r>
            <a:r>
              <a:rPr lang="ru-RU" dirty="0" smtClean="0">
                <a:latin typeface="Arial" charset="0"/>
              </a:rPr>
              <a:t>:</a:t>
            </a:r>
          </a:p>
          <a:p>
            <a:pPr marL="228600" indent="-228600">
              <a:buAutoNum type="arabicPeriod"/>
            </a:pPr>
            <a:r>
              <a:rPr lang="ru-RU" dirty="0" smtClean="0">
                <a:latin typeface="Arial" charset="0"/>
              </a:rPr>
              <a:t>Ранее функционал</a:t>
            </a:r>
            <a:r>
              <a:rPr lang="ru-RU" baseline="0" dirty="0" smtClean="0">
                <a:latin typeface="Arial" charset="0"/>
              </a:rPr>
              <a:t> создания объекта размещался в верхней части окна, в контекстном меню. В новой версии реестра имеется специальная кнопка в каждом разделе.</a:t>
            </a:r>
          </a:p>
          <a:p>
            <a:pPr marL="228600" indent="-228600">
              <a:buAutoNum type="arabicPeriod"/>
            </a:pPr>
            <a:r>
              <a:rPr lang="ru-RU" baseline="0" dirty="0" smtClean="0">
                <a:latin typeface="Arial" charset="0"/>
              </a:rPr>
              <a:t>Разделы, также как и в старом реестре, в новом размещены там же, объекты группируются, однако, например, просмотр услуг по органам власти теперь доступен через функцию расширенного поиска. Также в новом реестре для отображения услуг и функций имеются два отдельных раздела, в то время как в старом реестре услуги и функции отображались в одном разделе.</a:t>
            </a:r>
          </a:p>
          <a:p>
            <a:pPr marL="228600" indent="-228600">
              <a:buAutoNum type="arabicPeriod"/>
            </a:pPr>
            <a:r>
              <a:rPr lang="ru-RU" baseline="0" dirty="0" smtClean="0">
                <a:latin typeface="Arial" charset="0"/>
              </a:rPr>
              <a:t>В старом реестр имелся функционал поиска, в новом реестре добавлен также расширенный поиск.</a:t>
            </a:r>
          </a:p>
          <a:p>
            <a:pPr marL="228600" indent="-228600">
              <a:buAutoNum type="arabicPeriod"/>
            </a:pPr>
            <a:r>
              <a:rPr lang="ru-RU" baseline="0" dirty="0" smtClean="0">
                <a:latin typeface="Arial" charset="0"/>
              </a:rPr>
              <a:t>Отображение списка объектов немного изменилось, теперь видно общее количество записей в списке.</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услуги, которую мы вносим в реестр, должен быть прописан ответственный ГО (подробнее в следующем разделе). Система группирует услуги по ответственным ГО. Чтобы уточнить, какой именно офис оказывает ту или иную услугу (или её часть), мы можем явно указать это.</a:t>
            </a:r>
          </a:p>
          <a:p>
            <a:endParaRPr lang="ru-RU" dirty="0" smtClean="0">
              <a:latin typeface="Arial" charset="0"/>
            </a:endParaRPr>
          </a:p>
          <a:p>
            <a:r>
              <a:rPr lang="ru-RU" dirty="0" smtClean="0">
                <a:latin typeface="Arial" charset="0"/>
              </a:rPr>
              <a:t>При нажатии кнопки </a:t>
            </a:r>
            <a:r>
              <a:rPr lang="ru-RU" b="1" dirty="0" smtClean="0">
                <a:latin typeface="Arial" charset="0"/>
              </a:rPr>
              <a:t>Выбрать</a:t>
            </a:r>
            <a:r>
              <a:rPr lang="ru-RU" b="1" baseline="0" dirty="0" smtClean="0">
                <a:latin typeface="Arial" charset="0"/>
              </a:rPr>
              <a:t> еще </a:t>
            </a:r>
            <a:r>
              <a:rPr lang="ru-RU" dirty="0" smtClean="0">
                <a:latin typeface="Arial" charset="0"/>
              </a:rPr>
              <a:t>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b="1" dirty="0" smtClean="0">
                <a:latin typeface="Arial" charset="0"/>
              </a:rPr>
              <a:t>Выбрать</a:t>
            </a:r>
            <a:r>
              <a:rPr lang="ru-RU" dirty="0" smtClean="0">
                <a:latin typeface="Arial" charset="0"/>
              </a:rPr>
              <a:t>. Услуга появится в списке ГО. </a:t>
            </a:r>
          </a:p>
          <a:p>
            <a:endParaRPr lang="ru-RU" dirty="0" smtClean="0">
              <a:latin typeface="Arial" charset="0"/>
            </a:endParaRPr>
          </a:p>
          <a:p>
            <a:r>
              <a:rPr lang="ru-RU" b="1" dirty="0" smtClean="0">
                <a:latin typeface="Arial" charset="0"/>
              </a:rPr>
              <a:t>Примечание:</a:t>
            </a:r>
          </a:p>
          <a:p>
            <a:r>
              <a:rPr lang="ru-RU" dirty="0" smtClean="0">
                <a:latin typeface="Arial" charset="0"/>
              </a:rPr>
              <a:t>Чтобы связать ГУ с ГО, нужно отправить её на согласование. В услуге текущий ГО должен быть Ответственным, а сами ГУ и ГО должны быть доступными для редактирования.</a:t>
            </a:r>
          </a:p>
          <a:p>
            <a:endParaRPr lang="ru-RU" dirty="0" smtClean="0">
              <a:latin typeface="Arial" charset="0"/>
            </a:endParaRPr>
          </a:p>
          <a:p>
            <a:r>
              <a:rPr lang="ru-RU" dirty="0" smtClean="0">
                <a:latin typeface="Arial" charset="0"/>
              </a:rPr>
              <a:t>Рассмотрим подробнее заполнение сведений о добавленных услугах.</a:t>
            </a:r>
          </a:p>
        </p:txBody>
      </p:sp>
    </p:spTree>
    <p:extLst>
      <p:ext uri="{BB962C8B-B14F-4D97-AF65-F5344CB8AC3E}">
        <p14:creationId xmlns:p14="http://schemas.microsoft.com/office/powerpoint/2010/main" val="945434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платежных реквизитов необходимо нажать кнопку </a:t>
            </a:r>
            <a:r>
              <a:rPr lang="ru-RU" b="1" baseline="0" dirty="0" smtClean="0">
                <a:latin typeface="Arial" charset="0"/>
              </a:rPr>
              <a:t>Добавить еще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Можно задать свойство - </a:t>
            </a:r>
            <a:r>
              <a:rPr lang="ru-RU" b="1" dirty="0" smtClean="0">
                <a:latin typeface="Arial" charset="0"/>
              </a:rPr>
              <a:t>распространить детали оплаты на все подчиненные территориальные органы и офисы </a:t>
            </a:r>
            <a:r>
              <a:rPr lang="ru-RU" dirty="0" smtClean="0">
                <a:latin typeface="Arial" charset="0"/>
              </a:rPr>
              <a:t>текущей организации.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Arial" charset="0"/>
              </a:rPr>
              <a:t>Тогда</a:t>
            </a:r>
            <a:r>
              <a:rPr lang="ru-RU" baseline="0" dirty="0" smtClean="0">
                <a:latin typeface="Arial" charset="0"/>
              </a:rPr>
              <a:t> при сохранении паспорта органа власти платежный реквизит с указанным свойством размножится на все подчиненные территориальные ОГВ и офисы. При этом, платежные реквизиты у подчиненных ОГВ и офисов будут </a:t>
            </a:r>
            <a:r>
              <a:rPr lang="ru-RU" baseline="0" dirty="0" err="1" smtClean="0">
                <a:latin typeface="Arial" charset="0"/>
              </a:rPr>
              <a:t>нередактируемые</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indent="0">
              <a:buFont typeface="Arial" pitchFamily="34" charset="0"/>
              <a:buNone/>
            </a:pPr>
            <a:r>
              <a:rPr lang="ru-RU" baseline="0" dirty="0" smtClean="0">
                <a:latin typeface="Arial" charset="0"/>
              </a:rPr>
              <a:t>Поля закладки </a:t>
            </a:r>
            <a:r>
              <a:rPr lang="ru-RU" b="1" baseline="0" dirty="0" smtClean="0">
                <a:latin typeface="Arial" charset="0"/>
              </a:rPr>
              <a:t>Платежные реквизиты</a:t>
            </a:r>
            <a:r>
              <a:rPr lang="ru-RU" baseline="0" dirty="0" smtClean="0">
                <a:latin typeface="Arial" charset="0"/>
              </a:rPr>
              <a:t> Госоргана:</a:t>
            </a:r>
          </a:p>
          <a:p>
            <a:pPr marL="171450" indent="-171450">
              <a:buFont typeface="Arial" pitchFamily="34" charset="0"/>
              <a:buChar char="•"/>
            </a:pPr>
            <a:r>
              <a:rPr lang="ru-RU" b="1" baseline="0" dirty="0" smtClean="0">
                <a:latin typeface="Arial" charset="0"/>
              </a:rPr>
              <a:t>Полное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Краткое наименование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ИНН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КПП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Наименование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БИК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Корр.  счет банка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 счета получателя</a:t>
            </a:r>
            <a:r>
              <a:rPr lang="ru-RU" baseline="0" dirty="0" smtClean="0">
                <a:latin typeface="Arial" charset="0"/>
              </a:rPr>
              <a:t>;</a:t>
            </a:r>
          </a:p>
          <a:p>
            <a:pPr marL="171450" indent="-171450">
              <a:buFont typeface="Arial" pitchFamily="34" charset="0"/>
              <a:buChar char="•"/>
            </a:pPr>
            <a:r>
              <a:rPr lang="ru-RU" b="1" baseline="0" dirty="0" smtClean="0">
                <a:latin typeface="Arial" charset="0"/>
              </a:rPr>
              <a:t>ОКАТО</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latin typeface="Arial" charset="0"/>
              </a:rPr>
              <a:t>Далее рассмотрим 2 способа задать услугам платежные реквизиты</a:t>
            </a:r>
            <a:endParaRPr lang="ru-RU" dirty="0" smtClean="0"/>
          </a:p>
        </p:txBody>
      </p:sp>
    </p:spTree>
    <p:extLst>
      <p:ext uri="{BB962C8B-B14F-4D97-AF65-F5344CB8AC3E}">
        <p14:creationId xmlns:p14="http://schemas.microsoft.com/office/powerpoint/2010/main" val="251460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ru-RU" sz="1200" dirty="0" smtClean="0"/>
              <a:t>Выбор платежных реквизитов для оплаты в паспорте органа власти может происходить</a:t>
            </a:r>
          </a:p>
          <a:p>
            <a:pPr marL="342900" indent="-342900" eaLnBrk="1" hangingPunct="1">
              <a:buFont typeface="Arial" panose="020B0604020202020204" pitchFamily="34" charset="0"/>
              <a:buChar char="•"/>
            </a:pPr>
            <a:r>
              <a:rPr lang="ru-RU" sz="1200" dirty="0" smtClean="0"/>
              <a:t>для каждой цели отдельно;</a:t>
            </a:r>
          </a:p>
          <a:p>
            <a:pPr marL="342900" indent="-342900" eaLnBrk="1" hangingPunct="1">
              <a:buFont typeface="Arial" panose="020B0604020202020204" pitchFamily="34" charset="0"/>
              <a:buChar char="•"/>
            </a:pPr>
            <a:r>
              <a:rPr lang="ru-RU" sz="1200" dirty="0" smtClean="0"/>
              <a:t>для всех целей на уровне процедуры;</a:t>
            </a:r>
          </a:p>
          <a:p>
            <a:pPr marL="342900" indent="-342900" eaLnBrk="1" hangingPunct="1">
              <a:buFont typeface="Arial" panose="020B0604020202020204" pitchFamily="34" charset="0"/>
              <a:buChar char="•"/>
            </a:pPr>
            <a:r>
              <a:rPr lang="ru-RU" sz="1200" dirty="0" smtClean="0"/>
              <a:t>для всех целей на уровне услуги. </a:t>
            </a:r>
          </a:p>
          <a:p>
            <a:endParaRPr lang="ru-RU" dirty="0" smtClean="0">
              <a:latin typeface="Arial" charset="0"/>
            </a:endParaRPr>
          </a:p>
          <a:p>
            <a:endParaRPr lang="ru-RU" dirty="0" smtClean="0">
              <a:latin typeface="Arial" charset="0"/>
            </a:endParaRPr>
          </a:p>
          <a:p>
            <a:r>
              <a:rPr lang="ru-RU" dirty="0" smtClean="0">
                <a:latin typeface="Arial" charset="0"/>
              </a:rPr>
              <a:t>Теперь рассмотрим заполнение деталей платежа (в случае если услуга предоставляется</a:t>
            </a:r>
            <a:r>
              <a:rPr lang="ru-RU" baseline="0" dirty="0" smtClean="0">
                <a:latin typeface="Arial" charset="0"/>
              </a:rPr>
              <a:t> на платной основе)</a:t>
            </a:r>
            <a:r>
              <a:rPr lang="ru-RU" dirty="0" smtClean="0">
                <a:latin typeface="Arial" charset="0"/>
              </a:rPr>
              <a:t>.</a:t>
            </a:r>
          </a:p>
          <a:p>
            <a:endParaRPr lang="ru-RU" dirty="0" smtClean="0"/>
          </a:p>
        </p:txBody>
      </p:sp>
    </p:spTree>
    <p:extLst>
      <p:ext uri="{BB962C8B-B14F-4D97-AF65-F5344CB8AC3E}">
        <p14:creationId xmlns:p14="http://schemas.microsoft.com/office/powerpoint/2010/main" val="2643454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smtClean="0">
                <a:latin typeface="Arial" charset="0"/>
              </a:rPr>
              <a:t> который предварительно должен быть введен в описании услуги.</a:t>
            </a:r>
          </a:p>
          <a:p>
            <a:r>
              <a:rPr lang="ru-RU" baseline="0" dirty="0" smtClean="0">
                <a:latin typeface="Arial" charset="0"/>
              </a:rPr>
              <a:t>Для этого в списке платежей необходимо выделить строки с платежами и нажать кнопку </a:t>
            </a:r>
            <a:r>
              <a:rPr lang="ru-RU" b="1" baseline="0" dirty="0" smtClean="0">
                <a:latin typeface="Arial" charset="0"/>
              </a:rPr>
              <a:t>Выбрать</a:t>
            </a:r>
            <a:r>
              <a:rPr lang="ru-RU" baseline="0" dirty="0" smtClean="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smtClean="0">
              <a:latin typeface="Arial" charset="0"/>
            </a:endParaRPr>
          </a:p>
          <a:p>
            <a:endParaRPr lang="ru-RU" dirty="0" smtClean="0">
              <a:latin typeface="Arial" charset="0"/>
            </a:endParaRPr>
          </a:p>
          <a:p>
            <a:r>
              <a:rPr lang="ru-RU" dirty="0" smtClean="0">
                <a:latin typeface="Arial" charset="0"/>
              </a:rPr>
              <a:t>Теперь рассмотрим подробнее иерархию госорганов.</a:t>
            </a:r>
          </a:p>
          <a:p>
            <a:endParaRPr lang="ru-RU" dirty="0" smtClean="0"/>
          </a:p>
        </p:txBody>
      </p:sp>
    </p:spTree>
    <p:extLst>
      <p:ext uri="{BB962C8B-B14F-4D97-AF65-F5344CB8AC3E}">
        <p14:creationId xmlns:p14="http://schemas.microsoft.com/office/powerpoint/2010/main" val="39577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При заполнении поля </a:t>
            </a:r>
            <a:r>
              <a:rPr lang="ru-RU" b="1" dirty="0" smtClean="0">
                <a:latin typeface="Arial" charset="0"/>
              </a:rPr>
              <a:t>Вышестоящий орган</a:t>
            </a:r>
            <a:r>
              <a:rPr lang="ru-RU" dirty="0" smtClean="0">
                <a:latin typeface="Arial" charset="0"/>
              </a:rPr>
              <a:t> мы должны руководствоваться как информацией, представленной в регламенте, так и схемой, отображающей структуру власти РФ. Для региональных госорганов, информация о вышестоящем органе описывается в тексте регламентов, а для федеральных органов эту информацию необходимо проверять в структуре.</a:t>
            </a:r>
          </a:p>
          <a:p>
            <a:pPr marL="228600" indent="-228600"/>
            <a:endParaRPr lang="ru-RU" dirty="0" smtClean="0">
              <a:latin typeface="Arial" charset="0"/>
            </a:endParaRPr>
          </a:p>
          <a:p>
            <a:pPr marL="228600" indent="-228600"/>
            <a:r>
              <a:rPr lang="ru-RU" b="1" dirty="0" smtClean="0">
                <a:latin typeface="Arial" charset="0"/>
              </a:rPr>
              <a:t>Вышестоящий орган</a:t>
            </a:r>
            <a:r>
              <a:rPr lang="ru-RU" dirty="0" smtClean="0">
                <a:latin typeface="Arial" charset="0"/>
              </a:rPr>
              <a:t>, выбирается из списка ГО, занесенных ранее, при нажатии кнопки</a:t>
            </a:r>
            <a:r>
              <a:rPr lang="ru-RU" b="1" dirty="0" smtClean="0">
                <a:latin typeface="Arial" charset="0"/>
              </a:rPr>
              <a:t> Выбрать</a:t>
            </a:r>
            <a:r>
              <a:rPr lang="ru-RU" dirty="0" smtClean="0">
                <a:latin typeface="Arial" charset="0"/>
              </a:rPr>
              <a:t>. Изменить значение поля можно повторным нажатием на эту кнопку и указать другой орган. Сбросить </a:t>
            </a:r>
            <a:r>
              <a:rPr lang="ru-RU" baseline="0" dirty="0" smtClean="0">
                <a:latin typeface="Arial" charset="0"/>
              </a:rPr>
              <a:t>значение в </a:t>
            </a:r>
            <a:r>
              <a:rPr lang="ru-RU" dirty="0" smtClean="0">
                <a:latin typeface="Arial" charset="0"/>
              </a:rPr>
              <a:t>поле нельзя</a:t>
            </a:r>
            <a:r>
              <a:rPr lang="ru-RU" b="0" baseline="0" dirty="0" smtClean="0">
                <a:latin typeface="Arial" charset="0"/>
              </a:rPr>
              <a:t>.</a:t>
            </a:r>
            <a:endParaRPr lang="ru-RU" dirty="0" smtClean="0">
              <a:latin typeface="Arial" charset="0"/>
            </a:endParaRPr>
          </a:p>
          <a:p>
            <a:pPr marL="228600" indent="-228600"/>
            <a:r>
              <a:rPr lang="ru-RU" dirty="0" smtClean="0">
                <a:latin typeface="Arial" charset="0"/>
              </a:rPr>
              <a:t>После того как ГО сохранен, он занимает своё место в иерархии госорганов.</a:t>
            </a:r>
          </a:p>
          <a:p>
            <a:pPr marL="228600" indent="-228600"/>
            <a:endParaRPr lang="ru-RU" dirty="0" smtClean="0">
              <a:latin typeface="Arial" charset="0"/>
            </a:endParaRPr>
          </a:p>
          <a:p>
            <a:pPr marL="228600" indent="-228600"/>
            <a:r>
              <a:rPr lang="ru-RU" dirty="0" smtClean="0"/>
              <a:t>Перейдем к упражнению №2. </a:t>
            </a:r>
            <a:r>
              <a:rPr lang="ru-RU" altLang="ru-RU" dirty="0" smtClean="0"/>
              <a:t>Связь согласующих и проверяемых ОГВ</a:t>
            </a:r>
            <a:endParaRPr lang="ru-RU" dirty="0" smtClean="0">
              <a:latin typeface="Arial" charset="0"/>
            </a:endParaRPr>
          </a:p>
        </p:txBody>
      </p:sp>
    </p:spTree>
    <p:extLst>
      <p:ext uri="{BB962C8B-B14F-4D97-AF65-F5344CB8AC3E}">
        <p14:creationId xmlns:p14="http://schemas.microsoft.com/office/powerpoint/2010/main" val="1568929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pPr>
            <a:r>
              <a:rPr lang="ru-RU" sz="800" dirty="0" smtClean="0">
                <a:latin typeface="Arial" charset="0"/>
              </a:rPr>
              <a:t>Для добавления реквизитов</a:t>
            </a:r>
            <a:r>
              <a:rPr lang="ru-RU" sz="800" baseline="0" dirty="0" smtClean="0">
                <a:latin typeface="Arial" charset="0"/>
              </a:rPr>
              <a:t> офиса</a:t>
            </a:r>
            <a:r>
              <a:rPr lang="ru-RU" sz="800" dirty="0" smtClean="0">
                <a:latin typeface="Arial" charset="0"/>
              </a:rPr>
              <a:t> создаваемого Госоргана, в блоке </a:t>
            </a:r>
            <a:r>
              <a:rPr lang="ru-RU" sz="800" b="1" dirty="0" smtClean="0">
                <a:latin typeface="Arial" charset="0"/>
              </a:rPr>
              <a:t>Офисы</a:t>
            </a:r>
            <a:r>
              <a:rPr lang="ru-RU" sz="800" dirty="0" smtClean="0">
                <a:latin typeface="Arial" charset="0"/>
              </a:rPr>
              <a:t> нажмите кнопку </a:t>
            </a:r>
            <a:r>
              <a:rPr lang="ru-RU" sz="800" b="1" dirty="0" smtClean="0">
                <a:latin typeface="Arial" charset="0"/>
              </a:rPr>
              <a:t>Добавить офис</a:t>
            </a:r>
            <a:r>
              <a:rPr lang="ru-RU" sz="800" dirty="0" smtClean="0">
                <a:latin typeface="Arial" charset="0"/>
              </a:rPr>
              <a:t>. Появится строка</a:t>
            </a:r>
            <a:r>
              <a:rPr lang="ru-RU" sz="800" dirty="0" smtClean="0"/>
              <a:t> для ввода наименования офиса.</a:t>
            </a:r>
            <a:r>
              <a:rPr lang="ru-RU" sz="800" baseline="0" dirty="0" smtClean="0"/>
              <a:t> После указания наименования и нажатия кнопки </a:t>
            </a:r>
            <a:r>
              <a:rPr lang="ru-RU" sz="800" b="1" baseline="0" dirty="0" smtClean="0"/>
              <a:t>Добавить</a:t>
            </a:r>
            <a:r>
              <a:rPr lang="ru-RU" sz="800" baseline="0" dirty="0" smtClean="0"/>
              <a:t> появятся вкладки с полями.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В этом окне для добавления офиса создаваемого Госоргана заполняются следующие группы полей:</a:t>
            </a:r>
          </a:p>
          <a:p>
            <a:pPr marL="228600" indent="-228600">
              <a:lnSpc>
                <a:spcPct val="80000"/>
              </a:lnSpc>
              <a:buFontTx/>
              <a:buAutoNum type="arabicParenR"/>
            </a:pPr>
            <a:r>
              <a:rPr lang="ru-RU" sz="800" dirty="0" smtClean="0">
                <a:latin typeface="Arial" charset="0"/>
              </a:rPr>
              <a:t>Общие сведения</a:t>
            </a:r>
          </a:p>
          <a:p>
            <a:pPr marL="228600" indent="-228600">
              <a:lnSpc>
                <a:spcPct val="80000"/>
              </a:lnSpc>
            </a:pPr>
            <a:r>
              <a:rPr lang="ru-RU" sz="800" b="1" dirty="0" smtClean="0">
                <a:latin typeface="Arial" charset="0"/>
              </a:rPr>
              <a:t>Идентификатор – </a:t>
            </a:r>
            <a:r>
              <a:rPr lang="ru-RU" sz="800" dirty="0" smtClean="0">
                <a:latin typeface="Arial" charset="0"/>
              </a:rPr>
              <a:t>заполняется автоматически.</a:t>
            </a:r>
          </a:p>
          <a:p>
            <a:pPr marL="228600" indent="-228600">
              <a:lnSpc>
                <a:spcPct val="80000"/>
              </a:lnSpc>
            </a:pPr>
            <a:r>
              <a:rPr lang="ru-RU" sz="800" b="1" dirty="0" smtClean="0">
                <a:latin typeface="Arial" charset="0"/>
              </a:rPr>
              <a:t>Наименование </a:t>
            </a:r>
            <a:r>
              <a:rPr lang="ru-RU" sz="800" dirty="0" smtClean="0">
                <a:latin typeface="Arial" charset="0"/>
              </a:rPr>
              <a:t>–</a:t>
            </a:r>
            <a:r>
              <a:rPr lang="ru-RU" sz="800" b="1" dirty="0" smtClean="0">
                <a:latin typeface="Arial" charset="0"/>
              </a:rPr>
              <a:t> </a:t>
            </a:r>
            <a:r>
              <a:rPr lang="ru-RU" sz="800" dirty="0" smtClean="0">
                <a:latin typeface="Arial" charset="0"/>
              </a:rPr>
              <a:t> обязательное.</a:t>
            </a:r>
          </a:p>
          <a:p>
            <a:pPr marL="228600" indent="-228600">
              <a:lnSpc>
                <a:spcPct val="80000"/>
              </a:lnSpc>
            </a:pPr>
            <a:r>
              <a:rPr lang="ru-RU" sz="800" b="1" dirty="0" smtClean="0">
                <a:latin typeface="Arial" charset="0"/>
              </a:rPr>
              <a:t>Комментарий </a:t>
            </a:r>
            <a:r>
              <a:rPr lang="ru-RU" sz="800" b="0" dirty="0" smtClean="0">
                <a:latin typeface="Arial" charset="0"/>
              </a:rPr>
              <a:t> - уточняющая</a:t>
            </a:r>
            <a:r>
              <a:rPr lang="ru-RU" sz="800" b="0" baseline="0" dirty="0" smtClean="0">
                <a:latin typeface="Arial" charset="0"/>
              </a:rPr>
              <a:t> информация о функциях офиса.</a:t>
            </a:r>
            <a:endParaRPr lang="en-US" sz="800" b="1" dirty="0" smtClean="0">
              <a:latin typeface="Arial" charset="0"/>
            </a:endParaRPr>
          </a:p>
          <a:p>
            <a:pPr marL="228600" indent="-228600">
              <a:lnSpc>
                <a:spcPct val="80000"/>
              </a:lnSpc>
            </a:pPr>
            <a:r>
              <a:rPr lang="ru-RU" sz="800" b="1" dirty="0" smtClean="0">
                <a:latin typeface="Arial" charset="0"/>
              </a:rPr>
              <a:t>Центральный офис </a:t>
            </a:r>
            <a:r>
              <a:rPr lang="ru-RU" sz="800" dirty="0" smtClean="0">
                <a:latin typeface="Arial" charset="0"/>
              </a:rPr>
              <a:t>– отметка о том, является ли текущий офис центральным.</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2) Адресная информация</a:t>
            </a:r>
            <a:r>
              <a:rPr lang="en-US" sz="800" dirty="0" smtClean="0">
                <a:latin typeface="Arial" charset="0"/>
              </a:rPr>
              <a:t> (</a:t>
            </a:r>
            <a:r>
              <a:rPr lang="ru-RU" sz="800" dirty="0" smtClean="0">
                <a:latin typeface="Arial" charset="0"/>
              </a:rPr>
              <a:t>обязательными являются сведения о почтовом адресе):</a:t>
            </a:r>
          </a:p>
          <a:p>
            <a:pPr marL="228600" indent="-228600">
              <a:lnSpc>
                <a:spcPct val="80000"/>
              </a:lnSpc>
            </a:pPr>
            <a:r>
              <a:rPr lang="ru-RU" sz="800" b="1" dirty="0" smtClean="0">
                <a:latin typeface="Arial" charset="0"/>
              </a:rPr>
              <a:t>Субъект РФ</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субъекта РФ Госоргана, где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Район</a:t>
            </a:r>
            <a:r>
              <a:rPr lang="ru-RU" sz="800" dirty="0" smtClean="0">
                <a:latin typeface="Arial" charset="0"/>
              </a:rPr>
              <a:t> – наименование района, в котором располагается</a:t>
            </a:r>
            <a:r>
              <a:rPr lang="ru-RU" sz="800" baseline="0" dirty="0" smtClean="0">
                <a:latin typeface="Arial" charset="0"/>
              </a:rPr>
              <a:t> офис</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Населенный пункт </a:t>
            </a:r>
            <a:r>
              <a:rPr lang="ru-RU" sz="800" dirty="0" smtClean="0">
                <a:latin typeface="Arial" charset="0"/>
              </a:rPr>
              <a:t>– обязательное - название населенного пункта, в котором располагается офис,</a:t>
            </a:r>
            <a:r>
              <a:rPr lang="ru-RU" sz="800" baseline="0" dirty="0" smtClean="0">
                <a:latin typeface="Arial" charset="0"/>
              </a:rPr>
              <a:t> </a:t>
            </a:r>
            <a:r>
              <a:rPr lang="ru-RU" sz="800" dirty="0" smtClean="0">
                <a:latin typeface="Arial" charset="0"/>
              </a:rPr>
              <a:t>здесь можно написать как название «Москва», так и «г. Москва»;</a:t>
            </a:r>
            <a:endParaRPr lang="ru-RU" sz="800" b="1" dirty="0" smtClean="0">
              <a:latin typeface="Arial" charset="0"/>
            </a:endParaRPr>
          </a:p>
          <a:p>
            <a:pPr marL="228600" indent="-228600">
              <a:lnSpc>
                <a:spcPct val="80000"/>
              </a:lnSpc>
            </a:pPr>
            <a:r>
              <a:rPr lang="ru-RU" sz="800" b="1" dirty="0" smtClean="0">
                <a:latin typeface="Arial" charset="0"/>
              </a:rPr>
              <a:t>Улица</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наименование улицы, на которой располагается офис;</a:t>
            </a:r>
            <a:endParaRPr lang="ru-RU" sz="800" b="1" dirty="0" smtClean="0">
              <a:latin typeface="Arial" charset="0"/>
            </a:endParaRPr>
          </a:p>
          <a:p>
            <a:pPr marL="228600" indent="-228600">
              <a:lnSpc>
                <a:spcPct val="80000"/>
              </a:lnSpc>
            </a:pPr>
            <a:r>
              <a:rPr lang="ru-RU" sz="800" b="1" dirty="0" smtClean="0">
                <a:latin typeface="Arial" charset="0"/>
              </a:rPr>
              <a:t>Дом</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номер дома, где расположен офис Госоргана;</a:t>
            </a:r>
            <a:endParaRPr lang="ru-RU" sz="800" b="1" dirty="0" smtClean="0">
              <a:latin typeface="Arial" charset="0"/>
            </a:endParaRPr>
          </a:p>
          <a:p>
            <a:pPr marL="228600" indent="-228600">
              <a:lnSpc>
                <a:spcPct val="80000"/>
              </a:lnSpc>
            </a:pPr>
            <a:r>
              <a:rPr lang="ru-RU" sz="800" b="1" dirty="0" smtClean="0">
                <a:latin typeface="Arial" charset="0"/>
              </a:rPr>
              <a:t>Корпус</a:t>
            </a:r>
            <a:r>
              <a:rPr lang="ru-RU" sz="800" dirty="0" smtClean="0">
                <a:latin typeface="Arial" charset="0"/>
              </a:rPr>
              <a:t>/</a:t>
            </a:r>
            <a:r>
              <a:rPr lang="ru-RU" sz="800" b="1" dirty="0" smtClean="0">
                <a:latin typeface="Arial" charset="0"/>
              </a:rPr>
              <a:t>Строение –</a:t>
            </a:r>
            <a:r>
              <a:rPr lang="ru-RU" sz="800" dirty="0" smtClean="0">
                <a:latin typeface="Arial" charset="0"/>
              </a:rPr>
              <a:t> обозначение</a:t>
            </a:r>
            <a:r>
              <a:rPr lang="ru-RU" sz="800" baseline="0" dirty="0" smtClean="0">
                <a:latin typeface="Arial" charset="0"/>
              </a:rPr>
              <a:t> корпуса или строения (если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Номер</a:t>
            </a:r>
            <a:r>
              <a:rPr lang="ru-RU" sz="800" dirty="0" smtClean="0">
                <a:latin typeface="Arial" charset="0"/>
              </a:rPr>
              <a:t> </a:t>
            </a:r>
            <a:r>
              <a:rPr lang="ru-RU" sz="800" b="1" dirty="0" smtClean="0">
                <a:latin typeface="Arial" charset="0"/>
              </a:rPr>
              <a:t>офиса – </a:t>
            </a:r>
            <a:r>
              <a:rPr lang="ru-RU" sz="800" b="0" dirty="0" smtClean="0">
                <a:latin typeface="Arial" charset="0"/>
              </a:rPr>
              <a:t>если есть</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Почтовый</a:t>
            </a:r>
            <a:r>
              <a:rPr lang="ru-RU" sz="800" dirty="0" smtClean="0">
                <a:latin typeface="Arial" charset="0"/>
              </a:rPr>
              <a:t> </a:t>
            </a:r>
            <a:r>
              <a:rPr lang="ru-RU" sz="800" b="1" dirty="0" smtClean="0">
                <a:latin typeface="Arial" charset="0"/>
              </a:rPr>
              <a:t>индекс</a:t>
            </a:r>
            <a:r>
              <a:rPr lang="ru-RU" sz="800" dirty="0" smtClean="0">
                <a:latin typeface="Arial" charset="0"/>
              </a:rPr>
              <a:t> – </a:t>
            </a:r>
            <a:r>
              <a:rPr lang="ru-RU" sz="800" b="1" dirty="0" smtClean="0">
                <a:latin typeface="Arial" charset="0"/>
              </a:rPr>
              <a:t> </a:t>
            </a:r>
            <a:r>
              <a:rPr lang="ru-RU" sz="800" dirty="0" smtClean="0">
                <a:latin typeface="Arial" charset="0"/>
              </a:rPr>
              <a:t> обязательное - почтовый индекс населенного пункта или района в составе населенного пункта, где расположен офис;</a:t>
            </a:r>
            <a:endParaRPr lang="ru-RU" sz="800" b="1" dirty="0" smtClean="0">
              <a:latin typeface="Arial" charset="0"/>
            </a:endParaRPr>
          </a:p>
          <a:p>
            <a:pPr marL="228600" indent="-228600">
              <a:lnSpc>
                <a:spcPct val="80000"/>
              </a:lnSpc>
            </a:pPr>
            <a:r>
              <a:rPr lang="ru-RU" sz="800" b="1" dirty="0" smtClean="0">
                <a:latin typeface="Arial" charset="0"/>
              </a:rPr>
              <a:t>Автономный</a:t>
            </a:r>
            <a:r>
              <a:rPr lang="ru-RU" sz="800" dirty="0" smtClean="0">
                <a:latin typeface="Arial" charset="0"/>
              </a:rPr>
              <a:t> </a:t>
            </a:r>
            <a:r>
              <a:rPr lang="ru-RU" sz="800" b="1" dirty="0" smtClean="0">
                <a:latin typeface="Arial" charset="0"/>
              </a:rPr>
              <a:t>округ</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Тип</a:t>
            </a:r>
            <a:r>
              <a:rPr lang="ru-RU" sz="800" dirty="0" smtClean="0">
                <a:latin typeface="Arial" charset="0"/>
              </a:rPr>
              <a:t> </a:t>
            </a:r>
            <a:r>
              <a:rPr lang="ru-RU" sz="800" b="1" dirty="0" smtClean="0">
                <a:latin typeface="Arial" charset="0"/>
              </a:rPr>
              <a:t>населенного</a:t>
            </a:r>
            <a:r>
              <a:rPr lang="ru-RU" sz="800" dirty="0" smtClean="0">
                <a:latin typeface="Arial" charset="0"/>
              </a:rPr>
              <a:t> </a:t>
            </a:r>
            <a:r>
              <a:rPr lang="ru-RU" sz="800" b="1" dirty="0" smtClean="0">
                <a:latin typeface="Arial" charset="0"/>
              </a:rPr>
              <a:t>пункта</a:t>
            </a:r>
            <a:r>
              <a:rPr lang="ru-RU" sz="800" dirty="0" smtClean="0">
                <a:latin typeface="Arial" charset="0"/>
              </a:rPr>
              <a:t>;</a:t>
            </a:r>
            <a:endParaRPr lang="ru-RU" sz="800" b="1" dirty="0" smtClean="0">
              <a:latin typeface="Arial" charset="0"/>
            </a:endParaRPr>
          </a:p>
          <a:p>
            <a:pPr marL="228600" indent="-228600">
              <a:lnSpc>
                <a:spcPct val="80000"/>
              </a:lnSpc>
            </a:pPr>
            <a:r>
              <a:rPr lang="ru-RU" sz="800" b="1" dirty="0" smtClean="0">
                <a:latin typeface="Arial" charset="0"/>
              </a:rPr>
              <a:t>Район населенного пункта</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3) Контактная информация:</a:t>
            </a:r>
          </a:p>
          <a:p>
            <a:pPr marL="228600" indent="-228600">
              <a:lnSpc>
                <a:spcPct val="80000"/>
              </a:lnSpc>
            </a:pPr>
            <a:r>
              <a:rPr lang="ru-RU" sz="800" b="1" dirty="0" smtClean="0">
                <a:latin typeface="Arial" charset="0"/>
              </a:rPr>
              <a:t>Телефон</a:t>
            </a:r>
            <a:r>
              <a:rPr lang="ru-RU" sz="800" dirty="0" smtClean="0">
                <a:latin typeface="Arial" charset="0"/>
              </a:rPr>
              <a:t> –</a:t>
            </a:r>
            <a:r>
              <a:rPr lang="ru-RU" sz="800" b="1" dirty="0" smtClean="0">
                <a:latin typeface="Arial" charset="0"/>
              </a:rPr>
              <a:t> </a:t>
            </a:r>
            <a:r>
              <a:rPr lang="ru-RU" sz="800" dirty="0" smtClean="0">
                <a:latin typeface="Arial" charset="0"/>
              </a:rPr>
              <a:t> обязательное -  номера телефонов офиса по текущему адресу.</a:t>
            </a:r>
          </a:p>
          <a:p>
            <a:pPr marL="228600" indent="-228600">
              <a:lnSpc>
                <a:spcPct val="80000"/>
              </a:lnSpc>
            </a:pPr>
            <a:r>
              <a:rPr lang="ru-RU" sz="800" b="1" dirty="0" smtClean="0">
                <a:latin typeface="Arial" charset="0"/>
              </a:rPr>
              <a:t>Факс – </a:t>
            </a:r>
            <a:r>
              <a:rPr lang="ru-RU" sz="800" dirty="0" smtClean="0">
                <a:latin typeface="Arial" charset="0"/>
              </a:rPr>
              <a:t>номера факсов офиса по текущему адресу.</a:t>
            </a:r>
          </a:p>
          <a:p>
            <a:pPr marL="228600" indent="-228600">
              <a:lnSpc>
                <a:spcPct val="80000"/>
              </a:lnSpc>
            </a:pPr>
            <a:r>
              <a:rPr lang="ru-RU" sz="800" b="1" dirty="0" smtClean="0">
                <a:latin typeface="Arial" charset="0"/>
              </a:rPr>
              <a:t>Общий адрес электронной почты</a:t>
            </a:r>
            <a:r>
              <a:rPr lang="ru-RU" sz="800" dirty="0" smtClean="0">
                <a:latin typeface="Arial" charset="0"/>
              </a:rPr>
              <a:t> - почтовый ящик текущего офиса для направления обращений.</a:t>
            </a:r>
          </a:p>
          <a:p>
            <a:pPr marL="228600" indent="-228600">
              <a:lnSpc>
                <a:spcPct val="80000"/>
              </a:lnSpc>
            </a:pPr>
            <a:r>
              <a:rPr lang="ru-RU" sz="800" b="1" dirty="0" smtClean="0">
                <a:latin typeface="Arial" charset="0"/>
              </a:rPr>
              <a:t>Время работы экспедиции</a:t>
            </a:r>
            <a:r>
              <a:rPr lang="ru-RU" sz="800" dirty="0" smtClean="0">
                <a:latin typeface="Arial" charset="0"/>
              </a:rPr>
              <a:t>  - время для обращения лично и по телефону.</a:t>
            </a:r>
          </a:p>
          <a:p>
            <a:pPr marL="228600" indent="-228600">
              <a:lnSpc>
                <a:spcPct val="80000"/>
              </a:lnSpc>
            </a:pPr>
            <a:r>
              <a:rPr lang="ru-RU" sz="800" b="1" dirty="0" smtClean="0">
                <a:latin typeface="Arial" charset="0"/>
              </a:rPr>
              <a:t>Режим работы</a:t>
            </a:r>
            <a:r>
              <a:rPr lang="ru-RU" sz="800" dirty="0" smtClean="0">
                <a:latin typeface="Arial" charset="0"/>
              </a:rPr>
              <a:t> – полная информация о режиме работы отделов офиса.</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4) Дополнительные сведения:</a:t>
            </a:r>
          </a:p>
          <a:p>
            <a:pPr marL="228600" indent="-228600">
              <a:lnSpc>
                <a:spcPct val="80000"/>
              </a:lnSpc>
            </a:pPr>
            <a:r>
              <a:rPr lang="ru-RU" sz="800" b="1" dirty="0" smtClean="0">
                <a:latin typeface="Arial" charset="0"/>
              </a:rPr>
              <a:t>Широта</a:t>
            </a:r>
            <a:r>
              <a:rPr lang="ru-RU" sz="800" dirty="0" smtClean="0">
                <a:latin typeface="Arial" charset="0"/>
              </a:rPr>
              <a:t> – Координата (широта) места получения услуги;</a:t>
            </a:r>
            <a:endParaRPr lang="ru-RU" sz="800" b="1" dirty="0" smtClean="0">
              <a:latin typeface="Arial" charset="0"/>
            </a:endParaRPr>
          </a:p>
          <a:p>
            <a:pPr marL="228600" indent="-228600">
              <a:lnSpc>
                <a:spcPct val="80000"/>
              </a:lnSpc>
            </a:pPr>
            <a:r>
              <a:rPr lang="ru-RU" sz="800" b="1" dirty="0" smtClean="0">
                <a:latin typeface="Arial" charset="0"/>
              </a:rPr>
              <a:t>Долгота</a:t>
            </a:r>
            <a:r>
              <a:rPr lang="ru-RU" sz="800" dirty="0" smtClean="0">
                <a:latin typeface="Arial" charset="0"/>
              </a:rPr>
              <a:t> – Координата (долгота) места получения услуги.</a:t>
            </a:r>
          </a:p>
          <a:p>
            <a:pPr marL="228600" indent="-228600">
              <a:lnSpc>
                <a:spcPct val="80000"/>
              </a:lnSpc>
            </a:pPr>
            <a:r>
              <a:rPr lang="ru-RU" sz="800" dirty="0" smtClean="0">
                <a:latin typeface="Arial" charset="0"/>
              </a:rPr>
              <a:t>Для выбора значения поля </a:t>
            </a:r>
            <a:r>
              <a:rPr lang="ru-RU" sz="800" b="1" dirty="0" smtClean="0">
                <a:latin typeface="Arial" charset="0"/>
              </a:rPr>
              <a:t>Карта проезда</a:t>
            </a:r>
            <a:r>
              <a:rPr lang="ru-RU" sz="800" dirty="0" smtClean="0">
                <a:latin typeface="Arial" charset="0"/>
              </a:rPr>
              <a:t> необходимо нажать кнопку </a:t>
            </a:r>
            <a:r>
              <a:rPr lang="ru-RU" sz="800" b="1" dirty="0" smtClean="0">
                <a:latin typeface="Arial" charset="0"/>
              </a:rPr>
              <a:t>Выбрать</a:t>
            </a:r>
            <a:r>
              <a:rPr lang="ru-RU" sz="800" dirty="0" smtClean="0">
                <a:latin typeface="Arial" charset="0"/>
              </a:rPr>
              <a:t> напротив поля. После чего откроется окно для выбора файла. В нем нужно выбрать файл со схемой проезда к Госоргану и нажать кнопку </a:t>
            </a:r>
            <a:r>
              <a:rPr lang="ru-RU" sz="800" b="1" dirty="0" smtClean="0">
                <a:latin typeface="Arial" charset="0"/>
              </a:rPr>
              <a:t>ОК</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Территории</a:t>
            </a:r>
            <a:r>
              <a:rPr lang="ru-RU" sz="800" baseline="0" dirty="0" smtClean="0">
                <a:latin typeface="Arial" charset="0"/>
              </a:rPr>
              <a:t> обслуживания</a:t>
            </a:r>
            <a:endParaRPr lang="ru-RU" sz="800" dirty="0" smtClean="0">
              <a:latin typeface="Arial" charset="0"/>
            </a:endParaRPr>
          </a:p>
          <a:p>
            <a:pPr marL="228600" indent="-228600">
              <a:lnSpc>
                <a:spcPct val="80000"/>
              </a:lnSpc>
            </a:pPr>
            <a:r>
              <a:rPr lang="ru-RU" sz="800" dirty="0" smtClean="0">
                <a:latin typeface="Arial" charset="0"/>
              </a:rPr>
              <a:t>Это поле обязательно следует заполнять для каждого офиса. Оно обеспечивает отображение госоргана на том или ином региональном (или федеральном) портале. Для выбора территории, на которой располагается офис Госоргана нажмите кнопку </a:t>
            </a:r>
            <a:r>
              <a:rPr lang="ru-RU" sz="800" b="1" dirty="0" smtClean="0">
                <a:latin typeface="Arial" charset="0"/>
              </a:rPr>
              <a:t>Выбрать</a:t>
            </a:r>
            <a:r>
              <a:rPr lang="ru-RU" sz="800" dirty="0" smtClean="0">
                <a:latin typeface="Arial" charset="0"/>
              </a:rPr>
              <a:t>. Откроется окно </a:t>
            </a:r>
            <a:r>
              <a:rPr lang="ru-RU" sz="800" b="1" dirty="0" smtClean="0">
                <a:latin typeface="Arial" charset="0"/>
              </a:rPr>
              <a:t>Выбор территории</a:t>
            </a:r>
            <a:r>
              <a:rPr lang="ru-RU" sz="800" dirty="0" smtClean="0">
                <a:latin typeface="Arial" charset="0"/>
              </a:rPr>
              <a:t>: выберите территорию субъектов из справочника с возможной детализацией и нажмите кнопку </a:t>
            </a:r>
            <a:r>
              <a:rPr lang="ru-RU" sz="800" b="1" dirty="0" smtClean="0">
                <a:latin typeface="Arial" charset="0"/>
              </a:rPr>
              <a:t>Выбрать</a:t>
            </a:r>
            <a:r>
              <a:rPr lang="ru-RU" sz="800" dirty="0" smtClean="0">
                <a:latin typeface="Arial" charset="0"/>
              </a:rPr>
              <a:t>.</a:t>
            </a:r>
          </a:p>
          <a:p>
            <a:pPr marL="228600" indent="-228600">
              <a:lnSpc>
                <a:spcPct val="80000"/>
              </a:lnSpc>
            </a:pPr>
            <a:endParaRPr lang="ru-RU" sz="800" dirty="0" smtClean="0">
              <a:latin typeface="Arial" charset="0"/>
            </a:endParaRPr>
          </a:p>
          <a:p>
            <a:pPr marL="228600" indent="-228600">
              <a:lnSpc>
                <a:spcPct val="80000"/>
              </a:lnSpc>
            </a:pPr>
            <a:r>
              <a:rPr lang="ru-RU" sz="800" dirty="0" smtClean="0">
                <a:latin typeface="Arial" charset="0"/>
              </a:rPr>
              <a:t>Для возврата в окно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без сохранения выбранной позиции</a:t>
            </a:r>
            <a:r>
              <a:rPr lang="ru-RU" sz="800" b="1" dirty="0" smtClean="0">
                <a:latin typeface="Arial" charset="0"/>
              </a:rPr>
              <a:t> </a:t>
            </a:r>
            <a:r>
              <a:rPr lang="ru-RU" sz="800" dirty="0" smtClean="0">
                <a:latin typeface="Arial" charset="0"/>
              </a:rPr>
              <a:t>нажмите крестик в углу</a:t>
            </a:r>
            <a:r>
              <a:rPr lang="ru-RU" sz="800" b="1" dirty="0" smtClean="0">
                <a:latin typeface="Arial" charset="0"/>
              </a:rPr>
              <a:t>. </a:t>
            </a:r>
            <a:r>
              <a:rPr lang="ru-RU" sz="800" dirty="0" smtClean="0">
                <a:latin typeface="Arial" charset="0"/>
              </a:rPr>
              <a:t>Можно указать сразу несколько территорий. </a:t>
            </a:r>
            <a:endParaRPr lang="ru-RU" sz="800" b="1" dirty="0" smtClean="0">
              <a:latin typeface="Arial" charset="0"/>
            </a:endParaRPr>
          </a:p>
          <a:p>
            <a:pPr marL="228600" indent="-228600">
              <a:lnSpc>
                <a:spcPct val="80000"/>
              </a:lnSpc>
            </a:pPr>
            <a:endParaRPr lang="ru-RU" sz="800" b="1" dirty="0" smtClean="0">
              <a:latin typeface="Arial" charset="0"/>
            </a:endParaRPr>
          </a:p>
          <a:p>
            <a:pPr marL="228600" indent="-228600">
              <a:lnSpc>
                <a:spcPct val="80000"/>
              </a:lnSpc>
            </a:pPr>
            <a:r>
              <a:rPr lang="ru-RU" sz="800" dirty="0" smtClean="0">
                <a:latin typeface="Arial" charset="0"/>
              </a:rPr>
              <a:t>После добавления информации об офисе, нажмите кнопку</a:t>
            </a:r>
            <a:r>
              <a:rPr lang="ru-RU" sz="800" b="1" dirty="0" smtClean="0">
                <a:latin typeface="Arial" charset="0"/>
              </a:rPr>
              <a:t> Сохранить. </a:t>
            </a:r>
            <a:r>
              <a:rPr lang="ru-RU" sz="800" dirty="0" smtClean="0">
                <a:latin typeface="Arial" charset="0"/>
              </a:rPr>
              <a:t>Или кнопку</a:t>
            </a:r>
            <a:r>
              <a:rPr lang="ru-RU" sz="800" b="1" dirty="0" smtClean="0">
                <a:latin typeface="Arial" charset="0"/>
              </a:rPr>
              <a:t> Отменить </a:t>
            </a:r>
            <a:r>
              <a:rPr lang="ru-RU" sz="800" dirty="0" smtClean="0">
                <a:latin typeface="Arial" charset="0"/>
              </a:rPr>
              <a:t>для выхода без сохранения изменений.</a:t>
            </a:r>
          </a:p>
          <a:p>
            <a:pPr marL="228600" indent="-228600">
              <a:lnSpc>
                <a:spcPct val="80000"/>
              </a:lnSpc>
            </a:pPr>
            <a:r>
              <a:rPr lang="ru-RU" sz="800" dirty="0" smtClean="0">
                <a:latin typeface="Arial" charset="0"/>
              </a:rPr>
              <a:t>Для редактирования информации об офисе необходимо выбрать в блоке </a:t>
            </a:r>
            <a:r>
              <a:rPr lang="ru-RU" sz="800" b="1" dirty="0" smtClean="0">
                <a:latin typeface="Arial" charset="0"/>
              </a:rPr>
              <a:t>Офисы</a:t>
            </a:r>
            <a:r>
              <a:rPr lang="ru-RU" sz="800" dirty="0" smtClean="0">
                <a:latin typeface="Arial" charset="0"/>
              </a:rPr>
              <a:t> нужную запись и выполнить двойной клик мыши. В открывшемся окне </a:t>
            </a:r>
            <a:r>
              <a:rPr lang="ru-RU" sz="800" b="1" dirty="0" smtClean="0">
                <a:latin typeface="Arial" charset="0"/>
              </a:rPr>
              <a:t>Редактирование</a:t>
            </a:r>
            <a:r>
              <a:rPr lang="ru-RU" sz="800" dirty="0" smtClean="0">
                <a:latin typeface="Arial" charset="0"/>
              </a:rPr>
              <a:t> </a:t>
            </a:r>
            <a:r>
              <a:rPr lang="ru-RU" sz="800" b="1" dirty="0" smtClean="0">
                <a:latin typeface="Arial" charset="0"/>
              </a:rPr>
              <a:t>офиса ОГВ </a:t>
            </a:r>
            <a:r>
              <a:rPr lang="ru-RU" sz="800" dirty="0" smtClean="0">
                <a:latin typeface="Arial" charset="0"/>
              </a:rPr>
              <a:t>изменить необходимые поля и нажать кнопку </a:t>
            </a:r>
            <a:r>
              <a:rPr lang="ru-RU" sz="800" b="1" dirty="0" smtClean="0">
                <a:latin typeface="Arial" charset="0"/>
              </a:rPr>
              <a:t>Сохранить</a:t>
            </a:r>
            <a:r>
              <a:rPr lang="ru-RU" sz="800" dirty="0" smtClean="0">
                <a:latin typeface="Arial" charset="0"/>
              </a:rPr>
              <a:t>.</a:t>
            </a:r>
          </a:p>
          <a:p>
            <a:pPr marL="228600" indent="-228600">
              <a:lnSpc>
                <a:spcPct val="80000"/>
              </a:lnSpc>
            </a:pPr>
            <a:r>
              <a:rPr lang="ru-RU" sz="800" dirty="0" smtClean="0">
                <a:latin typeface="Arial" charset="0"/>
              </a:rPr>
              <a:t>Для удаления информации об офисе выберите в блоке </a:t>
            </a:r>
            <a:r>
              <a:rPr lang="ru-RU" sz="800" b="1" dirty="0" smtClean="0">
                <a:latin typeface="Arial" charset="0"/>
              </a:rPr>
              <a:t>Офисы</a:t>
            </a:r>
            <a:r>
              <a:rPr lang="ru-RU" sz="800" dirty="0" smtClean="0">
                <a:latin typeface="Arial" charset="0"/>
              </a:rPr>
              <a:t> необходимую запись и нажмите кнопку </a:t>
            </a:r>
            <a:r>
              <a:rPr lang="ru-RU" sz="800" b="1" dirty="0" smtClean="0">
                <a:latin typeface="Arial" charset="0"/>
              </a:rPr>
              <a:t>Удалить</a:t>
            </a:r>
            <a:r>
              <a:rPr lang="ru-RU" sz="800" dirty="0" smtClean="0">
                <a:latin typeface="Arial" charset="0"/>
              </a:rPr>
              <a:t>.</a:t>
            </a:r>
          </a:p>
          <a:p>
            <a:pPr marL="228600" indent="-228600">
              <a:lnSpc>
                <a:spcPct val="80000"/>
              </a:lnSpc>
            </a:pPr>
            <a:endParaRPr lang="ru-RU" sz="800" dirty="0" smtClean="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sz="800" dirty="0" smtClean="0">
                <a:latin typeface="Arial" charset="0"/>
              </a:rPr>
              <a:t>Рассмотрим закладку «Платежные реквизиты».</a:t>
            </a:r>
          </a:p>
          <a:p>
            <a:pPr marL="228600" indent="-228600">
              <a:lnSpc>
                <a:spcPct val="80000"/>
              </a:lnSpc>
            </a:pPr>
            <a:endParaRPr lang="ru-RU" sz="800" dirty="0" smtClean="0">
              <a:latin typeface="Arial" charset="0"/>
            </a:endParaRPr>
          </a:p>
        </p:txBody>
      </p:sp>
    </p:spTree>
    <p:extLst>
      <p:ext uri="{BB962C8B-B14F-4D97-AF65-F5344CB8AC3E}">
        <p14:creationId xmlns:p14="http://schemas.microsoft.com/office/powerpoint/2010/main" val="358587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Указание деталей оплаты для выбранного офиса осуществляется аналогично указанию</a:t>
            </a:r>
            <a:r>
              <a:rPr lang="ru-RU" sz="1000" baseline="0" dirty="0" smtClean="0">
                <a:latin typeface="Arial" charset="0"/>
              </a:rPr>
              <a:t> деталей оплаты для Госоргана, за исключением отметки о распространении деталей оплаты на все подчиненные территориальные органы, поскольку офис является конечной точной в иерархической подчиненности и у него нет территориальных органов.</a:t>
            </a:r>
          </a:p>
          <a:p>
            <a:endParaRPr lang="ru-RU" sz="1000" dirty="0" smtClean="0">
              <a:latin typeface="Arial" charset="0"/>
            </a:endParaRPr>
          </a:p>
          <a:p>
            <a:r>
              <a:rPr lang="ru-RU" sz="1000" dirty="0" smtClean="0">
                <a:latin typeface="Arial" charset="0"/>
              </a:rPr>
              <a:t>Перейдем к рассмотрению «Услуг (функций) офиса».</a:t>
            </a:r>
          </a:p>
          <a:p>
            <a:endParaRPr lang="ru-RU" sz="1000" dirty="0" smtClean="0"/>
          </a:p>
        </p:txBody>
      </p:sp>
    </p:spTree>
    <p:extLst>
      <p:ext uri="{BB962C8B-B14F-4D97-AF65-F5344CB8AC3E}">
        <p14:creationId xmlns:p14="http://schemas.microsoft.com/office/powerpoint/2010/main" val="976642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можем связать </a:t>
            </a:r>
            <a:r>
              <a:rPr lang="ru-RU" sz="1000" dirty="0" err="1" smtClean="0">
                <a:latin typeface="Arial" charset="0"/>
              </a:rPr>
              <a:t>госуслуги</a:t>
            </a:r>
            <a:r>
              <a:rPr lang="ru-RU" sz="1000" dirty="0" smtClean="0">
                <a:latin typeface="Arial" charset="0"/>
              </a:rPr>
              <a:t> с госорганом в целом, а можем прописать исполнение процедур конкретным офисам. Чтобы сделать это, на закладке «Услуги, предоставляемые офисом организации» мы можем добавить связанную с ГО услугу. Все действия аналогичны действиям при заполнении закладки «Услуги, предоставляемые организацией».</a:t>
            </a:r>
          </a:p>
          <a:p>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При нажатии кнопки </a:t>
            </a:r>
            <a:r>
              <a:rPr lang="ru-RU" sz="1000" b="1" dirty="0" smtClean="0">
                <a:latin typeface="Arial" charset="0"/>
              </a:rPr>
              <a:t>Выбрать услугу</a:t>
            </a:r>
            <a:r>
              <a:rPr lang="ru-RU" sz="1000" dirty="0" smtClean="0">
                <a:latin typeface="Arial" charset="0"/>
              </a:rPr>
              <a:t> 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sz="1000" b="1" dirty="0" smtClean="0">
                <a:latin typeface="Arial" charset="0"/>
              </a:rPr>
              <a:t>Выбрать</a:t>
            </a:r>
            <a:r>
              <a:rPr lang="ru-RU" sz="1000" dirty="0" smtClean="0">
                <a:latin typeface="Arial" charset="0"/>
              </a:rPr>
              <a:t>. Услуга появится в списке ГО. После</a:t>
            </a:r>
            <a:r>
              <a:rPr lang="ru-RU" sz="1000" baseline="0" dirty="0" smtClean="0">
                <a:latin typeface="Arial" charset="0"/>
              </a:rPr>
              <a:t> чего в списке платежей необходимо выделить строку с платежом и нажать кнопку </a:t>
            </a:r>
            <a:r>
              <a:rPr lang="ru-RU" sz="1000" b="1" baseline="0" dirty="0" smtClean="0">
                <a:latin typeface="Arial" charset="0"/>
              </a:rPr>
              <a:t>Указать детали оплаты</a:t>
            </a:r>
            <a:r>
              <a:rPr lang="ru-RU" sz="1000" b="0" baseline="0" dirty="0" smtClean="0">
                <a:latin typeface="Arial" charset="0"/>
              </a:rPr>
              <a:t> (в случае, если услуга предоставляется на платной основе).</a:t>
            </a:r>
            <a:endParaRPr lang="ru-RU" sz="1000" baseline="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Деталей оплаты.</a:t>
            </a:r>
          </a:p>
          <a:p>
            <a:endParaRPr lang="ru-RU" sz="1000" dirty="0" smtClean="0"/>
          </a:p>
        </p:txBody>
      </p:sp>
    </p:spTree>
    <p:extLst>
      <p:ext uri="{BB962C8B-B14F-4D97-AF65-F5344CB8AC3E}">
        <p14:creationId xmlns:p14="http://schemas.microsoft.com/office/powerpoint/2010/main" val="3486824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Мы связали </a:t>
            </a:r>
            <a:r>
              <a:rPr lang="ru-RU" sz="1000" dirty="0" err="1" smtClean="0">
                <a:latin typeface="Arial" charset="0"/>
              </a:rPr>
              <a:t>госуслуги</a:t>
            </a:r>
            <a:r>
              <a:rPr lang="ru-RU" sz="1000" dirty="0" smtClean="0">
                <a:latin typeface="Arial" charset="0"/>
              </a:rPr>
              <a:t> с конкретным офисам госоргана. Чтобы указать платежные реквизиты при заполнении закладки «Услуги, предоставляемые организацией», раскройте иерархию услуги – процедуры - цели. Укажите на нужном</a:t>
            </a:r>
            <a:r>
              <a:rPr lang="ru-RU" sz="1000" baseline="0" dirty="0" smtClean="0">
                <a:latin typeface="Arial" charset="0"/>
              </a:rPr>
              <a:t> уровне платежные реквизиты аналогично настройке на услугах органа власти.</a:t>
            </a:r>
            <a:endParaRPr lang="ru-RU" sz="1000" dirty="0" smtClean="0">
              <a:latin typeface="Arial" charset="0"/>
            </a:endParaRPr>
          </a:p>
          <a:p>
            <a:endParaRPr lang="ru-RU" sz="1000" dirty="0" smtClean="0">
              <a:latin typeface="Arial" charset="0"/>
            </a:endParaRPr>
          </a:p>
          <a:p>
            <a:endParaRPr lang="ru-RU" sz="1000" dirty="0" smtClean="0">
              <a:latin typeface="Arial" charset="0"/>
            </a:endParaRPr>
          </a:p>
          <a:p>
            <a:r>
              <a:rPr lang="ru-RU" sz="1000" dirty="0" smtClean="0">
                <a:latin typeface="Arial" charset="0"/>
              </a:rPr>
              <a:t>Перейдем к рассмотрению Контактной информации.</a:t>
            </a:r>
          </a:p>
          <a:p>
            <a:endParaRPr lang="ru-RU" sz="1000" dirty="0" smtClean="0"/>
          </a:p>
        </p:txBody>
      </p:sp>
    </p:spTree>
    <p:extLst>
      <p:ext uri="{BB962C8B-B14F-4D97-AF65-F5344CB8AC3E}">
        <p14:creationId xmlns:p14="http://schemas.microsoft.com/office/powerpoint/2010/main" val="3614241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lnSpc>
                <a:spcPct val="90000"/>
              </a:lnSpc>
            </a:pPr>
            <a:r>
              <a:rPr lang="ru-RU" dirty="0" smtClean="0">
                <a:latin typeface="Arial" charset="0"/>
              </a:rPr>
              <a:t>В</a:t>
            </a:r>
            <a:r>
              <a:rPr lang="ru-RU" dirty="0" smtClean="0"/>
              <a:t> этом разделе </a:t>
            </a:r>
            <a:r>
              <a:rPr lang="ru-RU" dirty="0" smtClean="0">
                <a:latin typeface="Arial" charset="0"/>
              </a:rPr>
              <a:t>содержится</a:t>
            </a:r>
            <a:r>
              <a:rPr lang="ru-RU" dirty="0" smtClean="0"/>
              <a:t> информация о сотрудниках, исполняющих те или иные функции в Госоргане. </a:t>
            </a:r>
            <a:endParaRPr lang="ru-RU"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Для добавления сведений о контакте нужно нажать кнопку </a:t>
            </a:r>
            <a:r>
              <a:rPr lang="ru-RU" b="1" dirty="0" smtClean="0"/>
              <a:t>Добавить</a:t>
            </a:r>
            <a:r>
              <a:rPr lang="ru-RU" dirty="0" smtClean="0"/>
              <a:t>. Откроется блок полей для</a:t>
            </a:r>
            <a:r>
              <a:rPr lang="ru-RU" baseline="0" dirty="0" smtClean="0"/>
              <a:t> ввода данных контакта</a:t>
            </a:r>
            <a:r>
              <a:rPr lang="ru-RU" b="1" dirty="0" smtClean="0"/>
              <a:t>. </a:t>
            </a:r>
            <a:endParaRPr lang="ru-RU" b="1" dirty="0" smtClean="0">
              <a:latin typeface="Arial" charset="0"/>
            </a:endParaRPr>
          </a:p>
          <a:p>
            <a:pPr marL="228600" indent="-228600">
              <a:lnSpc>
                <a:spcPct val="90000"/>
              </a:lnSpc>
            </a:pPr>
            <a:endParaRPr lang="ru-RU" dirty="0" smtClean="0">
              <a:latin typeface="Arial" charset="0"/>
            </a:endParaRPr>
          </a:p>
          <a:p>
            <a:pPr marL="228600" indent="-228600">
              <a:lnSpc>
                <a:spcPct val="90000"/>
              </a:lnSpc>
            </a:pPr>
            <a:r>
              <a:rPr lang="ru-RU" dirty="0" smtClean="0"/>
              <a:t>Информацию, содержащуюся в этом блоке можно также поделить на группы:</a:t>
            </a:r>
          </a:p>
          <a:p>
            <a:pPr marL="228600" indent="-228600">
              <a:lnSpc>
                <a:spcPct val="90000"/>
              </a:lnSpc>
            </a:pPr>
            <a:r>
              <a:rPr lang="ru-RU" b="1" dirty="0" smtClean="0"/>
              <a:t>Наименование контакта </a:t>
            </a:r>
            <a:r>
              <a:rPr lang="ru-RU" dirty="0" smtClean="0"/>
              <a:t>(обязательное</a:t>
            </a:r>
            <a:r>
              <a:rPr lang="ru-RU" baseline="0" dirty="0" smtClean="0"/>
              <a:t> для заполнения) – общая характеристика контакта.</a:t>
            </a:r>
            <a:endParaRPr lang="ru-RU" dirty="0" smtClean="0"/>
          </a:p>
          <a:p>
            <a:pPr marL="228600" indent="-228600">
              <a:lnSpc>
                <a:spcPct val="90000"/>
              </a:lnSpc>
            </a:pPr>
            <a:r>
              <a:rPr lang="ru-RU" dirty="0" smtClean="0"/>
              <a:t>1) Личные данные сотрудника (не являются обязательными полями)</a:t>
            </a:r>
          </a:p>
          <a:p>
            <a:pPr marL="228600" indent="-228600"/>
            <a:r>
              <a:rPr lang="ru-RU" b="1" dirty="0" smtClean="0"/>
              <a:t>Фамилия</a:t>
            </a:r>
            <a:r>
              <a:rPr lang="ru-RU" dirty="0" smtClean="0"/>
              <a:t> (обязательно, если не заполнено поле </a:t>
            </a:r>
            <a:r>
              <a:rPr lang="ru-RU" b="1" dirty="0" smtClean="0"/>
              <a:t>Комментарий</a:t>
            </a:r>
            <a:r>
              <a:rPr lang="ru-RU" dirty="0" smtClean="0"/>
              <a:t>)</a:t>
            </a:r>
          </a:p>
          <a:p>
            <a:pPr marL="228600" indent="-228600"/>
            <a:r>
              <a:rPr lang="ru-RU" b="1" dirty="0" smtClean="0"/>
              <a:t>Имя</a:t>
            </a:r>
          </a:p>
          <a:p>
            <a:pPr marL="228600" indent="-228600"/>
            <a:r>
              <a:rPr lang="ru-RU" b="1" dirty="0" smtClean="0"/>
              <a:t>Отчество</a:t>
            </a:r>
          </a:p>
          <a:p>
            <a:pPr marL="228600" indent="-228600"/>
            <a:r>
              <a:rPr lang="ru-RU" dirty="0" smtClean="0"/>
              <a:t>2) Контактная информация – не более одного значения в каждом поле</a:t>
            </a:r>
          </a:p>
          <a:p>
            <a:pPr marL="228600" indent="-228600"/>
            <a:r>
              <a:rPr lang="ru-RU" b="1" dirty="0" smtClean="0"/>
              <a:t>E-</a:t>
            </a:r>
            <a:r>
              <a:rPr lang="ru-RU" b="1" dirty="0" err="1" smtClean="0"/>
              <a:t>mail</a:t>
            </a:r>
            <a:endParaRPr lang="ru-RU" b="1" dirty="0" smtClean="0"/>
          </a:p>
          <a:p>
            <a:pPr marL="228600" indent="-228600"/>
            <a:r>
              <a:rPr lang="ru-RU" b="1" dirty="0" smtClean="0"/>
              <a:t>Телефон</a:t>
            </a:r>
          </a:p>
          <a:p>
            <a:pPr marL="228600" indent="-228600"/>
            <a:r>
              <a:rPr lang="ru-RU" b="1" dirty="0" smtClean="0"/>
              <a:t>Факс</a:t>
            </a:r>
            <a:r>
              <a:rPr lang="ru-RU" dirty="0" smtClean="0"/>
              <a:t> </a:t>
            </a:r>
          </a:p>
          <a:p>
            <a:pPr marL="228600" indent="-228600"/>
            <a:r>
              <a:rPr lang="ru-RU" dirty="0" smtClean="0"/>
              <a:t>Если в регламенте указано несколько телефонов или адресов электронной почты, то каждый из них необходимо занести как отдельный контакт</a:t>
            </a:r>
          </a:p>
          <a:p>
            <a:pPr marL="228600" indent="-228600"/>
            <a:r>
              <a:rPr lang="ru-RU" dirty="0" smtClean="0"/>
              <a:t>3) Поле </a:t>
            </a:r>
            <a:r>
              <a:rPr lang="ru-RU" b="1" dirty="0" smtClean="0"/>
              <a:t>Комментарий</a:t>
            </a:r>
            <a:r>
              <a:rPr lang="ru-RU" dirty="0" smtClean="0"/>
              <a:t> (обязательное для заполнения, если не заполнено поле </a:t>
            </a:r>
            <a:r>
              <a:rPr lang="ru-RU" b="1" dirty="0" smtClean="0"/>
              <a:t>Фамилия</a:t>
            </a:r>
            <a:r>
              <a:rPr lang="ru-RU" dirty="0" smtClean="0"/>
              <a:t>) – здесь мы должны ввести уточняющие сведения о контакте, например, если у нас заполнено всего одно поле – е-</a:t>
            </a:r>
            <a:r>
              <a:rPr lang="en-US" dirty="0" smtClean="0"/>
              <a:t>mail</a:t>
            </a:r>
            <a:r>
              <a:rPr lang="ru-RU" dirty="0" smtClean="0"/>
              <a:t> или телефон, то в поле комментарий мы пишем «Адрес для направления обращений». Если в тексте регламента есть пояснения, для чего используется эта контактная информация или с каким именно подразделением мы можем с её помощью связаться, то её следует разместить в этом поле.</a:t>
            </a:r>
          </a:p>
          <a:p>
            <a:pPr marL="228600" indent="-228600"/>
            <a:r>
              <a:rPr lang="ru-RU" dirty="0" smtClean="0"/>
              <a:t>4) Рабочая информация (как правило заполняется, если есть сведения о том, какое именно должностное лицо связано с этой контактной информацией):</a:t>
            </a:r>
            <a:endParaRPr lang="ru-RU" b="1" dirty="0" smtClean="0"/>
          </a:p>
          <a:p>
            <a:pPr marL="228600" indent="-228600"/>
            <a:r>
              <a:rPr lang="ru-RU" b="1" dirty="0" smtClean="0"/>
              <a:t>График работы</a:t>
            </a:r>
            <a:r>
              <a:rPr lang="ru-RU" dirty="0" smtClean="0"/>
              <a:t> – график работы сотрудника или службы, в соответствии с которым можно обращаться по указанным контактам. Заполняется независимо от общего графика работы экспедиции. Если отдельный график не указан, то дублировать общий график в этом поле не следует.</a:t>
            </a:r>
            <a:endParaRPr lang="ru-RU" b="1" dirty="0" smtClean="0"/>
          </a:p>
          <a:p>
            <a:pPr marL="228600" indent="-228600"/>
            <a:r>
              <a:rPr lang="ru-RU" b="1" dirty="0" smtClean="0"/>
              <a:t>Должность</a:t>
            </a:r>
            <a:r>
              <a:rPr lang="ru-RU" dirty="0" smtClean="0"/>
              <a:t> сотрудника, с которым можно связаться по указанным адресу и телефону.</a:t>
            </a:r>
            <a:endParaRPr lang="ru-RU" b="1" dirty="0" smtClean="0"/>
          </a:p>
          <a:p>
            <a:pPr marL="228600" indent="-228600"/>
            <a:r>
              <a:rPr lang="ru-RU" b="1" dirty="0" smtClean="0"/>
              <a:t>Роль</a:t>
            </a:r>
            <a:r>
              <a:rPr lang="ru-RU" dirty="0" smtClean="0"/>
              <a:t>  - указание на то, по какому вопросу можно обратиться  к этому контакту. Роль выбирается из выпадающего списка. Роли контактов никак не связаны с типами адресов ГО или с ролями, которые мы указываем при добавлении ГО в список участвующих организаций услуги.</a:t>
            </a:r>
          </a:p>
          <a:p>
            <a:pPr marL="228600" indent="-228600"/>
            <a:r>
              <a:rPr lang="ru-RU" b="1" dirty="0" smtClean="0"/>
              <a:t>Офис</a:t>
            </a:r>
            <a:r>
              <a:rPr lang="ru-RU" dirty="0" smtClean="0"/>
              <a:t> – наименование офиса, по которому находится данный контакт. Выбирается из списка ранее введенных офисов.</a:t>
            </a:r>
          </a:p>
          <a:p>
            <a:pPr marL="228600" indent="-228600"/>
            <a:endParaRPr lang="ru-RU" dirty="0" smtClean="0"/>
          </a:p>
          <a:p>
            <a:pPr marL="228600" indent="-228600"/>
            <a:r>
              <a:rPr lang="ru-RU" dirty="0" smtClean="0">
                <a:latin typeface="Arial" charset="0"/>
              </a:rPr>
              <a:t>Воспользуйтесь кнопкой </a:t>
            </a:r>
            <a:r>
              <a:rPr lang="ru-RU" b="1" dirty="0" smtClean="0">
                <a:latin typeface="Arial" charset="0"/>
              </a:rPr>
              <a:t>Сохранить</a:t>
            </a:r>
            <a:r>
              <a:rPr lang="ru-RU" dirty="0" smtClean="0">
                <a:latin typeface="Arial" charset="0"/>
              </a:rPr>
              <a:t> для сохранения сведений о сотруднике Госоргана в подсистеме</a:t>
            </a:r>
            <a:r>
              <a:rPr lang="ru-RU" b="1" dirty="0" smtClean="0">
                <a:latin typeface="Arial" charset="0"/>
              </a:rPr>
              <a:t>.</a:t>
            </a:r>
            <a:endParaRPr lang="ru-RU" dirty="0" smtClean="0">
              <a:latin typeface="Arial" charset="0"/>
            </a:endParaRPr>
          </a:p>
          <a:p>
            <a:pPr marL="228600" indent="-228600"/>
            <a:r>
              <a:rPr lang="ru-RU" dirty="0" smtClean="0">
                <a:latin typeface="Arial" charset="0"/>
              </a:rPr>
              <a:t>Для редактирования информации о контакте необходимо выбрать в блоке </a:t>
            </a:r>
            <a:r>
              <a:rPr lang="ru-RU" b="1" dirty="0" smtClean="0">
                <a:latin typeface="Arial" charset="0"/>
              </a:rPr>
              <a:t>Контакты</a:t>
            </a:r>
            <a:r>
              <a:rPr lang="ru-RU" dirty="0" smtClean="0">
                <a:latin typeface="Arial" charset="0"/>
              </a:rPr>
              <a:t> нужную запись и кликнуть по наименованию контакта. В распахнувшейся</a:t>
            </a:r>
            <a:r>
              <a:rPr lang="ru-RU" baseline="0" dirty="0" smtClean="0">
                <a:latin typeface="Arial" charset="0"/>
              </a:rPr>
              <a:t> вкладке</a:t>
            </a:r>
            <a:r>
              <a:rPr lang="ru-RU" dirty="0" smtClean="0">
                <a:latin typeface="Arial" charset="0"/>
              </a:rPr>
              <a:t> можно изменить необходимые поля и нажать кнопку </a:t>
            </a:r>
            <a:r>
              <a:rPr lang="ru-RU" b="1" dirty="0" smtClean="0">
                <a:latin typeface="Arial" charset="0"/>
              </a:rPr>
              <a:t>Сохранить</a:t>
            </a:r>
            <a:r>
              <a:rPr lang="ru-RU" dirty="0" smtClean="0">
                <a:latin typeface="Arial" charset="0"/>
              </a:rPr>
              <a:t>.</a:t>
            </a:r>
          </a:p>
          <a:p>
            <a:pPr marL="228600" indent="-228600"/>
            <a:r>
              <a:rPr lang="ru-RU" dirty="0" smtClean="0">
                <a:latin typeface="Arial" charset="0"/>
              </a:rPr>
              <a:t>Для удаления информации о контакте выберите в блоке </a:t>
            </a:r>
            <a:r>
              <a:rPr lang="ru-RU" b="1" dirty="0" smtClean="0">
                <a:latin typeface="Arial" charset="0"/>
              </a:rPr>
              <a:t>Контакты</a:t>
            </a:r>
            <a:r>
              <a:rPr lang="ru-RU" dirty="0" smtClean="0">
                <a:latin typeface="Arial" charset="0"/>
              </a:rPr>
              <a:t> необходимую запись и нажмите справа от нее красный крестик.</a:t>
            </a:r>
          </a:p>
          <a:p>
            <a:pPr marL="228600" indent="-228600"/>
            <a:endParaRPr lang="ru-RU" b="1" dirty="0" smtClean="0"/>
          </a:p>
          <a:p>
            <a:pPr marL="228600" indent="-228600">
              <a:lnSpc>
                <a:spcPct val="90000"/>
              </a:lnSpc>
            </a:pPr>
            <a:endParaRPr lang="ru-RU" dirty="0" smtClean="0">
              <a:latin typeface="Arial" charset="0"/>
            </a:endParaRPr>
          </a:p>
          <a:p>
            <a:pPr marL="228600" indent="-228600"/>
            <a:r>
              <a:rPr lang="ru-RU" dirty="0" smtClean="0">
                <a:latin typeface="Arial" charset="0"/>
              </a:rPr>
              <a:t>Рассмотрим особенности сохранения карточек объектов на примере ОГВ.</a:t>
            </a:r>
          </a:p>
        </p:txBody>
      </p:sp>
    </p:spTree>
    <p:extLst>
      <p:ext uri="{BB962C8B-B14F-4D97-AF65-F5344CB8AC3E}">
        <p14:creationId xmlns:p14="http://schemas.microsoft.com/office/powerpoint/2010/main" val="531380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dirty="0" smtClean="0">
                <a:latin typeface="Arial" charset="0"/>
              </a:rPr>
              <a:t>Рассмотрим карточку услуги.</a:t>
            </a:r>
          </a:p>
          <a:p>
            <a:pPr marL="228600" indent="-228600">
              <a:buAutoNum type="arabicPeriod"/>
            </a:pPr>
            <a:r>
              <a:rPr lang="ru-RU" dirty="0" smtClean="0">
                <a:latin typeface="Arial" charset="0"/>
              </a:rPr>
              <a:t>В старом реестре панель действий располагалась в верхней</a:t>
            </a:r>
            <a:r>
              <a:rPr lang="ru-RU" baseline="0" dirty="0" smtClean="0">
                <a:latin typeface="Arial" charset="0"/>
              </a:rPr>
              <a:t> части окна, в новом реестре панель действий перенесена в нижнюю часть окна. Доступны следующие действия:</a:t>
            </a:r>
          </a:p>
          <a:p>
            <a:pPr marL="685800" lvl="1" indent="-228600">
              <a:buAutoNum type="arabicPeriod"/>
            </a:pPr>
            <a:r>
              <a:rPr lang="ru-RU" baseline="0" dirty="0" smtClean="0">
                <a:latin typeface="Arial" charset="0"/>
              </a:rPr>
              <a:t>Сохранение внесенных изменений;</a:t>
            </a:r>
          </a:p>
          <a:p>
            <a:pPr marL="685800" lvl="1" indent="-228600">
              <a:buAutoNum type="arabicPeriod"/>
            </a:pPr>
            <a:r>
              <a:rPr lang="ru-RU" baseline="0" dirty="0" smtClean="0">
                <a:latin typeface="Arial" charset="0"/>
              </a:rPr>
              <a:t>Изменение статуса услуги;</a:t>
            </a:r>
          </a:p>
          <a:p>
            <a:pPr marL="685800" lvl="1" indent="-228600">
              <a:buAutoNum type="arabicPeriod"/>
            </a:pPr>
            <a:r>
              <a:rPr lang="ru-RU" baseline="0" dirty="0" smtClean="0">
                <a:latin typeface="Arial" charset="0"/>
              </a:rPr>
              <a:t>Печать;</a:t>
            </a:r>
          </a:p>
          <a:p>
            <a:pPr marL="685800" lvl="1" indent="-228600">
              <a:buAutoNum type="arabicPeriod"/>
            </a:pPr>
            <a:r>
              <a:rPr lang="ru-RU" baseline="0" dirty="0" err="1" smtClean="0">
                <a:latin typeface="Arial" charset="0"/>
              </a:rPr>
              <a:t>Предпросмотр</a:t>
            </a:r>
            <a:r>
              <a:rPr lang="ru-RU" baseline="0" dirty="0" smtClean="0">
                <a:latin typeface="Arial" charset="0"/>
              </a:rPr>
              <a:t> описания услуги на ЕПГУ;</a:t>
            </a:r>
          </a:p>
          <a:p>
            <a:pPr marL="685800" lvl="1" indent="-228600">
              <a:buAutoNum type="arabicPeriod"/>
            </a:pPr>
            <a:r>
              <a:rPr lang="ru-RU" baseline="0" dirty="0" smtClean="0">
                <a:latin typeface="Arial" charset="0"/>
              </a:rPr>
              <a:t>Экспорт в формат </a:t>
            </a:r>
            <a:r>
              <a:rPr lang="en-US" baseline="0" dirty="0" smtClean="0">
                <a:latin typeface="Arial" charset="0"/>
              </a:rPr>
              <a:t>PDF</a:t>
            </a:r>
            <a:r>
              <a:rPr lang="ru-RU" baseline="0" dirty="0" smtClean="0">
                <a:latin typeface="Arial" charset="0"/>
              </a:rPr>
              <a:t>;</a:t>
            </a:r>
          </a:p>
          <a:p>
            <a:pPr marL="685800" lvl="1" indent="-228600">
              <a:buAutoNum type="arabicPeriod"/>
            </a:pPr>
            <a:r>
              <a:rPr lang="ru-RU" baseline="0" dirty="0" smtClean="0">
                <a:latin typeface="Arial" charset="0"/>
              </a:rPr>
              <a:t>Отмена внесенных изменений;</a:t>
            </a:r>
          </a:p>
          <a:p>
            <a:pPr marL="685800" lvl="1" indent="-228600">
              <a:buAutoNum type="arabicPeriod"/>
            </a:pPr>
            <a:r>
              <a:rPr lang="ru-RU" baseline="0" dirty="0" smtClean="0">
                <a:latin typeface="Arial" charset="0"/>
              </a:rPr>
              <a:t>Удаление услуги (в зависимости от роли пользователя и от статуса услуги).</a:t>
            </a:r>
          </a:p>
          <a:p>
            <a:pPr marL="228600" indent="-228600">
              <a:buAutoNum type="arabicPeriod"/>
            </a:pPr>
            <a:r>
              <a:rPr lang="ru-RU" baseline="0" dirty="0" smtClean="0">
                <a:latin typeface="Arial" charset="0"/>
              </a:rPr>
              <a:t>В старом реестре описание услуги разбивалось на закладки, которые размещены горизонтально в верхней части окна. В новом реестре закладки размещены вертикально. Появилась также новая закладка Административные процедуры. В ней описываются все административные процедуры, перечисленные в административном регламенте. Следует заметить, что административные процедуры и процедуры взаимодействия с заявителями – это разные сущности. Процедуры взаимодействия с заявителями содержат внутри себя цели обращений. Цели обращений отличаются друг от друга различным пакетом входящих документов.</a:t>
            </a:r>
          </a:p>
          <a:p>
            <a:pPr marL="228600" indent="-228600">
              <a:buAutoNum type="arabicPeriod"/>
            </a:pPr>
            <a:r>
              <a:rPr lang="ru-RU" baseline="0" dirty="0" smtClean="0">
                <a:latin typeface="Arial" charset="0"/>
              </a:rPr>
              <a:t>Область для отображения описания услуги в новом реестре значительна увеличена по сравнению со старым реестром.</a:t>
            </a:r>
          </a:p>
          <a:p>
            <a:pPr marL="228600" indent="-228600">
              <a:buAutoNum type="arabicPeriod"/>
            </a:pPr>
            <a:r>
              <a:rPr lang="ru-RU" baseline="0" dirty="0" smtClean="0">
                <a:latin typeface="Arial" charset="0"/>
              </a:rPr>
              <a:t>Статус услуги как и раньше отображается в левом нижнем углу окна.</a:t>
            </a:r>
          </a:p>
          <a:p>
            <a:pPr marL="228600" indent="-228600">
              <a:buAutoNum type="arabicPeriod"/>
            </a:pPr>
            <a:r>
              <a:rPr lang="ru-RU" baseline="0" dirty="0" smtClean="0">
                <a:latin typeface="Arial" charset="0"/>
              </a:rPr>
              <a:t>Имя пользователя теперь отображается в верхней части окна.</a:t>
            </a:r>
          </a:p>
        </p:txBody>
      </p:sp>
    </p:spTree>
    <p:extLst>
      <p:ext uri="{BB962C8B-B14F-4D97-AF65-F5344CB8AC3E}">
        <p14:creationId xmlns:p14="http://schemas.microsoft.com/office/powerpoint/2010/main" val="2466032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r>
              <a:rPr lang="ru-RU" dirty="0" smtClean="0">
                <a:latin typeface="Arial" charset="0"/>
              </a:rPr>
              <a:t>Чтобы сохранить ОГВ, мы должны нажать кнопку </a:t>
            </a:r>
            <a:r>
              <a:rPr lang="ru-RU" b="1" dirty="0" smtClean="0">
                <a:latin typeface="Arial" charset="0"/>
              </a:rPr>
              <a:t>Сохранить</a:t>
            </a:r>
            <a:r>
              <a:rPr lang="ru-RU" dirty="0" smtClean="0">
                <a:latin typeface="Arial" charset="0"/>
              </a:rPr>
              <a:t> на панели действий.</a:t>
            </a:r>
          </a:p>
          <a:p>
            <a:pPr marL="228600" indent="-228600"/>
            <a:endParaRPr lang="ru-RU" dirty="0" smtClean="0">
              <a:latin typeface="Arial" charset="0"/>
            </a:endParaRPr>
          </a:p>
          <a:p>
            <a:pPr marL="228600" indent="-228600"/>
            <a:r>
              <a:rPr lang="ru-RU" dirty="0" smtClean="0">
                <a:latin typeface="Arial" charset="0"/>
              </a:rPr>
              <a:t>Чтобы начать </a:t>
            </a:r>
            <a:r>
              <a:rPr lang="ru-RU" baseline="0" dirty="0" smtClean="0">
                <a:latin typeface="Arial" charset="0"/>
              </a:rPr>
              <a:t>согласование паспорта ОГВ, нужно нажать на кнопку смены статуса «Отправить на согласование».</a:t>
            </a:r>
            <a:endParaRPr lang="ru-RU" dirty="0" smtClean="0">
              <a:latin typeface="Arial" charset="0"/>
            </a:endParaRPr>
          </a:p>
          <a:p>
            <a:pPr marL="228600" indent="-228600"/>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В этом случае открывается окно для ввода основания</a:t>
            </a:r>
            <a:r>
              <a:rPr lang="ru-RU" baseline="0" dirty="0" smtClean="0">
                <a:latin typeface="Arial" charset="0"/>
              </a:rPr>
              <a:t> </a:t>
            </a:r>
            <a:r>
              <a:rPr lang="ru-RU" dirty="0" smtClean="0">
                <a:latin typeface="Arial" charset="0"/>
              </a:rPr>
              <a:t>для внесения изменений, где в структурированном текстовом виде можно ввести информацию о тех изменениях, которые были внесены в наш паспорт ОГВ.</a:t>
            </a:r>
          </a:p>
          <a:p>
            <a:pPr marL="228600" indent="-228600"/>
            <a:endParaRPr lang="ru-RU" dirty="0" smtClean="0">
              <a:latin typeface="Arial" charset="0"/>
            </a:endParaRPr>
          </a:p>
          <a:p>
            <a:pPr marL="228600" indent="-228600"/>
            <a:r>
              <a:rPr lang="ru-RU" dirty="0" smtClean="0">
                <a:latin typeface="Arial" charset="0"/>
              </a:rPr>
              <a:t>После нажмите кнопку </a:t>
            </a:r>
            <a:r>
              <a:rPr lang="ru-RU" b="1" dirty="0" smtClean="0">
                <a:latin typeface="Arial" charset="0"/>
              </a:rPr>
              <a:t>ОК</a:t>
            </a:r>
            <a:r>
              <a:rPr lang="ru-RU" dirty="0" smtClean="0">
                <a:latin typeface="Arial" charset="0"/>
              </a:rPr>
              <a:t>. </a:t>
            </a:r>
          </a:p>
          <a:p>
            <a:pPr marL="228600" indent="-228600"/>
            <a:endParaRPr lang="ru-RU" dirty="0" smtClean="0">
              <a:latin typeface="Arial" charset="0"/>
            </a:endParaRPr>
          </a:p>
          <a:p>
            <a:pPr marL="228600" indent="-228600"/>
            <a:r>
              <a:rPr lang="ru-RU" dirty="0" smtClean="0">
                <a:latin typeface="Arial" charset="0"/>
              </a:rPr>
              <a:t>После этого открывается диалог, в котором система спрашивает, планируете ли вы заверить согласуемый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endParaRPr lang="ru-RU" dirty="0" smtClean="0">
              <a:latin typeface="Arial" charset="0"/>
            </a:endParaRP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t>Перейдем к практическому упражнению</a:t>
            </a:r>
            <a:r>
              <a:rPr lang="ru-RU" baseline="0" dirty="0" smtClean="0"/>
              <a:t> № 3 «Ввод основной информации о </a:t>
            </a:r>
            <a:r>
              <a:rPr lang="ru-RU" baseline="0" dirty="0" err="1" smtClean="0"/>
              <a:t>госуслуге</a:t>
            </a:r>
            <a:r>
              <a:rPr lang="ru-RU" baseline="0" dirty="0" smtClean="0"/>
              <a:t>»</a:t>
            </a:r>
            <a:endParaRPr lang="ru-RU" dirty="0" smtClean="0">
              <a:latin typeface="Arial" charset="0"/>
            </a:endParaRPr>
          </a:p>
        </p:txBody>
      </p:sp>
    </p:spTree>
    <p:extLst>
      <p:ext uri="{BB962C8B-B14F-4D97-AF65-F5344CB8AC3E}">
        <p14:creationId xmlns:p14="http://schemas.microsoft.com/office/powerpoint/2010/main" val="4157626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41</a:t>
            </a:fld>
            <a:endParaRPr lang="ru-RU" sz="1200" smtClean="0"/>
          </a:p>
        </p:txBody>
      </p:sp>
    </p:spTree>
    <p:extLst>
      <p:ext uri="{BB962C8B-B14F-4D97-AF65-F5344CB8AC3E}">
        <p14:creationId xmlns:p14="http://schemas.microsoft.com/office/powerpoint/2010/main" val="1558641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28600" indent="-228600">
              <a:lnSpc>
                <a:spcPct val="80000"/>
              </a:lnSpc>
            </a:pPr>
            <a:r>
              <a:rPr lang="ru-RU" sz="1000" dirty="0" smtClean="0">
                <a:latin typeface="Arial" charset="0"/>
              </a:rPr>
              <a:t>Чтобы создать новую услугу, нужно зайти на закладку</a:t>
            </a:r>
            <a:r>
              <a:rPr lang="ru-RU" sz="1000" baseline="0" dirty="0" smtClean="0">
                <a:latin typeface="Arial" charset="0"/>
              </a:rPr>
              <a:t> </a:t>
            </a:r>
            <a:r>
              <a:rPr lang="ru-RU" sz="1000" b="1" baseline="0" dirty="0" smtClean="0">
                <a:latin typeface="Arial" charset="0"/>
              </a:rPr>
              <a:t>Услуги</a:t>
            </a:r>
            <a:r>
              <a:rPr lang="ru-RU" sz="1000" dirty="0" smtClean="0">
                <a:latin typeface="Arial" charset="0"/>
              </a:rPr>
              <a:t> и нажать на кнопку</a:t>
            </a:r>
            <a:r>
              <a:rPr lang="ru-RU" sz="1000" b="1" dirty="0" smtClean="0">
                <a:latin typeface="Arial" charset="0"/>
              </a:rPr>
              <a:t>  Создать новую услугу</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a:t>
            </a:r>
            <a:r>
              <a:rPr lang="ru-RU" sz="1000" b="1" dirty="0" err="1" smtClean="0">
                <a:latin typeface="Arial" charset="0"/>
              </a:rPr>
              <a:t>госуслуги</a:t>
            </a:r>
            <a:r>
              <a:rPr lang="ru-RU" sz="1000" b="1" dirty="0" smtClean="0">
                <a:latin typeface="Arial" charset="0"/>
              </a:rPr>
              <a:t>.</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Услуга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В этом блоке располагается основная информация об услуге.</a:t>
            </a:r>
          </a:p>
          <a:p>
            <a:pPr marL="228600" indent="-228600">
              <a:lnSpc>
                <a:spcPct val="80000"/>
              </a:lnSpc>
              <a:buFontTx/>
              <a:buAutoNum type="arabicParenR"/>
            </a:pPr>
            <a:r>
              <a:rPr lang="ru-RU" sz="1000" b="1" dirty="0" smtClean="0">
                <a:latin typeface="Arial" charset="0"/>
              </a:rPr>
              <a:t>Сведения о консультировании</a:t>
            </a:r>
            <a:r>
              <a:rPr lang="ru-RU" sz="1000" b="0" dirty="0" smtClean="0">
                <a:latin typeface="Arial" charset="0"/>
              </a:rPr>
              <a:t>. В этом блоке содержится информация об электронном и почтовом адресах,</a:t>
            </a:r>
            <a:r>
              <a:rPr lang="ru-RU" sz="1000" b="0" baseline="0" dirty="0" smtClean="0">
                <a:latin typeface="Arial" charset="0"/>
              </a:rPr>
              <a:t> телефонах</a:t>
            </a:r>
            <a:r>
              <a:rPr lang="ru-RU" sz="1000" b="0" dirty="0" smtClean="0">
                <a:latin typeface="Arial" charset="0"/>
              </a:rPr>
              <a:t> консультирования.</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Досудебное</a:t>
            </a:r>
            <a:r>
              <a:rPr lang="ru-RU" sz="1000" b="1" baseline="0" dirty="0" smtClean="0">
                <a:latin typeface="Arial" charset="0"/>
              </a:rPr>
              <a:t> обжалование</a:t>
            </a:r>
            <a:r>
              <a:rPr lang="ru-RU" sz="1000" b="0" dirty="0" smtClean="0">
                <a:latin typeface="Arial" charset="0"/>
              </a:rPr>
              <a:t>. В этом блоке лежит информация по досудебному обжалованию.</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Участники и </a:t>
            </a:r>
            <a:r>
              <a:rPr lang="ru-RU" sz="1000" b="1" dirty="0" err="1" smtClean="0">
                <a:latin typeface="Arial" charset="0"/>
              </a:rPr>
              <a:t>межведомственность</a:t>
            </a:r>
            <a:r>
              <a:rPr lang="ru-RU" sz="1000" b="1" dirty="0" smtClean="0">
                <a:latin typeface="Arial" charset="0"/>
              </a:rPr>
              <a:t>. </a:t>
            </a:r>
            <a:r>
              <a:rPr lang="ru-RU" sz="1000" b="0" dirty="0" smtClean="0">
                <a:latin typeface="Arial" charset="0"/>
              </a:rPr>
              <a:t>В этом блоке содержатся</a:t>
            </a:r>
            <a:r>
              <a:rPr lang="ru-RU" sz="1000" b="0" baseline="0" dirty="0" smtClean="0">
                <a:latin typeface="Arial" charset="0"/>
              </a:rPr>
              <a:t> сведения и  типы межведомственного взаимодействия, а также перечень организаций, участвующих в межведомственном взаимодействии.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НПА. </a:t>
            </a:r>
            <a:r>
              <a:rPr lang="ru-RU" sz="1000" b="0" dirty="0" smtClean="0">
                <a:latin typeface="Arial" charset="0"/>
              </a:rPr>
              <a:t>В этом блоке находится перечень</a:t>
            </a:r>
            <a:r>
              <a:rPr lang="ru-RU" sz="1000" b="0" baseline="0" dirty="0" smtClean="0">
                <a:latin typeface="Arial" charset="0"/>
              </a:rPr>
              <a:t> НПА, на основании которых предоставляется услуга.</a:t>
            </a:r>
          </a:p>
          <a:p>
            <a:pPr marL="228600" indent="-228600">
              <a:lnSpc>
                <a:spcPct val="80000"/>
              </a:lnSpc>
              <a:buFontTx/>
              <a:buAutoNum type="arabicParenR"/>
            </a:pPr>
            <a:r>
              <a:rPr lang="ru-RU" sz="1000" b="1" baseline="0" dirty="0" smtClean="0">
                <a:latin typeface="Arial" charset="0"/>
              </a:rPr>
              <a:t>Рабочие документы. </a:t>
            </a:r>
            <a:r>
              <a:rPr lang="ru-RU" sz="1000" b="0" baseline="0" dirty="0" smtClean="0">
                <a:latin typeface="Arial" charset="0"/>
              </a:rPr>
              <a:t>В этом блоке перечислен список рабочих документов, являющихся входящими, исходящими по ходу предоставления услуги.</a:t>
            </a:r>
          </a:p>
          <a:p>
            <a:pPr marL="228600" indent="-228600">
              <a:lnSpc>
                <a:spcPct val="80000"/>
              </a:lnSpc>
              <a:buFontTx/>
              <a:buAutoNum type="arabicParenR"/>
            </a:pPr>
            <a:r>
              <a:rPr lang="ru-RU" sz="1000" b="1" baseline="0" dirty="0" smtClean="0">
                <a:latin typeface="Arial" charset="0"/>
              </a:rPr>
              <a:t>Критерии принятия решений. </a:t>
            </a:r>
            <a:r>
              <a:rPr lang="ru-RU" sz="1000" b="0" baseline="0" dirty="0" smtClean="0">
                <a:latin typeface="Arial" charset="0"/>
              </a:rPr>
              <a:t>В этом блоке содержится перечень критериев для принятия решений.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Административные процедуры. </a:t>
            </a:r>
            <a:r>
              <a:rPr lang="ru-RU" sz="1000" b="0" baseline="0" dirty="0" smtClean="0">
                <a:latin typeface="Arial" charset="0"/>
              </a:rPr>
              <a:t>В этом блоке содержится перечень административных процедур, участвующих в процедурах предоставления услуги.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Процедуры взаимодействия с заявителем. </a:t>
            </a:r>
            <a:r>
              <a:rPr lang="ru-RU" sz="1000" b="0" baseline="0" dirty="0" smtClean="0">
                <a:latin typeface="Arial" charset="0"/>
              </a:rPr>
              <a:t>В этом блоке лежит описание процедур, участвующих в предоставляемой услуге.</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Формы контроля. </a:t>
            </a:r>
            <a:r>
              <a:rPr lang="ru-RU" sz="1000" b="0" baseline="0" dirty="0" smtClean="0">
                <a:latin typeface="Arial" charset="0"/>
              </a:rPr>
              <a:t>В этом блоке содержится перечень форм контроля.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Требования к местам предоставления. </a:t>
            </a:r>
            <a:r>
              <a:rPr lang="ru-RU" sz="1000" b="0" baseline="0" dirty="0" smtClean="0">
                <a:latin typeface="Arial" charset="0"/>
              </a:rPr>
              <a:t>В этом блоке содержится описания требований.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smtClean="0">
                <a:latin typeface="Arial" charset="0"/>
              </a:rPr>
              <a:t>Административный регламент. </a:t>
            </a:r>
            <a:r>
              <a:rPr lang="ru-RU" sz="1000" b="0" baseline="0" dirty="0" smtClean="0">
                <a:latin typeface="Arial" charset="0"/>
              </a:rPr>
              <a:t>В этом блоке лежит описание административного регламента с датой утверждения.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endParaRPr lang="ru-RU" sz="1000" b="0" baseline="0" dirty="0" smtClean="0">
              <a:latin typeface="Arial" charset="0"/>
            </a:endParaRP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услуги прописан его текущий статус. «Статус: » для новой несохраненной</a:t>
            </a:r>
            <a:r>
              <a:rPr lang="ru-RU" sz="1000" baseline="0" dirty="0" smtClean="0">
                <a:latin typeface="Arial" charset="0"/>
              </a:rPr>
              <a:t> услуги.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indent="0">
              <a:buFont typeface="Wingdings" pitchFamily="2" charset="2"/>
              <a:buNone/>
            </a:pPr>
            <a:r>
              <a:rPr lang="ru-RU" sz="1000" dirty="0" smtClean="0"/>
              <a:t>Перейдем к упражнению №3. Создание новой услуги</a:t>
            </a:r>
            <a:endParaRPr lang="ru-RU" sz="1000" dirty="0"/>
          </a:p>
        </p:txBody>
      </p:sp>
    </p:spTree>
    <p:extLst>
      <p:ext uri="{BB962C8B-B14F-4D97-AF65-F5344CB8AC3E}">
        <p14:creationId xmlns:p14="http://schemas.microsoft.com/office/powerpoint/2010/main" val="144554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редактора услуги предназначена для заполнения основных сведений о государственной услуге.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(полное наименование услуги в</a:t>
            </a:r>
            <a:r>
              <a:rPr lang="ru-RU" sz="1000" baseline="0" dirty="0" smtClean="0"/>
              <a:t> соответствии с административным регламентом</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Краткое наименование </a:t>
            </a:r>
            <a:r>
              <a:rPr lang="ru-RU" sz="1000" dirty="0" smtClean="0"/>
              <a:t>(сокращенное емкое и понятное наименование услуги, видимое для пользователя на ЕПГУ) - </a:t>
            </a:r>
            <a:r>
              <a:rPr lang="ru-RU" sz="1000" i="1" dirty="0" smtClean="0"/>
              <a:t>(обязательное)</a:t>
            </a:r>
            <a:r>
              <a:rPr lang="ru-RU" sz="1000" dirty="0" smtClean="0"/>
              <a:t>.</a:t>
            </a:r>
          </a:p>
          <a:p>
            <a:pPr marL="228600" indent="-228600">
              <a:buFontTx/>
              <a:buAutoNum type="arabicParenR"/>
            </a:pPr>
            <a:r>
              <a:rPr lang="ru-RU" sz="1000" b="1" dirty="0" smtClean="0"/>
              <a:t>Административный уровень</a:t>
            </a:r>
            <a:r>
              <a:rPr lang="ru-RU" sz="1000" dirty="0" smtClean="0"/>
              <a:t> (административный уровень, к которому относится услуга).</a:t>
            </a:r>
          </a:p>
          <a:p>
            <a:pPr marL="228600" indent="-228600">
              <a:buFontTx/>
              <a:buAutoNum type="arabicParenR"/>
            </a:pPr>
            <a:r>
              <a:rPr lang="ru-RU" sz="1000" b="1" dirty="0" smtClean="0"/>
              <a:t>Сокращенное</a:t>
            </a:r>
            <a:r>
              <a:rPr lang="ru-RU" sz="1000" b="1" baseline="0" dirty="0" smtClean="0"/>
              <a:t> наименование для </a:t>
            </a:r>
            <a:r>
              <a:rPr lang="ru-RU" sz="1000" b="1" baseline="0" dirty="0" err="1" smtClean="0"/>
              <a:t>инфокиоска</a:t>
            </a:r>
            <a:r>
              <a:rPr lang="ru-RU" sz="1000" b="1" baseline="0" dirty="0" smtClean="0"/>
              <a:t> </a:t>
            </a:r>
            <a:r>
              <a:rPr lang="ru-RU" sz="1000" dirty="0" smtClean="0"/>
              <a:t>(Название в 32 символа, выводимое на</a:t>
            </a:r>
            <a:r>
              <a:rPr lang="ru-RU" sz="1000" baseline="0" dirty="0" smtClean="0"/>
              <a:t> мониторе </a:t>
            </a:r>
            <a:r>
              <a:rPr lang="ru-RU" sz="1000" dirty="0" err="1" smtClean="0"/>
              <a:t>инфокиоска</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Уровень доступности </a:t>
            </a:r>
            <a:r>
              <a:rPr lang="ru-RU" sz="1000" b="0" dirty="0" smtClean="0"/>
              <a:t>для</a:t>
            </a:r>
            <a:r>
              <a:rPr lang="ru-RU" sz="1000" dirty="0" smtClean="0"/>
              <a:t> предоставления государственной услуги.</a:t>
            </a:r>
          </a:p>
          <a:p>
            <a:pPr marL="228600" indent="-228600">
              <a:buFontTx/>
              <a:buAutoNum type="arabicParenR"/>
            </a:pPr>
            <a:r>
              <a:rPr lang="ru-RU" sz="1000" b="1" dirty="0" smtClean="0"/>
              <a:t>Адрес в сети Интернет </a:t>
            </a:r>
            <a:r>
              <a:rPr lang="ru-RU" sz="1000" b="0" dirty="0" smtClean="0"/>
              <a:t>(прямой адрес к описанию требований для получения услуги)</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Ответственная организация (учреждение)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Продолжим заполнять поля закладки Основные сведения</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Далее на закладке присутствуют такие поля, как:</a:t>
            </a:r>
          </a:p>
          <a:p>
            <a:pPr marL="228600" indent="-228600">
              <a:buFontTx/>
              <a:buAutoNum type="arabicParenR"/>
            </a:pPr>
            <a:r>
              <a:rPr lang="ru-RU" sz="1000" b="1" dirty="0" smtClean="0"/>
              <a:t>Классификатор услуг/функций</a:t>
            </a:r>
            <a:r>
              <a:rPr lang="ru-RU" sz="1000" b="0" baseline="0" dirty="0" smtClean="0"/>
              <a:t> (Классификация услуги по роду деятельности)</a:t>
            </a:r>
            <a:r>
              <a:rPr lang="ru-RU" sz="1000" dirty="0" smtClean="0"/>
              <a:t> - </a:t>
            </a:r>
            <a:r>
              <a:rPr lang="ru-RU" sz="1000" i="1" dirty="0" smtClean="0"/>
              <a:t>(обязательное).</a:t>
            </a:r>
            <a:endParaRPr lang="ru-RU" sz="1000" baseline="0" dirty="0" smtClean="0"/>
          </a:p>
          <a:p>
            <a:pPr marL="228600" indent="-228600">
              <a:buFontTx/>
              <a:buAutoNum type="arabicParenR"/>
            </a:pPr>
            <a:r>
              <a:rPr lang="ru-RU" sz="1000" b="1" baseline="0" dirty="0" smtClean="0"/>
              <a:t>Раздел каталога услуг/функций (ЕПГУ)</a:t>
            </a:r>
            <a:r>
              <a:rPr lang="ru-RU" sz="1000" dirty="0" smtClean="0"/>
              <a:t> (раздел каталога ЕПГУ, куда входит услуга) - </a:t>
            </a:r>
            <a:r>
              <a:rPr lang="ru-RU" sz="1000" i="1" dirty="0" smtClean="0"/>
              <a:t>(обязательное)</a:t>
            </a:r>
            <a:endParaRPr lang="ru-RU" sz="1000" b="1" baseline="0" dirty="0" smtClean="0"/>
          </a:p>
          <a:p>
            <a:pPr marL="228600" indent="-228600">
              <a:buFontTx/>
              <a:buAutoNum type="arabicParenR"/>
            </a:pPr>
            <a:r>
              <a:rPr lang="ru-RU" sz="1000" b="1" baseline="0" dirty="0" smtClean="0"/>
              <a:t>Категория услуги</a:t>
            </a:r>
            <a:r>
              <a:rPr lang="ru-RU" sz="1000" dirty="0" smtClean="0"/>
              <a:t> (классификация, является услуга государственной(муниципальной), услугой, входящей как</a:t>
            </a:r>
            <a:r>
              <a:rPr lang="ru-RU" sz="1000" baseline="0" dirty="0" smtClean="0"/>
              <a:t> </a:t>
            </a:r>
            <a:r>
              <a:rPr lang="ru-RU" sz="1000" baseline="0" dirty="0" err="1" smtClean="0"/>
              <a:t>подуслуга</a:t>
            </a:r>
            <a:r>
              <a:rPr lang="ru-RU" sz="1000" baseline="0" dirty="0" smtClean="0"/>
              <a:t> или услуга на основании </a:t>
            </a:r>
            <a:r>
              <a:rPr lang="ru-RU" sz="1000" baseline="0" dirty="0" err="1" smtClean="0"/>
              <a:t>госзадания</a:t>
            </a:r>
            <a:r>
              <a:rPr lang="ru-RU" sz="1000" baseline="0" dirty="0" smtClean="0"/>
              <a:t>)</a:t>
            </a:r>
            <a:r>
              <a:rPr lang="ru-RU" sz="1000" dirty="0" smtClean="0"/>
              <a:t>- </a:t>
            </a:r>
            <a:r>
              <a:rPr lang="ru-RU" sz="1000" i="1" dirty="0" smtClean="0"/>
              <a:t>(обязательное).</a:t>
            </a:r>
            <a:endParaRPr lang="ru-RU" sz="1000" dirty="0" smtClean="0"/>
          </a:p>
          <a:p>
            <a:pPr marL="228600" indent="-228600">
              <a:buFontTx/>
              <a:buAutoNum type="arabicParenR"/>
            </a:pPr>
            <a:r>
              <a:rPr lang="ru-RU" sz="1000" b="1" dirty="0" smtClean="0"/>
              <a:t>Приоритет по 1519-Р </a:t>
            </a:r>
            <a:r>
              <a:rPr lang="ru-RU" sz="1000" dirty="0" smtClean="0"/>
              <a:t>(Является ли услуга приоритетной в соответствии с распоряжением Правительства</a:t>
            </a:r>
            <a:r>
              <a:rPr lang="ru-RU" sz="1000" baseline="0" dirty="0" smtClean="0"/>
              <a:t> №1519-Р, указав, к какому приоритету ее может отнести</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Количество взаимодействий заявителя с должностными лицами </a:t>
            </a:r>
            <a:r>
              <a:rPr lang="ru-RU" sz="1000" b="0" dirty="0" smtClean="0"/>
              <a:t>за время</a:t>
            </a:r>
            <a:r>
              <a:rPr lang="ru-RU" sz="1000" dirty="0" smtClean="0"/>
              <a:t> предоставления государственной услуги.</a:t>
            </a:r>
          </a:p>
          <a:p>
            <a:pPr marL="228600" indent="-228600">
              <a:buFontTx/>
              <a:buAutoNum type="arabicParenR"/>
            </a:pPr>
            <a:r>
              <a:rPr lang="ru-RU" sz="1000" b="1" dirty="0" smtClean="0"/>
              <a:t>Ключевые слова </a:t>
            </a:r>
            <a:r>
              <a:rPr lang="ru-RU" sz="1000" b="0" dirty="0" smtClean="0"/>
              <a:t>(слова и фразы, определяющие суть услуги, помогающие в поиске на портале)</a:t>
            </a:r>
            <a:r>
              <a:rPr lang="ru-RU" sz="1000" dirty="0" smtClean="0"/>
              <a:t>.</a:t>
            </a:r>
          </a:p>
          <a:p>
            <a:pPr marL="0" indent="0">
              <a:buFontTx/>
              <a:buNone/>
            </a:pP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Основные сведения.</a:t>
            </a:r>
          </a:p>
        </p:txBody>
      </p:sp>
    </p:spTree>
    <p:extLst>
      <p:ext uri="{BB962C8B-B14F-4D97-AF65-F5344CB8AC3E}">
        <p14:creationId xmlns:p14="http://schemas.microsoft.com/office/powerpoint/2010/main" val="3377858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Граждане должны владеть информацией о предоставляемой</a:t>
            </a:r>
            <a:r>
              <a:rPr lang="ru-RU" sz="1000" baseline="0" dirty="0" smtClean="0"/>
              <a:t> услуге. Для ее получения необходимо предоставить адреса и телефоны, по которым проводится консультация, а также указать офисы, в которых она осуществляется.</a:t>
            </a:r>
            <a:endParaRPr lang="ru-RU" sz="1000" dirty="0" smtClean="0"/>
          </a:p>
          <a:p>
            <a:pPr marL="228600" indent="-228600"/>
            <a:endParaRPr lang="ru-RU" sz="1000" dirty="0" smtClean="0"/>
          </a:p>
          <a:p>
            <a:pPr marL="228600" indent="-228600"/>
            <a:r>
              <a:rPr lang="ru-RU" sz="1000" dirty="0" smtClean="0"/>
              <a:t>Вторая закладка редактора услуги предназначена для заполнения расширенных сведений о государственной услуге. Здесь присутствуют такие поля, как:</a:t>
            </a:r>
          </a:p>
          <a:p>
            <a:pPr marL="228600" indent="-228600">
              <a:buFontTx/>
              <a:buAutoNum type="arabicParenR"/>
            </a:pPr>
            <a:r>
              <a:rPr lang="ru-RU" sz="1000" b="1" dirty="0" smtClean="0"/>
              <a:t>Адрес электронной почты  </a:t>
            </a:r>
            <a:r>
              <a:rPr lang="ru-RU" sz="1000" dirty="0" smtClean="0"/>
              <a:t>(что можно получить по итогам исполнения услуги) - </a:t>
            </a:r>
            <a:r>
              <a:rPr lang="ru-RU" sz="1000" i="1" dirty="0" smtClean="0"/>
              <a:t>(обязательное).</a:t>
            </a:r>
            <a:endParaRPr lang="ru-RU" sz="1000" dirty="0" smtClean="0"/>
          </a:p>
          <a:p>
            <a:pPr marL="228600" indent="-228600">
              <a:buFontTx/>
              <a:buAutoNum type="arabicParenR"/>
            </a:pPr>
            <a:r>
              <a:rPr lang="ru-RU" sz="1000" b="1" dirty="0" smtClean="0"/>
              <a:t>Центр телефонного обслуживания</a:t>
            </a:r>
            <a:r>
              <a:rPr lang="ru-RU" sz="1000" dirty="0" smtClean="0"/>
              <a:t> - </a:t>
            </a:r>
            <a:r>
              <a:rPr lang="ru-RU" sz="1000" i="1" dirty="0" smtClean="0"/>
              <a:t>(обязательное).</a:t>
            </a:r>
            <a:endParaRPr lang="ru-RU" sz="1000" b="1" dirty="0" smtClean="0"/>
          </a:p>
          <a:p>
            <a:pPr marL="228600" indent="-228600">
              <a:buFontTx/>
              <a:buAutoNum type="arabicParenR"/>
            </a:pPr>
            <a:r>
              <a:rPr lang="ru-RU" sz="1000" b="1" dirty="0" smtClean="0"/>
              <a:t>Адрес центра консультирования граждан </a:t>
            </a:r>
            <a:r>
              <a:rPr lang="ru-RU" sz="1000" dirty="0" smtClean="0"/>
              <a:t>по вопросам оказания услуги - </a:t>
            </a:r>
            <a:r>
              <a:rPr lang="ru-RU" sz="1000" i="1" dirty="0" smtClean="0"/>
              <a:t>(обязательное).</a:t>
            </a:r>
            <a:endParaRPr lang="ru-RU" sz="1000" dirty="0" smtClean="0"/>
          </a:p>
          <a:p>
            <a:pPr marL="228600" indent="-228600">
              <a:buFontTx/>
              <a:buAutoNum type="arabicParenR"/>
            </a:pPr>
            <a:r>
              <a:rPr lang="ru-RU" sz="1000" b="1" dirty="0" smtClean="0"/>
              <a:t>Выбор</a:t>
            </a:r>
            <a:r>
              <a:rPr lang="ru-RU" sz="1000" b="1" baseline="0" dirty="0" smtClean="0"/>
              <a:t> офисов консультирования</a:t>
            </a:r>
            <a:r>
              <a:rPr lang="ru-RU" sz="1000" baseline="0" dirty="0" smtClean="0"/>
              <a:t> </a:t>
            </a:r>
            <a:endParaRPr lang="ru-RU" sz="1000" dirty="0" smtClean="0"/>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упражнению №3. Сведения о консультировании</a:t>
            </a:r>
          </a:p>
        </p:txBody>
      </p:sp>
    </p:spTree>
    <p:extLst>
      <p:ext uri="{BB962C8B-B14F-4D97-AF65-F5344CB8AC3E}">
        <p14:creationId xmlns:p14="http://schemas.microsoft.com/office/powerpoint/2010/main" val="2438479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Следующая закладка окна ГУ, которую мы должны рассмотреть называется «Досудебное</a:t>
            </a:r>
            <a:r>
              <a:rPr lang="ru-RU" baseline="0" dirty="0" smtClean="0">
                <a:latin typeface="Arial" charset="0"/>
              </a:rPr>
              <a:t> обжалование</a:t>
            </a:r>
            <a:r>
              <a:rPr lang="ru-RU" dirty="0" smtClean="0">
                <a:latin typeface="Arial" charset="0"/>
              </a:rPr>
              <a:t>».</a:t>
            </a:r>
          </a:p>
          <a:p>
            <a:r>
              <a:rPr lang="ru-RU" sz="1200" kern="1200" dirty="0" smtClean="0">
                <a:solidFill>
                  <a:schemeClr val="tx1"/>
                </a:solidFill>
                <a:effectLst/>
                <a:latin typeface="+mn-lt"/>
                <a:ea typeface="+mn-ea"/>
                <a:cs typeface="+mn-cs"/>
              </a:rPr>
              <a:t>Заявители имеют право на обжалование решений и действий (бездействия) Министерства и его должностных лиц в досудебном (внесудебном) порядке.</a:t>
            </a:r>
          </a:p>
          <a:p>
            <a:r>
              <a:rPr lang="ru-RU" sz="1200" kern="1200" dirty="0" smtClean="0">
                <a:solidFill>
                  <a:schemeClr val="tx1"/>
                </a:solidFill>
                <a:effectLst/>
                <a:latin typeface="+mn-lt"/>
                <a:ea typeface="+mn-ea"/>
                <a:cs typeface="+mn-cs"/>
              </a:rPr>
              <a:t>Досудебное</a:t>
            </a:r>
            <a:r>
              <a:rPr lang="ru-RU" sz="1200" kern="1200" baseline="0" dirty="0" smtClean="0">
                <a:solidFill>
                  <a:schemeClr val="tx1"/>
                </a:solidFill>
                <a:effectLst/>
                <a:latin typeface="+mn-lt"/>
                <a:ea typeface="+mn-ea"/>
                <a:cs typeface="+mn-cs"/>
              </a:rPr>
              <a:t> обжалование включает в себя перечень </a:t>
            </a:r>
            <a:r>
              <a:rPr lang="ru-RU" sz="1200" b="1" kern="1200" baseline="0" dirty="0" smtClean="0">
                <a:solidFill>
                  <a:schemeClr val="tx1"/>
                </a:solidFill>
                <a:effectLst/>
                <a:latin typeface="+mn-lt"/>
                <a:ea typeface="+mn-ea"/>
                <a:cs typeface="+mn-cs"/>
              </a:rPr>
              <a:t>Предметов досудебного обжалования</a:t>
            </a:r>
            <a:r>
              <a:rPr lang="ru-RU" sz="1200" kern="1200" baseline="0" dirty="0" smtClean="0">
                <a:solidFill>
                  <a:schemeClr val="tx1"/>
                </a:solidFill>
                <a:effectLst/>
                <a:latin typeface="+mn-lt"/>
                <a:ea typeface="+mn-ea"/>
                <a:cs typeface="+mn-cs"/>
              </a:rPr>
              <a:t>.</a:t>
            </a:r>
          </a:p>
          <a:p>
            <a:endParaRPr lang="ru-RU" sz="1200" kern="1200" baseline="0" dirty="0" smtClean="0">
              <a:solidFill>
                <a:schemeClr val="tx1"/>
              </a:solidFill>
              <a:effectLst/>
              <a:latin typeface="+mn-lt"/>
              <a:ea typeface="+mn-ea"/>
              <a:cs typeface="+mn-cs"/>
            </a:endParaRPr>
          </a:p>
          <a:p>
            <a:r>
              <a:rPr lang="ru-RU" sz="1200" kern="1200" baseline="0" dirty="0" smtClean="0">
                <a:solidFill>
                  <a:schemeClr val="tx1"/>
                </a:solidFill>
                <a:effectLst/>
                <a:latin typeface="+mn-lt"/>
                <a:ea typeface="+mn-ea"/>
                <a:cs typeface="+mn-cs"/>
              </a:rPr>
              <a:t>На данной закладке информация вносится через редактор общим текстом.</a:t>
            </a:r>
            <a:endParaRPr lang="ru-RU" b="1" dirty="0" smtClean="0">
              <a:latin typeface="Arial" charset="0"/>
            </a:endParaRPr>
          </a:p>
          <a:p>
            <a:pPr eaLnBrk="1" hangingPunct="1">
              <a:spcBef>
                <a:spcPct val="0"/>
              </a:spcBef>
              <a:buFontTx/>
              <a:buNone/>
            </a:pPr>
            <a:endParaRPr lang="ru-RU" dirty="0" smtClean="0"/>
          </a:p>
          <a:p>
            <a:pPr marL="0" indent="0">
              <a:buFont typeface="Wingdings" pitchFamily="2" charset="2"/>
              <a:buNone/>
            </a:pPr>
            <a:r>
              <a:rPr lang="ru-RU" dirty="0" smtClean="0"/>
              <a:t>Перейдем к упражнению №3. Досудебное обжалование</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sz="1000" dirty="0" smtClean="0"/>
              <a:t>Переходим сразу к закладке «Участники и </a:t>
            </a:r>
            <a:r>
              <a:rPr lang="ru-RU" sz="1000" dirty="0" err="1" smtClean="0"/>
              <a:t>межведомственность</a:t>
            </a:r>
            <a:r>
              <a:rPr lang="ru-RU" sz="1000" dirty="0" smtClean="0"/>
              <a:t>».</a:t>
            </a:r>
            <a:r>
              <a:rPr lang="ru-RU" sz="1000" b="1" dirty="0" smtClean="0"/>
              <a:t> </a:t>
            </a:r>
            <a:r>
              <a:rPr lang="ru-RU" sz="1000" dirty="0" smtClean="0"/>
              <a:t>Эта закладка содержит </a:t>
            </a:r>
            <a:r>
              <a:rPr lang="ru-RU" sz="1000" dirty="0" smtClean="0">
                <a:latin typeface="Arial" charset="0"/>
              </a:rPr>
              <a:t>два</a:t>
            </a:r>
            <a:r>
              <a:rPr lang="ru-RU" sz="1000" dirty="0" smtClean="0"/>
              <a:t> блока – </a:t>
            </a:r>
            <a:r>
              <a:rPr lang="ru-RU" sz="1000" b="1" dirty="0" smtClean="0"/>
              <a:t>Направления деятельности </a:t>
            </a:r>
            <a:r>
              <a:rPr lang="ru-RU" sz="1000" b="0" dirty="0" smtClean="0"/>
              <a:t>и</a:t>
            </a:r>
            <a:r>
              <a:rPr lang="ru-RU" sz="1000" b="1" dirty="0" smtClean="0"/>
              <a:t> Межведомственность</a:t>
            </a:r>
            <a:r>
              <a:rPr lang="ru-RU" sz="1000" dirty="0" smtClean="0"/>
              <a:t>. </a:t>
            </a:r>
            <a:endParaRPr lang="ru-RU" sz="1000" dirty="0" smtClean="0">
              <a:latin typeface="Arial" charset="0"/>
            </a:endParaRPr>
          </a:p>
          <a:p>
            <a:endParaRPr lang="ru-RU" sz="1000" dirty="0" smtClean="0">
              <a:latin typeface="Arial" charset="0"/>
            </a:endParaRPr>
          </a:p>
          <a:p>
            <a:r>
              <a:rPr lang="ru-RU" sz="1000" dirty="0" smtClean="0">
                <a:latin typeface="Arial" charset="0"/>
              </a:rPr>
              <a:t>Свойство </a:t>
            </a:r>
            <a:r>
              <a:rPr lang="ru-RU" sz="1000" b="1" dirty="0" smtClean="0">
                <a:latin typeface="Arial" charset="0"/>
              </a:rPr>
              <a:t>Услуга предполагает межведомственное взаимодействие </a:t>
            </a:r>
            <a:r>
              <a:rPr lang="ru-RU" sz="1000" b="0" dirty="0" smtClean="0">
                <a:latin typeface="Arial" charset="0"/>
              </a:rPr>
              <a:t>указывает на присутствие взаимодействия между</a:t>
            </a:r>
            <a:r>
              <a:rPr lang="ru-RU" sz="1000" b="0" baseline="0" dirty="0" smtClean="0">
                <a:latin typeface="Arial" charset="0"/>
              </a:rPr>
              <a:t> органами власти.</a:t>
            </a:r>
            <a:endParaRPr lang="ru-RU" sz="1000" dirty="0" smtClean="0">
              <a:latin typeface="Arial" charset="0"/>
            </a:endParaRPr>
          </a:p>
          <a:p>
            <a:endParaRPr lang="ru-RU" sz="1000" dirty="0" smtClean="0">
              <a:latin typeface="Arial" charset="0"/>
            </a:endParaRPr>
          </a:p>
          <a:p>
            <a:pPr marL="228600" indent="-228600">
              <a:lnSpc>
                <a:spcPct val="80000"/>
              </a:lnSpc>
            </a:pPr>
            <a:r>
              <a:rPr lang="ru-RU" sz="1000" b="1" dirty="0" smtClean="0">
                <a:latin typeface="Arial" charset="0"/>
              </a:rPr>
              <a:t>Тип межведомственного взаимодействия </a:t>
            </a:r>
            <a:r>
              <a:rPr lang="ru-RU" sz="1000" dirty="0" smtClean="0">
                <a:latin typeface="Arial" charset="0"/>
              </a:rPr>
              <a:t>показывает, каким образом организовано взаимодействие ответственного органа с другими ОГВ в процессе исполнения услуги. Значения выбираются из списка:</a:t>
            </a:r>
          </a:p>
          <a:p>
            <a:pPr marL="228600" indent="-228600">
              <a:lnSpc>
                <a:spcPct val="80000"/>
              </a:lnSpc>
              <a:buFontTx/>
              <a:buChar char="•"/>
            </a:pPr>
            <a:r>
              <a:rPr lang="ru-RU" sz="1000" dirty="0" smtClean="0">
                <a:latin typeface="Arial" charset="0"/>
              </a:rPr>
              <a:t>Реализуется исключительно в пределах компетенции уполномоченного органа власти</a:t>
            </a:r>
          </a:p>
          <a:p>
            <a:pPr marL="228600" indent="-228600">
              <a:lnSpc>
                <a:spcPct val="80000"/>
              </a:lnSpc>
              <a:buFontTx/>
              <a:buChar char="•"/>
            </a:pPr>
            <a:r>
              <a:rPr lang="ru-RU" sz="1000" dirty="0" smtClean="0">
                <a:latin typeface="Arial" charset="0"/>
              </a:rPr>
              <a:t>Переданные на исполнение полномочия</a:t>
            </a:r>
          </a:p>
          <a:p>
            <a:pPr marL="228600" indent="-228600">
              <a:lnSpc>
                <a:spcPct val="80000"/>
              </a:lnSpc>
              <a:buFontTx/>
              <a:buChar char="•"/>
            </a:pPr>
            <a:r>
              <a:rPr lang="ru-RU" sz="1000" dirty="0" smtClean="0">
                <a:latin typeface="Arial" charset="0"/>
              </a:rPr>
              <a:t>Взаимодействие с ФОИВ</a:t>
            </a:r>
          </a:p>
          <a:p>
            <a:pPr marL="228600" indent="-228600">
              <a:lnSpc>
                <a:spcPct val="80000"/>
              </a:lnSpc>
              <a:buFontTx/>
              <a:buChar char="•"/>
            </a:pPr>
            <a:r>
              <a:rPr lang="ru-RU" sz="1000" dirty="0" smtClean="0">
                <a:latin typeface="Arial" charset="0"/>
              </a:rPr>
              <a:t>Взаимодействие с ОИВ данного конкретного субъекта РФ</a:t>
            </a:r>
          </a:p>
          <a:p>
            <a:pPr marL="228600" indent="-228600">
              <a:lnSpc>
                <a:spcPct val="80000"/>
              </a:lnSpc>
              <a:buFontTx/>
              <a:buChar char="•"/>
            </a:pPr>
            <a:r>
              <a:rPr lang="ru-RU" sz="1000" dirty="0" smtClean="0">
                <a:latin typeface="Arial" charset="0"/>
              </a:rPr>
              <a:t>Взаимодействие в ОИВ субъектов РФ</a:t>
            </a:r>
          </a:p>
          <a:p>
            <a:pPr marL="228600" indent="-228600">
              <a:lnSpc>
                <a:spcPct val="80000"/>
              </a:lnSpc>
              <a:buFontTx/>
              <a:buChar char="•"/>
            </a:pPr>
            <a:r>
              <a:rPr lang="ru-RU" sz="1000" dirty="0" smtClean="0">
                <a:latin typeface="Arial" charset="0"/>
              </a:rPr>
              <a:t>Взаимодействие с ОМСУ</a:t>
            </a:r>
            <a:endParaRPr lang="ru-RU" sz="1000" b="1" dirty="0" smtClean="0">
              <a:latin typeface="Arial" charset="0"/>
            </a:endParaRPr>
          </a:p>
          <a:p>
            <a:endParaRPr lang="ru-RU" sz="1000" dirty="0" smtClean="0">
              <a:latin typeface="Arial" charset="0"/>
            </a:endParaRPr>
          </a:p>
          <a:p>
            <a:r>
              <a:rPr lang="ru-RU" sz="1000" dirty="0" smtClean="0">
                <a:latin typeface="Arial" charset="0"/>
              </a:rPr>
              <a:t>Если услуга предполагает какое-либо межведомственное взаимодействие, то в блоке «Тип межведомственного взаимодействия» следует проставить отметки напротив соответствующих значений. Например, если в процессе предоставлении услуги происходит обращение за какой-либо информацией или документом в один из федеральных</a:t>
            </a:r>
            <a:r>
              <a:rPr lang="ru-RU" sz="1000" baseline="0" dirty="0" smtClean="0">
                <a:latin typeface="Arial" charset="0"/>
              </a:rPr>
              <a:t> органов исполнительной власти (ФОИВ), то следует проставить отметку напротив поля «</a:t>
            </a:r>
            <a:r>
              <a:rPr lang="ru-RU" sz="1000" i="1" baseline="0" dirty="0" smtClean="0">
                <a:latin typeface="Arial" charset="0"/>
              </a:rPr>
              <a:t>Взаимодействие с ФОИВ</a:t>
            </a:r>
            <a:r>
              <a:rPr lang="ru-RU" sz="1000" baseline="0" dirty="0" smtClean="0">
                <a:latin typeface="Arial" charset="0"/>
              </a:rPr>
              <a:t>».</a:t>
            </a:r>
          </a:p>
          <a:p>
            <a:r>
              <a:rPr lang="ru-RU" sz="1000" baseline="0" dirty="0" smtClean="0">
                <a:latin typeface="Arial" charset="0"/>
              </a:rPr>
              <a:t>Если же услуга не имеет межведомственного взаимодействия, следует выбрать значение «</a:t>
            </a:r>
            <a:r>
              <a:rPr lang="ru-RU" sz="1000" i="1" baseline="0" dirty="0" smtClean="0">
                <a:latin typeface="Arial" charset="0"/>
              </a:rPr>
              <a:t>Реализуется исключительно в пределах компетенции уполномоченного органа власти</a:t>
            </a:r>
            <a:r>
              <a:rPr lang="ru-RU" sz="1000" baseline="0" dirty="0" smtClean="0">
                <a:latin typeface="Arial" charset="0"/>
              </a:rPr>
              <a:t>».</a:t>
            </a:r>
            <a:endParaRPr lang="ru-RU" sz="1000" dirty="0" smtClean="0">
              <a:latin typeface="Arial" charset="0"/>
            </a:endParaRPr>
          </a:p>
          <a:p>
            <a:endParaRPr lang="ru-RU" sz="1000" dirty="0" smtClean="0"/>
          </a:p>
          <a:p>
            <a:r>
              <a:rPr lang="ru-RU" sz="1000" dirty="0" smtClean="0"/>
              <a:t>При наличии сведений о технологической карте межведомственного взаимодействия (ТКМВ) заполняются поля </a:t>
            </a:r>
          </a:p>
          <a:p>
            <a:pPr marL="228600" indent="-228600">
              <a:buFont typeface="+mj-lt"/>
              <a:buAutoNum type="arabicParenR"/>
            </a:pPr>
            <a:r>
              <a:rPr lang="ru-RU" sz="1000" dirty="0" smtClean="0"/>
              <a:t>Наименование ТКМВ;</a:t>
            </a:r>
            <a:endParaRPr lang="en-US" sz="1000" dirty="0" smtClean="0"/>
          </a:p>
          <a:p>
            <a:pPr marL="228600" indent="-228600">
              <a:buFont typeface="+mj-lt"/>
              <a:buAutoNum type="arabicParenR"/>
            </a:pPr>
            <a:r>
              <a:rPr lang="ru-RU" sz="1000" dirty="0" smtClean="0"/>
              <a:t>Документ, утвердивший ТКМВ</a:t>
            </a:r>
            <a:r>
              <a:rPr lang="ru-RU" sz="1000" baseline="0" dirty="0" smtClean="0"/>
              <a:t> – прикрепляется файл НПА, утвердивший ТКМВ;</a:t>
            </a:r>
          </a:p>
          <a:p>
            <a:pPr marL="228600" indent="-228600">
              <a:buFont typeface="+mj-lt"/>
              <a:buAutoNum type="arabicParenR"/>
            </a:pPr>
            <a:r>
              <a:rPr lang="ru-RU" sz="1000" baseline="0" dirty="0" smtClean="0"/>
              <a:t>Файл ТКМВ – прикрепляется файл ТКМВ.</a:t>
            </a:r>
          </a:p>
          <a:p>
            <a:pPr marL="228600" indent="-228600">
              <a:buFont typeface="+mj-lt"/>
              <a:buAutoNum type="arabicParenR"/>
            </a:pPr>
            <a:endParaRPr lang="ru-RU" sz="1000" dirty="0" smtClean="0"/>
          </a:p>
          <a:p>
            <a:pPr marL="0" indent="0">
              <a:buFont typeface="+mj-lt"/>
              <a:buNone/>
            </a:pPr>
            <a:r>
              <a:rPr lang="ru-RU" sz="1000" dirty="0" smtClean="0"/>
              <a:t>Если в предоставлении услуги участвует несколько организаций, то их</a:t>
            </a:r>
            <a:r>
              <a:rPr lang="ru-RU" sz="1000" baseline="0" dirty="0" smtClean="0"/>
              <a:t> список приводится именно в блоке </a:t>
            </a:r>
            <a:r>
              <a:rPr lang="ru-RU" sz="1000" b="1" baseline="0" dirty="0" smtClean="0"/>
              <a:t>Участвующие организации</a:t>
            </a:r>
            <a:r>
              <a:rPr lang="ru-RU" sz="1000" baseline="0" dirty="0" smtClean="0"/>
              <a:t> путем выбора органов власти из открывающегося справочника.</a:t>
            </a:r>
            <a:endParaRPr lang="ru-RU" sz="1000" dirty="0" smtClean="0"/>
          </a:p>
          <a:p>
            <a:endParaRPr lang="ru-RU" sz="1000" dirty="0" smtClean="0"/>
          </a:p>
          <a:p>
            <a:pPr marL="0" indent="0">
              <a:buFont typeface="Wingdings" pitchFamily="2" charset="2"/>
              <a:buNone/>
            </a:pPr>
            <a:r>
              <a:rPr lang="ru-RU" sz="1000" dirty="0" smtClean="0"/>
              <a:t>Перейдем к упражнению №3. Участники и </a:t>
            </a:r>
            <a:r>
              <a:rPr lang="ru-RU" sz="1000" dirty="0" err="1" smtClean="0"/>
              <a:t>межведомственность</a:t>
            </a:r>
            <a:endParaRPr lang="ru-RU" sz="1000" dirty="0" smtClean="0"/>
          </a:p>
        </p:txBody>
      </p:sp>
    </p:spTree>
    <p:extLst>
      <p:ext uri="{BB962C8B-B14F-4D97-AF65-F5344CB8AC3E}">
        <p14:creationId xmlns:p14="http://schemas.microsoft.com/office/powerpoint/2010/main" val="2187537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smtClean="0">
                <a:latin typeface="Arial" charset="0"/>
              </a:rPr>
              <a:t>Следующая закладка окна ГУ, которую мы должны рассмотреть, называется «НПА» (нормативно-правовые</a:t>
            </a:r>
            <a:r>
              <a:rPr lang="ru-RU" baseline="0" dirty="0" smtClean="0">
                <a:latin typeface="Arial" charset="0"/>
              </a:rPr>
              <a:t> акты)</a:t>
            </a:r>
            <a:r>
              <a:rPr lang="ru-RU" dirty="0" smtClean="0">
                <a:latin typeface="Arial" charset="0"/>
              </a:rPr>
              <a:t>.</a:t>
            </a:r>
          </a:p>
          <a:p>
            <a:r>
              <a:rPr lang="ru-RU" dirty="0" smtClean="0">
                <a:latin typeface="Arial" charset="0"/>
              </a:rPr>
              <a:t>Нормативно-правовые акты – это утвержденные в РФ или международные документы, в соответствии с которыми регулируется процесс оказания услуги (исполнения функции) или на основании которых она предоставляется.</a:t>
            </a:r>
          </a:p>
          <a:p>
            <a:endParaRPr lang="ru-RU" dirty="0" smtClean="0">
              <a:latin typeface="Arial" charset="0"/>
            </a:endParaRPr>
          </a:p>
          <a:p>
            <a:r>
              <a:rPr lang="ru-RU" dirty="0" smtClean="0"/>
              <a:t>Для публикации услуги необходимо, чтобы в списке был указан по крайней мере один НПА.</a:t>
            </a:r>
          </a:p>
          <a:p>
            <a:endParaRPr lang="ru-RU" dirty="0" smtClean="0">
              <a:latin typeface="Arial" charset="0"/>
            </a:endParaRPr>
          </a:p>
          <a:p>
            <a:r>
              <a:rPr lang="ru-RU" dirty="0" smtClean="0">
                <a:latin typeface="Arial" charset="0"/>
              </a:rPr>
              <a:t>Пространство закладки – это перечень нормативных актов услуги. </a:t>
            </a:r>
          </a:p>
          <a:p>
            <a:r>
              <a:rPr lang="ru-RU" dirty="0" smtClean="0">
                <a:latin typeface="Arial" charset="0"/>
              </a:rPr>
              <a:t>Также имеются кнопки для управления перечнем НПА:</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НПА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НПА из перечня услуги.</a:t>
            </a:r>
          </a:p>
          <a:p>
            <a:endParaRPr lang="ru-RU" baseline="0" dirty="0" smtClean="0">
              <a:latin typeface="Arial" charset="0"/>
            </a:endParaRPr>
          </a:p>
          <a:p>
            <a:r>
              <a:rPr lang="ru-RU" baseline="0" dirty="0" smtClean="0">
                <a:latin typeface="Arial" charset="0"/>
              </a:rPr>
              <a:t>При добавлении НПА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НПА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НПА при его создании.</a:t>
            </a:r>
          </a:p>
          <a:p>
            <a:endParaRPr lang="ru-RU" dirty="0" smtClean="0">
              <a:latin typeface="Arial" charset="0"/>
            </a:endParaRPr>
          </a:p>
          <a:p>
            <a:endParaRPr lang="ru-RU" b="1" dirty="0" smtClean="0">
              <a:latin typeface="Arial" charset="0"/>
            </a:endParaRPr>
          </a:p>
        </p:txBody>
      </p:sp>
    </p:spTree>
    <p:extLst>
      <p:ext uri="{BB962C8B-B14F-4D97-AF65-F5344CB8AC3E}">
        <p14:creationId xmlns:p14="http://schemas.microsoft.com/office/powerpoint/2010/main" val="19590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ru-RU" dirty="0" smtClean="0">
                <a:latin typeface="Arial" charset="0"/>
              </a:rPr>
              <a:t>Итак, чтобы добавить новый НПА в справочник, на форме выбора НПА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r>
              <a:rPr lang="ru-RU" b="1" dirty="0" smtClean="0">
                <a:latin typeface="Arial" charset="0"/>
              </a:rPr>
              <a:t>Регистрационный</a:t>
            </a:r>
            <a:r>
              <a:rPr lang="ru-RU" dirty="0" smtClean="0">
                <a:latin typeface="Arial" charset="0"/>
              </a:rPr>
              <a:t> </a:t>
            </a:r>
            <a:r>
              <a:rPr lang="ru-RU" b="1" dirty="0" smtClean="0">
                <a:latin typeface="Arial" charset="0"/>
              </a:rPr>
              <a:t>номер </a:t>
            </a:r>
            <a:r>
              <a:rPr lang="ru-RU" dirty="0" smtClean="0">
                <a:latin typeface="Arial" charset="0"/>
              </a:rPr>
              <a:t>(обязательное для заполнения поле) – регистрационный номер документа. Если регистрационный номер в тексте регламента не указан, то можно написать: «б/н»;</a:t>
            </a:r>
            <a:endParaRPr lang="ru-RU" b="1" dirty="0" smtClean="0">
              <a:latin typeface="Arial" charset="0"/>
            </a:endParaRPr>
          </a:p>
          <a:p>
            <a:r>
              <a:rPr lang="ru-RU" b="1" dirty="0" smtClean="0">
                <a:latin typeface="Arial" charset="0"/>
              </a:rPr>
              <a:t>Наименование </a:t>
            </a:r>
            <a:r>
              <a:rPr lang="ru-RU" dirty="0" smtClean="0">
                <a:latin typeface="Arial" charset="0"/>
              </a:rPr>
              <a:t>(обязательное поле) – наименование нормативно-правового акта без указания его номера и типа (эта информация должна заполняться в других полях);</a:t>
            </a:r>
            <a:endParaRPr lang="ru-RU" b="1" dirty="0" smtClean="0">
              <a:latin typeface="Arial" charset="0"/>
            </a:endParaRPr>
          </a:p>
          <a:p>
            <a:r>
              <a:rPr lang="ru-RU" b="1" dirty="0" smtClean="0">
                <a:latin typeface="Arial" charset="0"/>
              </a:rPr>
              <a:t>Тип документа </a:t>
            </a:r>
            <a:r>
              <a:rPr lang="ru-RU" dirty="0" smtClean="0">
                <a:latin typeface="Arial" charset="0"/>
              </a:rPr>
              <a:t>(обязательное поле)</a:t>
            </a:r>
            <a:r>
              <a:rPr lang="ru-RU" b="1" dirty="0" smtClean="0">
                <a:latin typeface="Arial" charset="0"/>
              </a:rPr>
              <a:t>  </a:t>
            </a:r>
            <a:r>
              <a:rPr lang="ru-RU" dirty="0" smtClean="0">
                <a:latin typeface="Arial" charset="0"/>
              </a:rPr>
              <a:t>– выбор типа НПА из выпадающего списка, элементы которого заданы в справочнике «Типы НПА». </a:t>
            </a:r>
          </a:p>
          <a:p>
            <a:r>
              <a:rPr lang="ru-RU" b="1" dirty="0" smtClean="0">
                <a:latin typeface="Arial" charset="0"/>
              </a:rPr>
              <a:t>Класс документа </a:t>
            </a:r>
            <a:r>
              <a:rPr lang="ru-RU" dirty="0" smtClean="0">
                <a:latin typeface="Arial" charset="0"/>
              </a:rPr>
              <a:t>(обязательное поле) – включает в себя варианты:</a:t>
            </a:r>
          </a:p>
          <a:p>
            <a:pPr>
              <a:buFontTx/>
              <a:buChar char="•"/>
            </a:pPr>
            <a:r>
              <a:rPr lang="ru-RU" dirty="0" smtClean="0">
                <a:latin typeface="Arial" charset="0"/>
              </a:rPr>
              <a:t>Административный регламент (отмечается, если данный НПА является АР).</a:t>
            </a:r>
          </a:p>
          <a:p>
            <a:pPr>
              <a:buFontTx/>
              <a:buChar char="•"/>
            </a:pPr>
            <a:r>
              <a:rPr lang="ru-RU" dirty="0" smtClean="0">
                <a:latin typeface="Arial" charset="0"/>
              </a:rPr>
              <a:t>НПА, непосредственно регулирующий предоставление ГУ (если в тексте АР есть явные ссылки на этот НПА в описании процедур услуги).</a:t>
            </a:r>
          </a:p>
          <a:p>
            <a:pPr>
              <a:buFontTx/>
              <a:buChar char="•"/>
            </a:pPr>
            <a:r>
              <a:rPr lang="ru-RU" dirty="0" smtClean="0">
                <a:latin typeface="Arial" charset="0"/>
              </a:rPr>
              <a:t>Прочее (для всех остальных документов).</a:t>
            </a:r>
          </a:p>
          <a:p>
            <a:r>
              <a:rPr lang="ru-RU" dirty="0" smtClean="0"/>
              <a:t>В поле </a:t>
            </a:r>
            <a:r>
              <a:rPr lang="ru-RU" b="1" dirty="0" smtClean="0"/>
              <a:t>Класс документа</a:t>
            </a:r>
            <a:r>
              <a:rPr lang="ru-RU" dirty="0" smtClean="0"/>
              <a:t> всегда будет выбрано одно из трех значений.</a:t>
            </a:r>
            <a:endParaRPr lang="ru-RU" dirty="0" smtClean="0">
              <a:latin typeface="Arial" charset="0"/>
            </a:endParaRPr>
          </a:p>
          <a:p>
            <a:r>
              <a:rPr lang="ru-RU" b="1" dirty="0" smtClean="0">
                <a:latin typeface="Arial" charset="0"/>
              </a:rPr>
              <a:t>Дата утверждения</a:t>
            </a:r>
            <a:r>
              <a:rPr lang="ru-RU" dirty="0" smtClean="0">
                <a:latin typeface="Arial" charset="0"/>
              </a:rPr>
              <a:t> документа (обязательное поле) – дата, когда документ был принят (утвержден). Дату</a:t>
            </a:r>
            <a:r>
              <a:rPr lang="ru-RU" baseline="0" dirty="0" smtClean="0">
                <a:latin typeface="Arial" charset="0"/>
              </a:rPr>
              <a:t> следует вводить в формате ДД.ММ.ГГГГ или выбрать в календаре</a:t>
            </a:r>
            <a:r>
              <a:rPr lang="ru-RU" dirty="0" smtClean="0">
                <a:latin typeface="Arial" charset="0"/>
              </a:rPr>
              <a:t>, который открывается при нажатии стрелки в правом углу поля.</a:t>
            </a:r>
          </a:p>
          <a:p>
            <a:r>
              <a:rPr lang="ru-RU" dirty="0" smtClean="0">
                <a:latin typeface="Arial" charset="0"/>
              </a:rPr>
              <a:t>Поле </a:t>
            </a:r>
            <a:r>
              <a:rPr lang="ru-RU" b="1" dirty="0" smtClean="0">
                <a:latin typeface="Arial" charset="0"/>
              </a:rPr>
              <a:t>Документ</a:t>
            </a:r>
            <a:r>
              <a:rPr lang="ru-RU" dirty="0" smtClean="0">
                <a:latin typeface="Arial" charset="0"/>
              </a:rPr>
              <a:t> служит для прикрепления файла с оригинальным текстом НПА. </a:t>
            </a:r>
          </a:p>
          <a:p>
            <a:r>
              <a:rPr lang="ru-RU" b="1" dirty="0" smtClean="0">
                <a:latin typeface="Arial" charset="0"/>
              </a:rPr>
              <a:t>Уполномоченный орган</a:t>
            </a:r>
            <a:r>
              <a:rPr lang="ru-RU" dirty="0" smtClean="0">
                <a:latin typeface="Arial" charset="0"/>
              </a:rPr>
              <a:t> – ответственный орган власти, выпустивший НПА.</a:t>
            </a:r>
          </a:p>
          <a:p>
            <a:r>
              <a:rPr lang="ru-RU" b="1" dirty="0" smtClean="0">
                <a:latin typeface="Arial" charset="0"/>
              </a:rPr>
              <a:t>Источник</a:t>
            </a:r>
            <a:r>
              <a:rPr lang="ru-RU" b="1" baseline="0" dirty="0" smtClean="0">
                <a:latin typeface="Arial" charset="0"/>
              </a:rPr>
              <a:t> официального опубликования </a:t>
            </a:r>
            <a:r>
              <a:rPr lang="ru-RU" b="0" baseline="0" dirty="0" smtClean="0">
                <a:latin typeface="Arial" charset="0"/>
              </a:rPr>
              <a:t>– служит для перечисления названий специальных общедоступных изданий, свободно распространяемых среди населения по неограниченной подписке. В которых данный НПА официально опубликован.</a:t>
            </a:r>
          </a:p>
          <a:p>
            <a:endParaRPr lang="ru-RU" b="0" baseline="0" dirty="0" smtClean="0">
              <a:latin typeface="Arial" charset="0"/>
            </a:endParaRPr>
          </a:p>
          <a:p>
            <a:r>
              <a:rPr lang="ru-RU" sz="1200" b="1" kern="1200" dirty="0" smtClean="0">
                <a:solidFill>
                  <a:schemeClr val="tx1"/>
                </a:solidFill>
                <a:effectLst/>
                <a:latin typeface="+mn-lt"/>
                <a:ea typeface="+mn-ea"/>
                <a:cs typeface="+mn-cs"/>
              </a:rPr>
              <a:t>Примечание.</a:t>
            </a:r>
          </a:p>
          <a:p>
            <a:r>
              <a:rPr lang="ru-RU" sz="1200" kern="1200" dirty="0" smtClean="0">
                <a:solidFill>
                  <a:schemeClr val="tx1"/>
                </a:solidFill>
                <a:effectLst/>
                <a:latin typeface="+mn-lt"/>
                <a:ea typeface="+mn-ea"/>
                <a:cs typeface="+mn-cs"/>
              </a:rPr>
              <a:t>Под официальным опубликованием НПА следует понимать помещение полного текста документа в специальных изданиях, признанных официальными действующим законодательством. Например:</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"Российская газета", "Собрание законодательства Российской Федерации" .</a:t>
            </a:r>
          </a:p>
          <a:p>
            <a:endParaRPr lang="ru-RU" b="0" dirty="0" smtClean="0">
              <a:latin typeface="Arial" charset="0"/>
            </a:endParaRPr>
          </a:p>
          <a:p>
            <a:r>
              <a:rPr lang="ru-RU" b="0" dirty="0" smtClean="0">
                <a:latin typeface="Arial" charset="0"/>
              </a:rPr>
              <a:t>Созданный НПА следует сохранить</a:t>
            </a:r>
            <a:r>
              <a:rPr lang="ru-RU" b="0" baseline="0" dirty="0" smtClean="0">
                <a:latin typeface="Arial" charset="0"/>
              </a:rPr>
              <a:t> нажатием соответствующей кнопки </a:t>
            </a:r>
            <a:r>
              <a:rPr lang="ru-RU" b="1" baseline="0" dirty="0" smtClean="0">
                <a:latin typeface="Arial" charset="0"/>
              </a:rPr>
              <a:t>Сохранить </a:t>
            </a:r>
            <a:r>
              <a:rPr lang="ru-RU" b="0" baseline="0" dirty="0" smtClean="0">
                <a:latin typeface="Arial" charset="0"/>
              </a:rPr>
              <a:t>на нижней панели .</a:t>
            </a:r>
          </a:p>
          <a:p>
            <a:r>
              <a:rPr lang="ru-RU" b="0" baseline="0" dirty="0" smtClean="0">
                <a:latin typeface="Arial" charset="0"/>
              </a:rPr>
              <a:t>Чтобы вернуться в карточку услуги, нажмите ссылку в правом верхнем углу карточки НПА </a:t>
            </a:r>
            <a:r>
              <a:rPr lang="ru-RU" b="1" baseline="0" dirty="0" smtClean="0">
                <a:latin typeface="Arial" charset="0"/>
              </a:rPr>
              <a:t>Вернуться к списку НПА</a:t>
            </a:r>
            <a:r>
              <a:rPr lang="ru-RU" b="0" baseline="0" dirty="0" smtClean="0">
                <a:latin typeface="Arial" charset="0"/>
              </a:rPr>
              <a:t>.</a:t>
            </a:r>
            <a:endParaRPr lang="ru-RU" b="0" dirty="0" smtClean="0">
              <a:latin typeface="Arial" charset="0"/>
            </a:endParaRPr>
          </a:p>
          <a:p>
            <a:endParaRPr lang="ru-RU" dirty="0" smtClean="0">
              <a:latin typeface="Arial" charset="0"/>
            </a:endParaRPr>
          </a:p>
          <a:p>
            <a:r>
              <a:rPr lang="ru-RU" dirty="0" smtClean="0">
                <a:latin typeface="Arial" charset="0"/>
              </a:rPr>
              <a:t>Чтобы удалить НПА из списка на закладке карточки услуги, находясь на закладке, наведите строку при помощи мыши, наведя на нее курсор и нажмите крестик </a:t>
            </a:r>
            <a:r>
              <a:rPr lang="ru-RU" b="1" dirty="0" smtClean="0">
                <a:latin typeface="Arial" charset="0"/>
              </a:rPr>
              <a:t>Удалить.</a:t>
            </a:r>
          </a:p>
          <a:p>
            <a:endParaRPr lang="ru-RU" b="1" dirty="0" smtClean="0">
              <a:latin typeface="Arial" charset="0"/>
            </a:endParaRPr>
          </a:p>
          <a:p>
            <a:pPr eaLnBrk="1" hangingPunct="1">
              <a:spcBef>
                <a:spcPct val="0"/>
              </a:spcBef>
              <a:buFontTx/>
              <a:buNone/>
            </a:pPr>
            <a:r>
              <a:rPr lang="ru-RU" dirty="0" smtClean="0"/>
              <a:t>Рассмотрим возможные варианты заполнения информации о НПА.</a:t>
            </a:r>
          </a:p>
          <a:p>
            <a:endParaRPr lang="ru-RU" b="1" dirty="0" smtClean="0">
              <a:latin typeface="Arial" charset="0"/>
            </a:endParaRPr>
          </a:p>
        </p:txBody>
      </p:sp>
    </p:spTree>
    <p:extLst>
      <p:ext uri="{BB962C8B-B14F-4D97-AF65-F5344CB8AC3E}">
        <p14:creationId xmlns:p14="http://schemas.microsoft.com/office/powerpoint/2010/main" val="254458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a:t>
            </a:r>
            <a:r>
              <a:rPr lang="ru-RU" baseline="0" dirty="0" smtClean="0">
                <a:latin typeface="Arial" charset="0"/>
              </a:rPr>
              <a:t> органа власти.</a:t>
            </a:r>
          </a:p>
          <a:p>
            <a:pPr marL="228600" indent="-228600">
              <a:buAutoNum type="arabicPeriod"/>
            </a:pPr>
            <a:r>
              <a:rPr lang="ru-RU" baseline="0" dirty="0" smtClean="0">
                <a:latin typeface="Arial" charset="0"/>
              </a:rPr>
              <a:t>Основные (общие) сведения располагаются там же, где и раньше.</a:t>
            </a:r>
          </a:p>
          <a:p>
            <a:pPr marL="228600" indent="-228600">
              <a:buAutoNum type="arabicPeriod"/>
            </a:pPr>
            <a:r>
              <a:rPr lang="ru-RU" baseline="0" dirty="0" smtClean="0">
                <a:latin typeface="Arial" charset="0"/>
              </a:rPr>
              <a:t>Услуги (функции) органа власти также размещаются на отдельной закладке.</a:t>
            </a:r>
          </a:p>
          <a:p>
            <a:pPr marL="228600" indent="-228600">
              <a:buAutoNum type="arabicPeriod"/>
            </a:pPr>
            <a:r>
              <a:rPr lang="ru-RU" baseline="0" dirty="0" smtClean="0">
                <a:latin typeface="Arial" charset="0"/>
              </a:rPr>
              <a:t>Основное описание органа власти также размещено посередине карточки.</a:t>
            </a:r>
          </a:p>
          <a:p>
            <a:pPr marL="228600" indent="-228600">
              <a:buAutoNum type="arabicPeriod"/>
            </a:pPr>
            <a:r>
              <a:rPr lang="ru-RU" baseline="0" dirty="0" smtClean="0">
                <a:latin typeface="Arial" charset="0"/>
              </a:rPr>
              <a:t>В старом реестре Контакты и Офисы размещались в нижней части окна, в новом реестре эта информация размещена на отдельных закладках карточки.</a:t>
            </a:r>
          </a:p>
          <a:p>
            <a:pPr marL="0" indent="0">
              <a:buNone/>
            </a:pPr>
            <a:r>
              <a:rPr lang="ru-RU" baseline="0" dirty="0" smtClean="0">
                <a:latin typeface="Arial" charset="0"/>
              </a:rPr>
              <a:t>Помимо этого в описание органа власти (и офиса) добавлена отдельная закладка для ввода платежных реквизитов организации, что в дальнейшем упрощает осуществлять привязку платежей (оплат) услуги к платежным реквизитам органа власти.</a:t>
            </a:r>
          </a:p>
        </p:txBody>
      </p:sp>
    </p:spTree>
    <p:extLst>
      <p:ext uri="{BB962C8B-B14F-4D97-AF65-F5344CB8AC3E}">
        <p14:creationId xmlns:p14="http://schemas.microsoft.com/office/powerpoint/2010/main" val="2466032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900" dirty="0" smtClean="0">
                <a:latin typeface="Arial" charset="0"/>
              </a:rPr>
              <a:t>Далеко не для всех НПА в тексте регламента может быть представлена информация по всем перечисленным выше полям. Поэтому сейчас мы перечислим наиболее распространенные варианты заполнения информации об НПА.</a:t>
            </a:r>
          </a:p>
          <a:p>
            <a:pPr marL="228600" indent="-228600">
              <a:lnSpc>
                <a:spcPct val="80000"/>
              </a:lnSpc>
            </a:pPr>
            <a:endParaRPr lang="ru-RU" sz="900" dirty="0" smtClean="0">
              <a:latin typeface="Arial" charset="0"/>
            </a:endParaRPr>
          </a:p>
          <a:p>
            <a:pPr marL="228600" indent="-228600">
              <a:lnSpc>
                <a:spcPct val="80000"/>
              </a:lnSpc>
              <a:buFontTx/>
              <a:buAutoNum type="arabicParenR"/>
            </a:pPr>
            <a:r>
              <a:rPr lang="ru-RU" sz="900" dirty="0" smtClean="0">
                <a:latin typeface="Arial" charset="0"/>
              </a:rPr>
              <a:t>Первый вариант относится, как правило, к самому тексту административного регламента, с которым мы работаем. Этот документ мы должны заносить в список НПА всегда. Вводим номер и наименование документа, далее Тип и класс документа указываем - «Административный регламент». Обозначаем дату утверждения. Далее, нажимаем кнопку </a:t>
            </a:r>
            <a:r>
              <a:rPr lang="ru-RU" sz="900" b="1" dirty="0" smtClean="0">
                <a:latin typeface="Arial" charset="0"/>
              </a:rPr>
              <a:t>Выбрать</a:t>
            </a:r>
            <a:r>
              <a:rPr lang="ru-RU" sz="900" dirty="0" smtClean="0">
                <a:latin typeface="Arial" charset="0"/>
              </a:rPr>
              <a:t> рядом с полем </a:t>
            </a:r>
            <a:r>
              <a:rPr lang="ru-RU" sz="900" b="1" dirty="0" smtClean="0">
                <a:latin typeface="Arial" charset="0"/>
              </a:rPr>
              <a:t>Документ</a:t>
            </a:r>
            <a:r>
              <a:rPr lang="ru-RU" sz="900" dirty="0" smtClean="0">
                <a:latin typeface="Arial" charset="0"/>
              </a:rPr>
              <a:t>, появится окно Проводника. Выбираем необходимый файл с помощью мыши и нажимаем кнопку </a:t>
            </a:r>
            <a:r>
              <a:rPr lang="ru-RU" sz="900" b="1" dirty="0" err="1" smtClean="0">
                <a:latin typeface="Arial" charset="0"/>
              </a:rPr>
              <a:t>Open</a:t>
            </a:r>
            <a:r>
              <a:rPr lang="ru-RU" sz="900" b="1" dirty="0" smtClean="0">
                <a:latin typeface="Arial" charset="0"/>
              </a:rPr>
              <a:t> (Открыть)</a:t>
            </a:r>
            <a:r>
              <a:rPr lang="ru-RU" sz="900" dirty="0" smtClean="0">
                <a:latin typeface="Arial" charset="0"/>
              </a:rPr>
              <a:t>. </a:t>
            </a:r>
            <a:r>
              <a:rPr lang="ru-RU" sz="900" dirty="0" smtClean="0"/>
              <a:t>Открыть загруженный файл для просмотра можно нажав на ссылку в названии поля. Указываем также уполномоченный орган и источники официального опубликования АР.</a:t>
            </a:r>
          </a:p>
          <a:p>
            <a:pPr marL="228600" indent="-228600">
              <a:lnSpc>
                <a:spcPct val="80000"/>
              </a:lnSpc>
              <a:buFontTx/>
              <a:buAutoNum type="arabicParenR"/>
            </a:pPr>
            <a:r>
              <a:rPr lang="ru-RU" sz="900" dirty="0" smtClean="0"/>
              <a:t> Ещё один вариант заполнения для примера – это Кодекс, который непосредственно регулирует предоставление услуги. Для кодексов часто не указан регистрационный номер.</a:t>
            </a:r>
            <a:r>
              <a:rPr lang="ru-RU" sz="900" dirty="0" smtClean="0">
                <a:latin typeface="Arial" charset="0"/>
              </a:rPr>
              <a:t> В поле </a:t>
            </a:r>
            <a:r>
              <a:rPr lang="ru-RU" sz="900" b="1" dirty="0" smtClean="0">
                <a:latin typeface="Arial" charset="0"/>
              </a:rPr>
              <a:t>Регистрационный номер</a:t>
            </a:r>
            <a:r>
              <a:rPr lang="ru-RU" sz="900" dirty="0" smtClean="0">
                <a:latin typeface="Arial" charset="0"/>
              </a:rPr>
              <a:t>, если он не указан, заносим текст «б/н». </a:t>
            </a:r>
          </a:p>
          <a:p>
            <a:pPr marL="228600" indent="-228600">
              <a:lnSpc>
                <a:spcPct val="80000"/>
              </a:lnSpc>
              <a:buFontTx/>
              <a:buAutoNum type="arabicParenR"/>
            </a:pPr>
            <a:endParaRPr lang="ru-RU" sz="900" dirty="0" smtClean="0"/>
          </a:p>
          <a:p>
            <a:pPr marL="228600" indent="-228600">
              <a:lnSpc>
                <a:spcPct val="80000"/>
              </a:lnSpc>
            </a:pPr>
            <a:r>
              <a:rPr lang="ru-RU" sz="900" dirty="0" smtClean="0">
                <a:latin typeface="Arial" charset="0"/>
              </a:rPr>
              <a:t>3) И третий вариант (в данном случае Постановление) – это документ, который не является ни АР, ни непосредственно регулирующим документом. Для него указывается класс документа «Прочее». Также здесь заполнены поля Регистрационный номер, Наименование, Тип и Класс документа, Дата утверждения,</a:t>
            </a:r>
            <a:r>
              <a:rPr lang="ru-RU" sz="900" baseline="0" dirty="0" smtClean="0">
                <a:latin typeface="Arial" charset="0"/>
              </a:rPr>
              <a:t> </a:t>
            </a:r>
            <a:r>
              <a:rPr lang="ru-RU" sz="900" dirty="0" smtClean="0">
                <a:latin typeface="Arial" charset="0"/>
              </a:rPr>
              <a:t>указаны </a:t>
            </a:r>
            <a:r>
              <a:rPr lang="ru-RU" sz="900" dirty="0" smtClean="0"/>
              <a:t>уполномоченный орган и</a:t>
            </a:r>
            <a:r>
              <a:rPr lang="ru-RU" sz="900" dirty="0" smtClean="0">
                <a:latin typeface="Arial" charset="0"/>
              </a:rPr>
              <a:t> источники официального опубликования. </a:t>
            </a:r>
          </a:p>
          <a:p>
            <a:pPr marL="228600" indent="-228600">
              <a:lnSpc>
                <a:spcPct val="80000"/>
              </a:lnSpc>
            </a:pPr>
            <a:endParaRPr lang="ru-RU" sz="900" dirty="0" smtClean="0">
              <a:latin typeface="Arial" charset="0"/>
            </a:endParaRPr>
          </a:p>
          <a:p>
            <a:pPr marL="0" indent="0">
              <a:buFont typeface="Wingdings" pitchFamily="2" charset="2"/>
              <a:buNone/>
            </a:pPr>
            <a:r>
              <a:rPr lang="ru-RU" sz="900" dirty="0" smtClean="0"/>
              <a:t>Перейдем к упражнению №3. НПА</a:t>
            </a:r>
          </a:p>
          <a:p>
            <a:pPr marL="228600" indent="-228600">
              <a:lnSpc>
                <a:spcPct val="80000"/>
              </a:lnSpc>
            </a:pPr>
            <a:endParaRPr lang="ru-RU" sz="900" dirty="0" smtClean="0"/>
          </a:p>
        </p:txBody>
      </p:sp>
    </p:spTree>
    <p:extLst>
      <p:ext uri="{BB962C8B-B14F-4D97-AF65-F5344CB8AC3E}">
        <p14:creationId xmlns:p14="http://schemas.microsoft.com/office/powerpoint/2010/main" val="1635742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smtClean="0">
                <a:latin typeface="Arial" charset="0"/>
              </a:rPr>
              <a:t>Следующая закладка называется «Рабочие документы».  Она очень похожа</a:t>
            </a:r>
            <a:r>
              <a:rPr lang="ru-RU" baseline="0" dirty="0" smtClean="0">
                <a:latin typeface="Arial" charset="0"/>
              </a:rPr>
              <a:t> на предыдущую закладку «НПА».</a:t>
            </a:r>
            <a:endParaRPr lang="ru-RU" dirty="0" smtClean="0">
              <a:latin typeface="Arial" charset="0"/>
            </a:endParaRPr>
          </a:p>
          <a:p>
            <a:pPr marL="228600" indent="-228600"/>
            <a:r>
              <a:rPr lang="ru-RU" dirty="0" smtClean="0">
                <a:latin typeface="Arial" charset="0"/>
              </a:rPr>
              <a:t>Для большинства услуг она является обязательной, то есть должен быть хотя бы один рабочий документ. Заполнение этой закладки становится не обязательным, мы заполняем карточку функции контроля/надзора.</a:t>
            </a:r>
          </a:p>
          <a:p>
            <a:pPr marL="228600" indent="-228600"/>
            <a:endParaRPr lang="ru-RU" dirty="0" smtClean="0">
              <a:latin typeface="Arial" charset="0"/>
            </a:endParaRPr>
          </a:p>
          <a:p>
            <a:pPr marL="228600" indent="-228600"/>
            <a:r>
              <a:rPr lang="ru-RU" dirty="0" smtClean="0">
                <a:latin typeface="Arial" charset="0"/>
              </a:rPr>
              <a:t>Здесь располагаются все документы, которые используются в процессе оказания услуги. Рабочие документы, делятся на Входящие (или Документы от заявителя) и Исходящие (или Документы на выходе). На этой закладке добавляются все документы единым списком, независимо от того, входящий это документ или документ на выходе.</a:t>
            </a:r>
          </a:p>
          <a:p>
            <a:pPr marL="228600" indent="-228600"/>
            <a:endParaRPr lang="ru-RU" dirty="0" smtClean="0">
              <a:latin typeface="Arial" charset="0"/>
            </a:endParaRPr>
          </a:p>
          <a:p>
            <a:pPr marL="228600" indent="-228600"/>
            <a:r>
              <a:rPr lang="ru-RU" dirty="0" smtClean="0">
                <a:latin typeface="Arial" charset="0"/>
              </a:rPr>
              <a:t>Пространство закладки, аналогично предыдущей закладке для НПА, – это перечень рабочих документов услуги.</a:t>
            </a:r>
          </a:p>
          <a:p>
            <a:pPr marL="228600" indent="-228600"/>
            <a:endParaRPr lang="ru-RU" dirty="0" smtClean="0">
              <a:latin typeface="Arial" charset="0"/>
            </a:endParaRPr>
          </a:p>
          <a:p>
            <a:r>
              <a:rPr lang="ru-RU" dirty="0" smtClean="0">
                <a:latin typeface="Arial" charset="0"/>
              </a:rPr>
              <a:t>Также имеются кнопки для управления перечнем рабочих документов:</a:t>
            </a:r>
          </a:p>
          <a:p>
            <a:r>
              <a:rPr lang="ru-RU" b="1" dirty="0" smtClean="0">
                <a:latin typeface="Arial" charset="0"/>
              </a:rPr>
              <a:t>Добавить</a:t>
            </a:r>
            <a:r>
              <a:rPr lang="ru-RU" dirty="0" smtClean="0">
                <a:latin typeface="Arial" charset="0"/>
              </a:rPr>
              <a:t> – для добавления</a:t>
            </a:r>
            <a:r>
              <a:rPr lang="ru-RU" baseline="0" dirty="0" smtClean="0">
                <a:latin typeface="Arial" charset="0"/>
              </a:rPr>
              <a:t> нового рабочего документа в перечень услуги.</a:t>
            </a:r>
          </a:p>
          <a:p>
            <a:r>
              <a:rPr lang="ru-RU" b="1" baseline="0" dirty="0" smtClean="0">
                <a:latin typeface="Arial" charset="0"/>
              </a:rPr>
              <a:t>Удалить</a:t>
            </a:r>
            <a:r>
              <a:rPr lang="ru-RU" baseline="0" dirty="0" smtClean="0">
                <a:latin typeface="Arial" charset="0"/>
              </a:rPr>
              <a:t> – для удаления выбранного документа из перечня услуги.</a:t>
            </a:r>
          </a:p>
          <a:p>
            <a:endParaRPr lang="ru-RU" baseline="0" dirty="0" smtClean="0">
              <a:latin typeface="Arial" charset="0"/>
            </a:endParaRPr>
          </a:p>
          <a:p>
            <a:r>
              <a:rPr lang="ru-RU" baseline="0" dirty="0" smtClean="0">
                <a:latin typeface="Arial" charset="0"/>
              </a:rPr>
              <a:t>При добавлении рабочего документа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smtClean="0">
                <a:latin typeface="Arial" charset="0"/>
              </a:rPr>
              <a:t>Создать.</a:t>
            </a:r>
          </a:p>
          <a:p>
            <a:r>
              <a:rPr lang="ru-RU" b="0" baseline="0" dirty="0" smtClean="0">
                <a:latin typeface="Arial" charset="0"/>
              </a:rPr>
              <a:t>Если </a:t>
            </a:r>
            <a:r>
              <a:rPr lang="ru-RU" baseline="0" dirty="0" smtClean="0">
                <a:latin typeface="Arial" charset="0"/>
              </a:rPr>
              <a:t> нужный рабочий документ найден, следует кликнуть по этой строке справочника и нажать кнопку </a:t>
            </a:r>
            <a:r>
              <a:rPr lang="ru-RU" b="1" baseline="0" dirty="0" smtClean="0">
                <a:latin typeface="Arial" charset="0"/>
              </a:rPr>
              <a:t>Выбрать.</a:t>
            </a:r>
            <a:endParaRPr lang="ru-RU" baseline="0" dirty="0" smtClean="0">
              <a:latin typeface="Arial" charset="0"/>
            </a:endParaRPr>
          </a:p>
          <a:p>
            <a:endParaRPr lang="ru-RU" baseline="0" dirty="0" smtClean="0">
              <a:latin typeface="Arial" charset="0"/>
            </a:endParaRPr>
          </a:p>
          <a:p>
            <a:r>
              <a:rPr lang="ru-RU" baseline="0" dirty="0" smtClean="0">
                <a:latin typeface="Arial" charset="0"/>
              </a:rPr>
              <a:t>Рассмотрим поля  рабочего документа при создании</a:t>
            </a:r>
          </a:p>
          <a:p>
            <a:pPr marL="228600" indent="-228600"/>
            <a:endParaRPr lang="ru-RU" dirty="0" smtClean="0">
              <a:latin typeface="Arial" charset="0"/>
            </a:endParaRPr>
          </a:p>
        </p:txBody>
      </p:sp>
    </p:spTree>
    <p:extLst>
      <p:ext uri="{BB962C8B-B14F-4D97-AF65-F5344CB8AC3E}">
        <p14:creationId xmlns:p14="http://schemas.microsoft.com/office/powerpoint/2010/main" val="985775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indent="-228600"/>
            <a:r>
              <a:rPr lang="ru-RU" dirty="0" smtClean="0">
                <a:latin typeface="Arial" charset="0"/>
              </a:rPr>
              <a:t>Чтобы добавить новый документ </a:t>
            </a:r>
            <a:r>
              <a:rPr lang="ru-RU" b="1" dirty="0" smtClean="0">
                <a:latin typeface="Arial" charset="0"/>
              </a:rPr>
              <a:t>Рабочие документы</a:t>
            </a:r>
            <a:r>
              <a:rPr lang="ru-RU" dirty="0" smtClean="0">
                <a:latin typeface="Arial" charset="0"/>
              </a:rPr>
              <a:t> нужно нажать кнопку </a:t>
            </a:r>
            <a:r>
              <a:rPr lang="ru-RU" b="1" dirty="0" smtClean="0">
                <a:latin typeface="Arial" charset="0"/>
              </a:rPr>
              <a:t>Создать. </a:t>
            </a:r>
            <a:r>
              <a:rPr lang="ru-RU" dirty="0" smtClean="0">
                <a:latin typeface="Arial" charset="0"/>
              </a:rPr>
              <a:t>После этого мы должны заполнить следующие поля:</a:t>
            </a:r>
            <a:endParaRPr lang="ru-RU" b="1" dirty="0" smtClean="0">
              <a:latin typeface="Arial" charset="0"/>
            </a:endParaRPr>
          </a:p>
          <a:p>
            <a:pPr marL="228600" indent="-228600"/>
            <a:endParaRPr lang="ru-RU" dirty="0" smtClean="0"/>
          </a:p>
          <a:p>
            <a:pPr marL="228600" indent="-228600"/>
            <a:r>
              <a:rPr lang="ru-RU" b="1" dirty="0" smtClean="0"/>
              <a:t>Наименование</a:t>
            </a:r>
            <a:r>
              <a:rPr lang="ru-RU" dirty="0" smtClean="0"/>
              <a:t> документа</a:t>
            </a:r>
            <a:r>
              <a:rPr lang="ru-RU" b="1" dirty="0" smtClean="0"/>
              <a:t> </a:t>
            </a:r>
            <a:r>
              <a:rPr lang="ru-RU" dirty="0" smtClean="0"/>
              <a:t>(обязательное поле) – наименование рабочего документа;</a:t>
            </a:r>
            <a:endParaRPr lang="ru-RU" b="1" dirty="0" smtClean="0"/>
          </a:p>
          <a:p>
            <a:pPr marL="228600" indent="-228600"/>
            <a:r>
              <a:rPr lang="ru-RU" b="1" dirty="0" smtClean="0"/>
              <a:t>Комментарий</a:t>
            </a:r>
            <a:r>
              <a:rPr lang="ru-RU" dirty="0" smtClean="0"/>
              <a:t> – комментарий к рабочему документу. В этом поле мы указываем дополнительную информацию. Она может относиться к особенностям заполнения, предоставления документа. Здесь может быть указано, какие именно лица предоставляют этот документ. Информация, которая должна обязательно присутствовать в этом документе и так далее. Комментарий добавляется с использованием встроенного текстового редактора. Чтобы перейти к редактору, нужно нажать на поле </a:t>
            </a:r>
            <a:r>
              <a:rPr lang="ru-RU" b="1" dirty="0" smtClean="0"/>
              <a:t>Комментарий</a:t>
            </a:r>
            <a:r>
              <a:rPr lang="ru-RU" dirty="0" smtClean="0"/>
              <a:t>.</a:t>
            </a:r>
            <a:endParaRPr lang="ru-RU" dirty="0" smtClean="0">
              <a:latin typeface="Arial" charset="0"/>
            </a:endParaRPr>
          </a:p>
          <a:p>
            <a:pPr marL="228600" indent="-228600"/>
            <a:endParaRPr lang="ru-RU" dirty="0" smtClean="0">
              <a:latin typeface="Arial" charset="0"/>
            </a:endParaRPr>
          </a:p>
          <a:p>
            <a:pPr marL="228600" indent="-228600"/>
            <a:r>
              <a:rPr lang="ru-RU" dirty="0" smtClean="0">
                <a:latin typeface="Arial" charset="0"/>
              </a:rPr>
              <a:t>Поля </a:t>
            </a:r>
            <a:r>
              <a:rPr lang="ru-RU" b="1" dirty="0" smtClean="0">
                <a:latin typeface="Arial" charset="0"/>
              </a:rPr>
              <a:t>Пример</a:t>
            </a:r>
            <a:r>
              <a:rPr lang="ru-RU" dirty="0" smtClean="0">
                <a:latin typeface="Arial" charset="0"/>
              </a:rPr>
              <a:t> и </a:t>
            </a:r>
            <a:r>
              <a:rPr lang="ru-RU" b="1" dirty="0" smtClean="0">
                <a:latin typeface="Arial" charset="0"/>
              </a:rPr>
              <a:t>Шаблон</a:t>
            </a:r>
            <a:r>
              <a:rPr lang="ru-RU" dirty="0" smtClean="0">
                <a:latin typeface="Arial" charset="0"/>
              </a:rPr>
              <a:t> документа служат для прикрепления соответствующего файла. Как правило эти формы представлены в приложениях к тексту регламента. Если в приложении представлен чистый бланк документа, то мы заносим его в поле </a:t>
            </a:r>
            <a:r>
              <a:rPr lang="ru-RU" b="1" dirty="0" smtClean="0">
                <a:latin typeface="Arial" charset="0"/>
              </a:rPr>
              <a:t>Шаблон</a:t>
            </a:r>
            <a:r>
              <a:rPr lang="ru-RU" dirty="0" smtClean="0">
                <a:latin typeface="Arial" charset="0"/>
              </a:rPr>
              <a:t>. Если же имеется образец заполнения его, то в поле </a:t>
            </a:r>
            <a:r>
              <a:rPr lang="ru-RU" b="1" dirty="0" smtClean="0">
                <a:latin typeface="Arial" charset="0"/>
              </a:rPr>
              <a:t>Пример</a:t>
            </a:r>
            <a:r>
              <a:rPr lang="ru-RU" dirty="0" smtClean="0">
                <a:latin typeface="Arial" charset="0"/>
              </a:rPr>
              <a:t>. Для добавления файла используйте кнопку </a:t>
            </a:r>
            <a:r>
              <a:rPr lang="ru-RU" b="1" dirty="0" smtClean="0">
                <a:latin typeface="Arial" charset="0"/>
              </a:rPr>
              <a:t>Выбрать</a:t>
            </a:r>
            <a:r>
              <a:rPr lang="ru-RU" dirty="0" smtClean="0">
                <a:latin typeface="Arial" charset="0"/>
              </a:rPr>
              <a:t> рядом с полем, появится окно Проводника (как при прикреплении файла с текстом НПА). Выбираем необходимый файл с помощью мыши и нажимаем кнопку </a:t>
            </a:r>
            <a:r>
              <a:rPr lang="ru-RU" b="1" dirty="0" err="1" smtClean="0">
                <a:latin typeface="Arial" charset="0"/>
              </a:rPr>
              <a:t>Open</a:t>
            </a:r>
            <a:r>
              <a:rPr lang="ru-RU" b="1" dirty="0" smtClean="0">
                <a:latin typeface="Arial" charset="0"/>
              </a:rPr>
              <a:t> (Открыть)</a:t>
            </a:r>
            <a:r>
              <a:rPr lang="ru-RU" dirty="0" smtClean="0">
                <a:latin typeface="Arial" charset="0"/>
              </a:rPr>
              <a:t>.</a:t>
            </a:r>
          </a:p>
          <a:p>
            <a:pPr marL="228600" indent="-228600"/>
            <a:endParaRPr lang="ru-RU" dirty="0" smtClean="0">
              <a:latin typeface="Arial" charset="0"/>
            </a:endParaRPr>
          </a:p>
          <a:p>
            <a:pPr marL="228600" indent="-228600"/>
            <a:r>
              <a:rPr lang="ru-RU" b="1" dirty="0" smtClean="0"/>
              <a:t>Адрес в сети Интернет</a:t>
            </a:r>
            <a:r>
              <a:rPr lang="ru-RU" dirty="0" smtClean="0"/>
              <a:t> – может содержать ссылку на электронный образ рабочего документа; </a:t>
            </a:r>
          </a:p>
          <a:p>
            <a:pPr marL="228600" indent="-228600"/>
            <a:r>
              <a:rPr lang="ru-RU" b="1" dirty="0" smtClean="0"/>
              <a:t>Наименование ссылки</a:t>
            </a:r>
            <a:r>
              <a:rPr lang="ru-RU" dirty="0" smtClean="0"/>
              <a:t> – строка, которая будет отображаться в виде ссылки;</a:t>
            </a:r>
          </a:p>
          <a:p>
            <a:pPr marL="228600" indent="-228600"/>
            <a:r>
              <a:rPr lang="ru-RU" b="1" dirty="0" smtClean="0">
                <a:latin typeface="Arial" charset="0"/>
              </a:rPr>
              <a:t>Тип документа </a:t>
            </a:r>
            <a:r>
              <a:rPr lang="ru-RU" dirty="0" smtClean="0">
                <a:latin typeface="Arial" charset="0"/>
              </a:rPr>
              <a:t>– выбор типа документа из выпадающего списка, элементы которого задаются в справочнике «Типы рабочих документов». </a:t>
            </a:r>
          </a:p>
          <a:p>
            <a:pPr marL="228600" indent="-228600"/>
            <a:r>
              <a:rPr lang="ru-RU" b="1" dirty="0" smtClean="0">
                <a:latin typeface="Arial" charset="0"/>
              </a:rPr>
              <a:t>Административный уровень</a:t>
            </a:r>
            <a:r>
              <a:rPr lang="ru-RU" dirty="0" smtClean="0">
                <a:latin typeface="Arial" charset="0"/>
              </a:rPr>
              <a:t> – уровень документа (услуги), </a:t>
            </a:r>
            <a:r>
              <a:rPr lang="ru-RU" sz="1200" kern="1200" dirty="0" smtClean="0">
                <a:solidFill>
                  <a:schemeClr val="tx1"/>
                </a:solidFill>
                <a:effectLst/>
                <a:latin typeface="+mn-lt"/>
                <a:ea typeface="+mn-ea"/>
                <a:cs typeface="+mn-cs"/>
              </a:rPr>
              <a:t>на котором создается данный документ.</a:t>
            </a:r>
          </a:p>
          <a:p>
            <a:pPr marL="228600" indent="-228600"/>
            <a:r>
              <a:rPr lang="ru-RU" b="1" dirty="0" smtClean="0">
                <a:latin typeface="Arial" charset="0"/>
              </a:rPr>
              <a:t>Способы получения </a:t>
            </a:r>
            <a:r>
              <a:rPr lang="ru-RU" dirty="0" smtClean="0"/>
              <a:t>(обязательное поле)</a:t>
            </a:r>
            <a:r>
              <a:rPr lang="ru-RU" dirty="0" smtClean="0">
                <a:latin typeface="Arial" charset="0"/>
              </a:rPr>
              <a:t>– в данном поле нужно</a:t>
            </a:r>
            <a:r>
              <a:rPr lang="ru-RU" baseline="0" dirty="0" smtClean="0">
                <a:latin typeface="Arial" charset="0"/>
              </a:rPr>
              <a:t> проставить галочки напротив требуемых значений. </a:t>
            </a:r>
            <a:r>
              <a:rPr lang="ru-RU" sz="1200" kern="1200" dirty="0" smtClean="0">
                <a:solidFill>
                  <a:schemeClr val="tx1"/>
                </a:solidFill>
                <a:effectLst/>
                <a:latin typeface="+mn-lt"/>
                <a:ea typeface="+mn-ea"/>
                <a:cs typeface="+mn-cs"/>
              </a:rPr>
              <a:t>Если есть возможность получить данный документ в электронном виде, выберите значение «</a:t>
            </a:r>
            <a:r>
              <a:rPr lang="ru-RU" sz="1200" i="1" kern="1200" dirty="0" smtClean="0">
                <a:solidFill>
                  <a:schemeClr val="tx1"/>
                </a:solidFill>
                <a:effectLst/>
                <a:latin typeface="+mn-lt"/>
                <a:ea typeface="+mn-ea"/>
                <a:cs typeface="+mn-cs"/>
              </a:rPr>
              <a:t>Электронный</a:t>
            </a:r>
            <a:r>
              <a:rPr lang="ru-RU" sz="1200" kern="1200" dirty="0" smtClean="0">
                <a:solidFill>
                  <a:schemeClr val="tx1"/>
                </a:solidFill>
                <a:effectLst/>
                <a:latin typeface="+mn-lt"/>
                <a:ea typeface="+mn-ea"/>
                <a:cs typeface="+mn-cs"/>
              </a:rPr>
              <a:t>», если есть возможность получить документ в бумажном виде, выберите значение «</a:t>
            </a:r>
            <a:r>
              <a:rPr lang="ru-RU" sz="1200" i="1" kern="1200" dirty="0" smtClean="0">
                <a:solidFill>
                  <a:schemeClr val="tx1"/>
                </a:solidFill>
                <a:effectLst/>
                <a:latin typeface="+mn-lt"/>
                <a:ea typeface="+mn-ea"/>
                <a:cs typeface="+mn-cs"/>
              </a:rPr>
              <a:t>Бумажный</a:t>
            </a:r>
            <a:r>
              <a:rPr lang="ru-RU" sz="1200" kern="1200" dirty="0" smtClean="0">
                <a:solidFill>
                  <a:schemeClr val="tx1"/>
                </a:solidFill>
                <a:effectLst/>
                <a:latin typeface="+mn-lt"/>
                <a:ea typeface="+mn-ea"/>
                <a:cs typeface="+mn-cs"/>
              </a:rPr>
              <a:t>».</a:t>
            </a:r>
          </a:p>
          <a:p>
            <a:pPr marL="228600" indent="-228600"/>
            <a:r>
              <a:rPr lang="ru-RU" b="1" dirty="0" smtClean="0"/>
              <a:t>Услуга, в рамках которой может быть получен документ</a:t>
            </a:r>
            <a:r>
              <a:rPr lang="ru-RU" dirty="0" smtClean="0"/>
              <a:t> – в данном поле </a:t>
            </a:r>
            <a:r>
              <a:rPr lang="ru-RU" sz="1200" kern="1200" dirty="0" smtClean="0">
                <a:solidFill>
                  <a:schemeClr val="tx1"/>
                </a:solidFill>
                <a:effectLst/>
                <a:latin typeface="+mn-lt"/>
                <a:ea typeface="+mn-ea"/>
                <a:cs typeface="+mn-cs"/>
              </a:rPr>
              <a:t>указывается услуга, результатом оказания которой является данный документ. Заполняется с</a:t>
            </a:r>
            <a:r>
              <a:rPr lang="ru-RU" sz="1200" kern="1200" baseline="0" dirty="0" smtClean="0">
                <a:solidFill>
                  <a:schemeClr val="tx1"/>
                </a:solidFill>
                <a:effectLst/>
                <a:latin typeface="+mn-lt"/>
                <a:ea typeface="+mn-ea"/>
                <a:cs typeface="+mn-cs"/>
              </a:rPr>
              <a:t> помощью кнопки </a:t>
            </a:r>
            <a:r>
              <a:rPr lang="ru-RU" sz="1200" b="1" kern="1200" baseline="0" dirty="0" smtClean="0">
                <a:solidFill>
                  <a:schemeClr val="tx1"/>
                </a:solidFill>
                <a:effectLst/>
                <a:latin typeface="+mn-lt"/>
                <a:ea typeface="+mn-ea"/>
                <a:cs typeface="+mn-cs"/>
              </a:rPr>
              <a:t>Выбрать</a:t>
            </a:r>
            <a:r>
              <a:rPr lang="ru-RU" sz="1200" kern="1200" baseline="0" dirty="0" smtClean="0">
                <a:solidFill>
                  <a:schemeClr val="tx1"/>
                </a:solidFill>
                <a:effectLst/>
                <a:latin typeface="+mn-lt"/>
                <a:ea typeface="+mn-ea"/>
                <a:cs typeface="+mn-cs"/>
              </a:rPr>
              <a:t>. В открывшемся окне нужно выбрать требуемую услугу. Или указать </a:t>
            </a:r>
            <a:r>
              <a:rPr lang="ru-RU" sz="1200" b="1" kern="1200" baseline="0" dirty="0" smtClean="0">
                <a:solidFill>
                  <a:schemeClr val="tx1"/>
                </a:solidFill>
                <a:effectLst/>
                <a:latin typeface="+mn-lt"/>
                <a:ea typeface="+mn-ea"/>
                <a:cs typeface="+mn-cs"/>
              </a:rPr>
              <a:t>Другой </a:t>
            </a:r>
            <a:r>
              <a:rPr lang="ru-RU" sz="1200" b="0" kern="1200" baseline="0" dirty="0" smtClean="0">
                <a:solidFill>
                  <a:schemeClr val="tx1"/>
                </a:solidFill>
                <a:effectLst/>
                <a:latin typeface="+mn-lt"/>
                <a:ea typeface="+mn-ea"/>
                <a:cs typeface="+mn-cs"/>
              </a:rPr>
              <a:t> способ получения документа, вставив описание этого действия ниже в поле редактора.</a:t>
            </a:r>
            <a:endParaRPr lang="ru-RU" sz="1200" kern="1200" baseline="0" dirty="0" smtClean="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1" kern="1200" dirty="0" smtClean="0">
                <a:solidFill>
                  <a:schemeClr val="tx1"/>
                </a:solidFill>
                <a:effectLst/>
                <a:latin typeface="+mn-lt"/>
                <a:ea typeface="+mn-ea"/>
                <a:cs typeface="+mn-cs"/>
              </a:rPr>
              <a:t>Орган власти,</a:t>
            </a:r>
            <a:r>
              <a:rPr lang="ru-RU" sz="1200" b="1" kern="1200" baseline="0" dirty="0" smtClean="0">
                <a:solidFill>
                  <a:schemeClr val="tx1"/>
                </a:solidFill>
                <a:effectLst/>
                <a:latin typeface="+mn-lt"/>
                <a:ea typeface="+mn-ea"/>
                <a:cs typeface="+mn-cs"/>
              </a:rPr>
              <a:t> в ведении которого находится документ</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в данном поле указывается орган власти, в распоряжении которого находится данный документ (в случае если получение документа не требует участия заявителя). Заполняется с помощью кнопки </a:t>
            </a:r>
            <a:r>
              <a:rPr lang="ru-RU" sz="1200" b="1" kern="1200" dirty="0" smtClean="0">
                <a:solidFill>
                  <a:schemeClr val="tx1"/>
                </a:solidFill>
                <a:effectLst/>
                <a:latin typeface="+mn-lt"/>
                <a:ea typeface="+mn-ea"/>
                <a:cs typeface="+mn-cs"/>
              </a:rPr>
              <a:t>Выбрать</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В открывшемся окне следует выбрать требуемую организацию. Или указать </a:t>
            </a:r>
            <a:r>
              <a:rPr lang="ru-RU" sz="1200" b="1" kern="1200" baseline="0" dirty="0" smtClean="0">
                <a:solidFill>
                  <a:schemeClr val="tx1"/>
                </a:solidFill>
                <a:effectLst/>
                <a:latin typeface="+mn-lt"/>
                <a:ea typeface="+mn-ea"/>
                <a:cs typeface="+mn-cs"/>
              </a:rPr>
              <a:t>Другую </a:t>
            </a:r>
            <a:r>
              <a:rPr lang="ru-RU" sz="1200" b="0" kern="1200" baseline="0" dirty="0" smtClean="0">
                <a:solidFill>
                  <a:schemeClr val="tx1"/>
                </a:solidFill>
                <a:effectLst/>
                <a:latin typeface="+mn-lt"/>
                <a:ea typeface="+mn-ea"/>
                <a:cs typeface="+mn-cs"/>
              </a:rPr>
              <a:t> организацию, ее вставив ниже в поле редактора.</a:t>
            </a:r>
            <a:endParaRPr lang="ru-RU" sz="1200" kern="1200" baseline="0" dirty="0" smtClean="0">
              <a:solidFill>
                <a:schemeClr val="tx1"/>
              </a:solidFill>
              <a:effectLst/>
              <a:latin typeface="+mn-lt"/>
              <a:ea typeface="+mn-ea"/>
              <a:cs typeface="+mn-cs"/>
            </a:endParaRPr>
          </a:p>
          <a:p>
            <a:pPr marL="228600" indent="-228600"/>
            <a:endParaRPr lang="ru-RU" dirty="0" smtClean="0"/>
          </a:p>
          <a:p>
            <a:pPr marL="228600" indent="-228600"/>
            <a:endParaRPr lang="ru-RU" b="1" dirty="0" smtClean="0">
              <a:latin typeface="Arial" charset="0"/>
            </a:endParaRPr>
          </a:p>
          <a:p>
            <a:pPr marL="228600" indent="-228600"/>
            <a:r>
              <a:rPr lang="ru-RU" dirty="0" smtClean="0"/>
              <a:t>Рассмотрим варианты заполнения информации о рабочих документах.</a:t>
            </a:r>
          </a:p>
          <a:p>
            <a:pPr marL="228600" indent="-228600"/>
            <a:endParaRPr lang="ru-RU" dirty="0" smtClean="0"/>
          </a:p>
        </p:txBody>
      </p:sp>
    </p:spTree>
    <p:extLst>
      <p:ext uri="{BB962C8B-B14F-4D97-AF65-F5344CB8AC3E}">
        <p14:creationId xmlns:p14="http://schemas.microsoft.com/office/powerpoint/2010/main" val="1290767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Так же, как и для НПА, для рабочих документов в тексте административного регламента может быть указана далеко не вся информация по полям.</a:t>
            </a:r>
          </a:p>
          <a:p>
            <a:pPr>
              <a:lnSpc>
                <a:spcPct val="90000"/>
              </a:lnSpc>
            </a:pPr>
            <a:r>
              <a:rPr lang="ru-RU" sz="1000" dirty="0" smtClean="0">
                <a:latin typeface="Arial" charset="0"/>
              </a:rPr>
              <a:t>Поле Тип документа мы должны заполнять всегда. Если в тексте административного регламента иное не указано, необходимо указать тип </a:t>
            </a:r>
            <a:r>
              <a:rPr lang="ru-RU" sz="1000" b="1" dirty="0" smtClean="0">
                <a:latin typeface="Arial" charset="0"/>
              </a:rPr>
              <a:t>Оригинал</a:t>
            </a:r>
            <a:r>
              <a:rPr lang="ru-RU" sz="1000" dirty="0" smtClean="0">
                <a:latin typeface="Arial" charset="0"/>
              </a:rPr>
              <a:t>. </a:t>
            </a:r>
          </a:p>
          <a:p>
            <a:pPr>
              <a:lnSpc>
                <a:spcPct val="90000"/>
              </a:lnSpc>
            </a:pPr>
            <a:endParaRPr lang="ru-RU" sz="1000" dirty="0" smtClean="0">
              <a:latin typeface="Arial" charset="0"/>
            </a:endParaRPr>
          </a:p>
          <a:p>
            <a:pPr>
              <a:lnSpc>
                <a:spcPct val="90000"/>
              </a:lnSpc>
            </a:pPr>
            <a:r>
              <a:rPr lang="ru-RU" sz="1000" dirty="0" smtClean="0">
                <a:latin typeface="Arial" charset="0"/>
              </a:rPr>
              <a:t>Наиболее распространенными вариантами заполнения информации по рабочим документам являются следующие:</a:t>
            </a:r>
          </a:p>
          <a:p>
            <a:pPr>
              <a:lnSpc>
                <a:spcPct val="90000"/>
              </a:lnSpc>
            </a:pPr>
            <a:endParaRPr lang="ru-RU" sz="1000" dirty="0" smtClean="0">
              <a:latin typeface="Arial" charset="0"/>
            </a:endParaRPr>
          </a:p>
          <a:p>
            <a:pPr>
              <a:lnSpc>
                <a:spcPct val="90000"/>
              </a:lnSpc>
            </a:pPr>
            <a:r>
              <a:rPr lang="ru-RU" sz="1000" dirty="0" smtClean="0">
                <a:latin typeface="Arial" charset="0"/>
              </a:rPr>
              <a:t>1) Наименование, Шаблон документа + Тип – для ключевых документов, использующихся в процедурах услуги. Шаблоны таких документов, как правило, содержатся в приложениях к тексту регламента.</a:t>
            </a:r>
          </a:p>
          <a:p>
            <a:pPr>
              <a:lnSpc>
                <a:spcPct val="90000"/>
              </a:lnSpc>
            </a:pPr>
            <a:r>
              <a:rPr lang="ru-RU" sz="1000" dirty="0" smtClean="0">
                <a:latin typeface="Arial" charset="0"/>
              </a:rPr>
              <a:t>2) Наименование, Комментарий +Тип. Таким образом обычно заполняется информация о входящих документах, предоставляемых заявителями – документы, удостоверяющие право получения услуги, копии документов, выданных различными организациями и ОГВ.</a:t>
            </a:r>
          </a:p>
          <a:p>
            <a:pPr>
              <a:lnSpc>
                <a:spcPct val="90000"/>
              </a:lnSpc>
            </a:pPr>
            <a:r>
              <a:rPr lang="ru-RU" sz="1000" dirty="0" smtClean="0">
                <a:latin typeface="Arial" charset="0"/>
              </a:rPr>
              <a:t>3) Наименование, Комментарий, Пример документа, Шаблон документа, Тип – как правило, документы на входе, которые заполняются получателями лично – заявления и т.п.</a:t>
            </a:r>
          </a:p>
          <a:p>
            <a:pPr>
              <a:lnSpc>
                <a:spcPct val="90000"/>
              </a:lnSpc>
            </a:pPr>
            <a:endParaRPr lang="ru-RU" sz="1000" dirty="0" smtClean="0">
              <a:latin typeface="Arial" charset="0"/>
            </a:endParaRPr>
          </a:p>
          <a:p>
            <a:pPr>
              <a:lnSpc>
                <a:spcPct val="90000"/>
              </a:lnSpc>
            </a:pPr>
            <a:r>
              <a:rPr lang="ru-RU" sz="1000" dirty="0" smtClean="0">
                <a:latin typeface="Arial" charset="0"/>
              </a:rPr>
              <a:t>Возможны и другие варианты заполнения информации о рабочем документе.</a:t>
            </a:r>
          </a:p>
          <a:p>
            <a:pPr>
              <a:lnSpc>
                <a:spcPct val="90000"/>
              </a:lnSpc>
            </a:pPr>
            <a:endParaRPr lang="ru-RU" sz="1000" dirty="0" smtClean="0">
              <a:latin typeface="Arial" charset="0"/>
            </a:endParaRPr>
          </a:p>
          <a:p>
            <a:pPr marL="0" indent="0">
              <a:buFont typeface="Wingdings" pitchFamily="2" charset="2"/>
              <a:buNone/>
            </a:pPr>
            <a:r>
              <a:rPr lang="ru-RU" sz="1000" dirty="0" smtClean="0"/>
              <a:t>Перейдем к упражнению №3. Рабочие документы</a:t>
            </a:r>
            <a:endParaRPr lang="ru-RU" sz="1000" dirty="0"/>
          </a:p>
        </p:txBody>
      </p:sp>
    </p:spTree>
    <p:extLst>
      <p:ext uri="{BB962C8B-B14F-4D97-AF65-F5344CB8AC3E}">
        <p14:creationId xmlns:p14="http://schemas.microsoft.com/office/powerpoint/2010/main" val="518785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«Критерии принятия решений». </a:t>
            </a:r>
          </a:p>
          <a:p>
            <a:pPr marL="228600" indent="-228600"/>
            <a:endParaRPr lang="ru-RU" sz="1000" dirty="0" smtClean="0">
              <a:latin typeface="Arial" charset="0"/>
            </a:endParaRPr>
          </a:p>
          <a:p>
            <a:pPr marL="228600" indent="-228600"/>
            <a:r>
              <a:rPr lang="ru-RU" sz="1000" dirty="0" smtClean="0">
                <a:latin typeface="Arial" charset="0"/>
              </a:rPr>
              <a:t>Для услуги может быть указано несколько критериев. Для этого нажимаем на кнопку </a:t>
            </a:r>
            <a:r>
              <a:rPr lang="ru-RU" sz="1000" b="1" dirty="0" smtClean="0">
                <a:latin typeface="Arial" charset="0"/>
              </a:rPr>
              <a:t>Добавить еще</a:t>
            </a:r>
            <a:r>
              <a:rPr lang="ru-RU" sz="1000" b="0" dirty="0" smtClean="0">
                <a:latin typeface="Arial" charset="0"/>
              </a:rPr>
              <a:t>,</a:t>
            </a:r>
            <a:r>
              <a:rPr lang="ru-RU" sz="1000" b="0" baseline="0" dirty="0" smtClean="0">
                <a:latin typeface="Arial" charset="0"/>
              </a:rPr>
              <a:t> указываем </a:t>
            </a:r>
            <a:r>
              <a:rPr lang="ru-RU" sz="1000" b="1" baseline="0" dirty="0" smtClean="0">
                <a:latin typeface="Arial" charset="0"/>
              </a:rPr>
              <a:t>Наименование</a:t>
            </a:r>
            <a:r>
              <a:rPr lang="ru-RU" sz="1000" b="0" baseline="0" dirty="0" smtClean="0">
                <a:latin typeface="Arial" charset="0"/>
              </a:rPr>
              <a:t> критерия и нажимаем кнопку </a:t>
            </a:r>
            <a:r>
              <a:rPr lang="ru-RU" sz="1000" b="1" baseline="0" dirty="0" smtClean="0">
                <a:latin typeface="Arial" charset="0"/>
              </a:rPr>
              <a:t>Добавить.</a:t>
            </a:r>
          </a:p>
          <a:p>
            <a:pPr marL="228600" indent="-228600"/>
            <a:r>
              <a:rPr lang="ru-RU" sz="1000" b="0" baseline="0" dirty="0" smtClean="0">
                <a:latin typeface="Arial" charset="0"/>
              </a:rPr>
              <a:t>При этом откроется блок с полем </a:t>
            </a:r>
            <a:r>
              <a:rPr lang="ru-RU" sz="1000" b="1" baseline="0" dirty="0" smtClean="0">
                <a:latin typeface="Arial" charset="0"/>
              </a:rPr>
              <a:t>Описание</a:t>
            </a:r>
            <a:r>
              <a:rPr lang="ru-RU" sz="1000" b="0" baseline="0" dirty="0" smtClean="0">
                <a:latin typeface="Arial" charset="0"/>
              </a:rPr>
              <a:t> для данного критерия. Описание вносится в окно редактора.</a:t>
            </a:r>
            <a:endParaRPr lang="ru-RU" sz="1000" b="0" dirty="0" smtClean="0">
              <a:latin typeface="Arial" charset="0"/>
            </a:endParaRPr>
          </a:p>
          <a:p>
            <a:pPr marL="228600" indent="-228600"/>
            <a:endParaRPr lang="ru-RU" sz="1000" dirty="0" smtClean="0"/>
          </a:p>
          <a:p>
            <a:pPr marL="228600" indent="-228600"/>
            <a:endParaRPr lang="ru-RU" sz="1000" dirty="0" smtClean="0">
              <a:latin typeface="Arial" charset="0"/>
            </a:endParaRPr>
          </a:p>
          <a:p>
            <a:pPr marL="228600" indent="-228600"/>
            <a:r>
              <a:rPr lang="ru-RU" sz="1000" dirty="0" smtClean="0"/>
              <a:t>Перейдем к упражнению № 3. Критерии принятия решений</a:t>
            </a:r>
            <a:endParaRPr lang="ru-RU" sz="1000" dirty="0" smtClean="0">
              <a:latin typeface="Arial" charset="0"/>
            </a:endParaRPr>
          </a:p>
        </p:txBody>
      </p:sp>
    </p:spTree>
    <p:extLst>
      <p:ext uri="{BB962C8B-B14F-4D97-AF65-F5344CB8AC3E}">
        <p14:creationId xmlns:p14="http://schemas.microsoft.com/office/powerpoint/2010/main" val="3123649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dirty="0" smtClean="0">
                <a:latin typeface="Arial" charset="0"/>
              </a:rPr>
              <a:t>Следующая закладка окна ГУ, которую мы должны рассмотреть, называется «Административные процедуры».</a:t>
            </a:r>
          </a:p>
          <a:p>
            <a:r>
              <a:rPr lang="ru-RU" sz="1200" kern="1200" dirty="0" smtClean="0">
                <a:solidFill>
                  <a:schemeClr val="tx1"/>
                </a:solidFill>
                <a:effectLst/>
                <a:latin typeface="+mn-lt"/>
                <a:ea typeface="+mn-ea"/>
                <a:cs typeface="+mn-cs"/>
              </a:rPr>
              <a:t>На данной закладке вносится информация об административных процедурах, входящих в процедуры взаимодействия</a:t>
            </a:r>
            <a:r>
              <a:rPr lang="ru-RU" sz="1200" kern="1200" baseline="0" dirty="0" smtClean="0">
                <a:solidFill>
                  <a:schemeClr val="tx1"/>
                </a:solidFill>
                <a:effectLst/>
                <a:latin typeface="+mn-lt"/>
                <a:ea typeface="+mn-ea"/>
                <a:cs typeface="+mn-cs"/>
              </a:rPr>
              <a:t> с заявителем при</a:t>
            </a:r>
            <a:r>
              <a:rPr lang="ru-RU" sz="1200" kern="1200" dirty="0" smtClean="0">
                <a:solidFill>
                  <a:schemeClr val="tx1"/>
                </a:solidFill>
                <a:effectLst/>
                <a:latin typeface="+mn-lt"/>
                <a:ea typeface="+mn-ea"/>
                <a:cs typeface="+mn-cs"/>
              </a:rPr>
              <a:t> предоставлении услуги.</a:t>
            </a:r>
          </a:p>
          <a:p>
            <a:endParaRPr lang="ru-RU" dirty="0" smtClean="0">
              <a:latin typeface="Arial" charset="0"/>
            </a:endParaRPr>
          </a:p>
          <a:p>
            <a:r>
              <a:rPr lang="ru-RU" dirty="0" smtClean="0">
                <a:latin typeface="Arial" charset="0"/>
              </a:rPr>
              <a:t>Вся</a:t>
            </a:r>
            <a:r>
              <a:rPr lang="ru-RU" baseline="0" dirty="0" smtClean="0">
                <a:latin typeface="Arial" charset="0"/>
              </a:rPr>
              <a:t> информация по процедуре объединена в блоки, оформленные в виде вкладок:</a:t>
            </a:r>
          </a:p>
          <a:p>
            <a:pPr marL="171450" indent="-171450">
              <a:buFont typeface="Arial" panose="020B0604020202020204" pitchFamily="34" charset="0"/>
              <a:buChar char="•"/>
            </a:pPr>
            <a:r>
              <a:rPr lang="ru-RU" b="1" baseline="0" dirty="0" smtClean="0">
                <a:latin typeface="Arial" charset="0"/>
              </a:rPr>
              <a:t>Сведения об административной процедуре;</a:t>
            </a:r>
          </a:p>
          <a:p>
            <a:pPr marL="171450" indent="-171450">
              <a:buFont typeface="Arial" panose="020B0604020202020204" pitchFamily="34" charset="0"/>
              <a:buChar char="•"/>
            </a:pPr>
            <a:r>
              <a:rPr lang="ru-RU" b="1" baseline="0" dirty="0" smtClean="0">
                <a:latin typeface="Arial" charset="0"/>
              </a:rPr>
              <a:t>Критерии принятия решения для административной процедуры;</a:t>
            </a:r>
          </a:p>
          <a:p>
            <a:pPr marL="171450" indent="-171450">
              <a:buFont typeface="Arial" panose="020B0604020202020204" pitchFamily="34" charset="0"/>
              <a:buChar char="•"/>
            </a:pPr>
            <a:r>
              <a:rPr lang="ru-RU" b="1" baseline="0" dirty="0" smtClean="0">
                <a:latin typeface="Arial" charset="0"/>
              </a:rPr>
              <a:t>Административные действия.</a:t>
            </a:r>
          </a:p>
          <a:p>
            <a:pPr marL="0" indent="0">
              <a:buFont typeface="Arial" panose="020B0604020202020204" pitchFamily="34" charset="0"/>
              <a:buNone/>
            </a:pPr>
            <a:endParaRPr lang="ru-RU" baseline="0" dirty="0" smtClean="0">
              <a:latin typeface="Arial" charset="0"/>
            </a:endParaRPr>
          </a:p>
          <a:p>
            <a:pPr marL="0" indent="0">
              <a:buFont typeface="Arial" panose="020B0604020202020204" pitchFamily="34" charset="0"/>
              <a:buNone/>
            </a:pPr>
            <a:endParaRPr lang="ru-RU" dirty="0" smtClean="0">
              <a:latin typeface="Arial" charset="0"/>
            </a:endParaRPr>
          </a:p>
          <a:p>
            <a:pPr marL="228600" indent="-228600"/>
            <a:r>
              <a:rPr lang="ru-RU" sz="1200" dirty="0" smtClean="0">
                <a:latin typeface="Arial" charset="0"/>
              </a:rPr>
              <a:t>Для услуги может быть указано несколько административных процедур.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процедуры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вкладки. Кликнем на название вкладки </a:t>
            </a:r>
            <a:r>
              <a:rPr lang="ru-RU" b="1" baseline="0" dirty="0" smtClean="0">
                <a:latin typeface="Arial" charset="0"/>
              </a:rPr>
              <a:t>Сведения об административной процедуре.</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используется ли данная процедура для</a:t>
            </a:r>
            <a:r>
              <a:rPr lang="ru-RU" sz="1200" b="0" baseline="0" dirty="0" smtClean="0">
                <a:latin typeface="Arial" charset="0"/>
              </a:rPr>
              <a:t> межведомственного взаимодействия.</a:t>
            </a: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Основания для начала</a:t>
            </a:r>
            <a:r>
              <a:rPr lang="ru-RU" sz="1200" b="0" baseline="0" dirty="0" smtClean="0">
                <a:latin typeface="Arial" charset="0"/>
              </a:rPr>
              <a:t> административной процедуры – (обязательное);</a:t>
            </a:r>
          </a:p>
          <a:p>
            <a:pPr marL="228600" indent="-228600">
              <a:buFont typeface="+mj-lt"/>
              <a:buAutoNum type="arabicParenR"/>
            </a:pPr>
            <a:r>
              <a:rPr lang="ru-RU" sz="1200" b="1" baseline="0" dirty="0" smtClean="0">
                <a:latin typeface="Arial" charset="0"/>
              </a:rPr>
              <a:t>Результат</a:t>
            </a:r>
            <a:r>
              <a:rPr lang="ru-RU" sz="1200" b="0" baseline="0" dirty="0" smtClean="0">
                <a:latin typeface="Arial" charset="0"/>
              </a:rPr>
              <a:t>, ожидаемый от завершения административной процедуры – (обязательное);</a:t>
            </a:r>
          </a:p>
          <a:p>
            <a:pPr marL="228600" indent="-228600">
              <a:buFont typeface="+mj-lt"/>
              <a:buAutoNum type="arabicParenR"/>
            </a:pPr>
            <a:r>
              <a:rPr lang="ru-RU" sz="1200" b="1" baseline="0" dirty="0" smtClean="0">
                <a:latin typeface="Arial" charset="0"/>
              </a:rPr>
              <a:t>Порядок передачи результата оказания </a:t>
            </a:r>
            <a:r>
              <a:rPr lang="ru-RU" sz="1200" b="0" baseline="0" dirty="0" smtClean="0">
                <a:latin typeface="Arial" charset="0"/>
              </a:rPr>
              <a:t>– (обязательное);</a:t>
            </a:r>
          </a:p>
          <a:p>
            <a:pPr marL="228600" indent="-228600">
              <a:buFont typeface="+mj-lt"/>
              <a:buAutoNum type="arabicParenR"/>
            </a:pPr>
            <a:r>
              <a:rPr lang="ru-RU" sz="1200" b="1" baseline="0" dirty="0" smtClean="0">
                <a:latin typeface="Arial" charset="0"/>
              </a:rPr>
              <a:t>Комментарий.</a:t>
            </a:r>
          </a:p>
          <a:p>
            <a:pPr marL="228600" indent="-228600">
              <a:buFont typeface="+mj-lt"/>
              <a:buAutoNum type="arabicParenR"/>
            </a:pPr>
            <a:endParaRPr lang="ru-RU" sz="1200" b="1" baseline="0" dirty="0" smtClean="0">
              <a:latin typeface="Arial" charset="0"/>
            </a:endParaRPr>
          </a:p>
          <a:p>
            <a:pPr marL="0" indent="0">
              <a:buFont typeface="+mj-lt"/>
              <a:buNone/>
            </a:pPr>
            <a:r>
              <a:rPr lang="ru-RU" sz="1200" b="0" baseline="0" dirty="0" smtClean="0">
                <a:latin typeface="Arial" charset="0"/>
              </a:rPr>
              <a:t>Все поля вкладки являются частью текста административного регламента услуги и заполняются в окне редактора текста.</a:t>
            </a:r>
            <a:endParaRPr lang="ru-RU" sz="1200" b="0" dirty="0" smtClean="0">
              <a:latin typeface="Arial" charset="0"/>
            </a:endParaRPr>
          </a:p>
          <a:p>
            <a:pPr marL="0" indent="0">
              <a:buFont typeface="Arial" panose="020B0604020202020204" pitchFamily="34" charset="0"/>
              <a:buNone/>
            </a:pPr>
            <a:endParaRPr lang="ru-RU" dirty="0" smtClean="0">
              <a:latin typeface="Arial" charset="0"/>
            </a:endParaRPr>
          </a:p>
          <a:p>
            <a:endParaRPr lang="ru-RU" dirty="0" smtClean="0"/>
          </a:p>
          <a:p>
            <a:r>
              <a:rPr lang="ru-RU" b="0" dirty="0" smtClean="0">
                <a:latin typeface="Arial" charset="0"/>
              </a:rPr>
              <a:t>Рассмотрим вкладку Критерии принятия решений для административной процедуры</a:t>
            </a:r>
          </a:p>
        </p:txBody>
      </p:sp>
    </p:spTree>
    <p:extLst>
      <p:ext uri="{BB962C8B-B14F-4D97-AF65-F5344CB8AC3E}">
        <p14:creationId xmlns:p14="http://schemas.microsoft.com/office/powerpoint/2010/main" val="253604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smtClean="0">
                <a:latin typeface="Arial" charset="0"/>
              </a:rPr>
              <a:t>Следующая вкладка административной процедуры, которую мы должны рассмотреть, называется «Критерии принятия решений </a:t>
            </a:r>
            <a:r>
              <a:rPr lang="ru-RU" b="0" dirty="0" smtClean="0">
                <a:latin typeface="Arial" charset="0"/>
              </a:rPr>
              <a:t>для административной процедуры</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информация вносится путем добавления критериев из перечня с закладки «Критерии принятия решений» карточки услуги.</a:t>
            </a:r>
          </a:p>
          <a:p>
            <a:r>
              <a:rPr lang="ru-RU" sz="1200" kern="1200" dirty="0" smtClean="0">
                <a:solidFill>
                  <a:schemeClr val="tx1"/>
                </a:solidFill>
                <a:effectLst/>
                <a:latin typeface="+mn-lt"/>
                <a:ea typeface="+mn-ea"/>
                <a:cs typeface="+mn-cs"/>
              </a:rPr>
              <a:t>Добавление на вкладку происходит с помощью кнопки </a:t>
            </a:r>
            <a:r>
              <a:rPr lang="ru-RU" sz="1200" b="1" kern="1200" dirty="0" smtClean="0">
                <a:solidFill>
                  <a:schemeClr val="tx1"/>
                </a:solidFill>
                <a:effectLst/>
                <a:latin typeface="+mn-lt"/>
                <a:ea typeface="+mn-ea"/>
                <a:cs typeface="+mn-cs"/>
              </a:rPr>
              <a:t>Добавить</a:t>
            </a:r>
            <a:r>
              <a:rPr lang="ru-RU" sz="1200" b="0" kern="1200" dirty="0" smtClean="0">
                <a:solidFill>
                  <a:schemeClr val="tx1"/>
                </a:solidFill>
                <a:effectLst/>
                <a:latin typeface="+mn-lt"/>
                <a:ea typeface="+mn-ea"/>
                <a:cs typeface="+mn-cs"/>
              </a:rPr>
              <a:t>.</a:t>
            </a:r>
          </a:p>
          <a:p>
            <a:r>
              <a:rPr lang="ru-RU" sz="1200" b="0" kern="1200" dirty="0" smtClean="0">
                <a:solidFill>
                  <a:schemeClr val="tx1"/>
                </a:solidFill>
                <a:effectLst/>
                <a:latin typeface="+mn-lt"/>
                <a:ea typeface="+mn-ea"/>
                <a:cs typeface="+mn-cs"/>
              </a:rPr>
              <a:t>При нажатии на кнопку появляется окно выбора нужных критериев из всего перечня критериев услуги. Выберите</a:t>
            </a:r>
            <a:r>
              <a:rPr lang="ru-RU" sz="1200" b="0" kern="1200" baseline="0" dirty="0" smtClean="0">
                <a:solidFill>
                  <a:schemeClr val="tx1"/>
                </a:solidFill>
                <a:effectLst/>
                <a:latin typeface="+mn-lt"/>
                <a:ea typeface="+mn-ea"/>
                <a:cs typeface="+mn-cs"/>
              </a:rPr>
              <a:t> нужный критерий, наведите курсор на строку и кликните на галочке слева. Для того, чтобы убрать из списка выбранных данный критерий, кликните повторно у выбранного критерия по галочке слева.  После нажмите кнопку </a:t>
            </a:r>
            <a:r>
              <a:rPr lang="ru-RU" sz="1200" b="1" kern="1200" baseline="0" dirty="0" smtClean="0">
                <a:solidFill>
                  <a:schemeClr val="tx1"/>
                </a:solidFill>
                <a:effectLst/>
                <a:latin typeface="+mn-lt"/>
                <a:ea typeface="+mn-ea"/>
                <a:cs typeface="+mn-cs"/>
              </a:rPr>
              <a:t>Выбрать</a:t>
            </a:r>
            <a:r>
              <a:rPr lang="ru-RU" sz="1200" b="0" kern="1200" baseline="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ru-RU" dirty="0" smtClean="0">
              <a:latin typeface="Arial" charset="0"/>
            </a:endParaRPr>
          </a:p>
          <a:p>
            <a:pPr eaLnBrk="1" hangingPunct="1">
              <a:spcBef>
                <a:spcPct val="0"/>
              </a:spcBef>
              <a:buFontTx/>
              <a:buNone/>
            </a:pPr>
            <a:r>
              <a:rPr lang="ru-RU" dirty="0" smtClean="0"/>
              <a:t>Рассмотрим вкладку Административные действия.</a:t>
            </a:r>
          </a:p>
          <a:p>
            <a:endParaRPr lang="ru-RU" b="1" dirty="0" smtClean="0">
              <a:latin typeface="Arial" charset="0"/>
            </a:endParaRPr>
          </a:p>
        </p:txBody>
      </p:sp>
    </p:spTree>
    <p:extLst>
      <p:ext uri="{BB962C8B-B14F-4D97-AF65-F5344CB8AC3E}">
        <p14:creationId xmlns:p14="http://schemas.microsoft.com/office/powerpoint/2010/main" val="3941358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ru-RU" dirty="0" smtClean="0">
                <a:latin typeface="Arial" charset="0"/>
              </a:rPr>
              <a:t>Следующая закладка окна ГУ, которую мы должны рассмотреть называется «Показатели</a:t>
            </a:r>
            <a:r>
              <a:rPr lang="ru-RU" baseline="0" dirty="0" smtClean="0">
                <a:latin typeface="Arial" charset="0"/>
              </a:rPr>
              <a:t> доступности и качества</a:t>
            </a:r>
            <a:r>
              <a:rPr lang="ru-RU" dirty="0" smtClean="0">
                <a:latin typeface="Arial" charset="0"/>
              </a:rPr>
              <a:t>».</a:t>
            </a:r>
          </a:p>
          <a:p>
            <a:r>
              <a:rPr lang="ru-RU" sz="1200" kern="1200" dirty="0" smtClean="0">
                <a:solidFill>
                  <a:schemeClr val="tx1"/>
                </a:solidFill>
                <a:effectLst/>
                <a:latin typeface="+mn-lt"/>
                <a:ea typeface="+mn-ea"/>
                <a:cs typeface="+mn-cs"/>
              </a:rPr>
              <a:t>На данной вкладке вносится информация по действиям, входящим</a:t>
            </a:r>
            <a:r>
              <a:rPr lang="ru-RU" sz="1200" kern="1200" baseline="0" dirty="0" smtClean="0">
                <a:solidFill>
                  <a:schemeClr val="tx1"/>
                </a:solidFill>
                <a:effectLst/>
                <a:latin typeface="+mn-lt"/>
                <a:ea typeface="+mn-ea"/>
                <a:cs typeface="+mn-cs"/>
              </a:rPr>
              <a:t> в состав административной процедуры</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административной процедуры может быть указано несколько административных действий.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действия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dirty="0" smtClean="0">
                <a:latin typeface="Arial" charset="0"/>
              </a:rPr>
              <a:t>Необходимо верно указать, является ли административное действие </a:t>
            </a:r>
            <a:r>
              <a:rPr lang="ru-RU" sz="1200" b="0" baseline="0" dirty="0" smtClean="0">
                <a:latin typeface="Arial" charset="0"/>
              </a:rPr>
              <a:t>взаимодействием заявителя с должностными лицами.</a:t>
            </a:r>
          </a:p>
          <a:p>
            <a:pPr marL="228600" indent="-228600"/>
            <a:endParaRPr lang="ru-RU" sz="1200" b="0"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административного действия – описание из административного регламента;</a:t>
            </a:r>
          </a:p>
          <a:p>
            <a:pPr marL="228600" indent="-228600">
              <a:buFont typeface="+mj-lt"/>
              <a:buAutoNum type="arabicParenR"/>
            </a:pPr>
            <a:r>
              <a:rPr lang="ru-RU" sz="1200" b="1" baseline="0" dirty="0" smtClean="0">
                <a:latin typeface="Arial" charset="0"/>
              </a:rPr>
              <a:t>Максимальный срок выполнения</a:t>
            </a:r>
            <a:r>
              <a:rPr lang="ru-RU" sz="1200" b="0" baseline="0" dirty="0" smtClean="0">
                <a:latin typeface="Arial" charset="0"/>
              </a:rPr>
              <a:t> административного действия – вводится целое число минут, часов, рабочих дней или других единиц времени из административного регламента (обязательное);</a:t>
            </a:r>
          </a:p>
          <a:p>
            <a:pPr marL="228600" indent="-228600">
              <a:buFont typeface="+mj-lt"/>
              <a:buAutoNum type="arabicParenR"/>
            </a:pPr>
            <a:r>
              <a:rPr lang="ru-RU" sz="1200" b="1" baseline="0" dirty="0" smtClean="0">
                <a:latin typeface="Arial" charset="0"/>
              </a:rPr>
              <a:t>Ответственное должностное лицо </a:t>
            </a:r>
            <a:r>
              <a:rPr lang="ru-RU" sz="1200" b="0" baseline="0" dirty="0" smtClean="0">
                <a:latin typeface="Arial" charset="0"/>
              </a:rPr>
              <a:t>– вводится текст с описанием из административного регламента (обязательное) в окне редактора.</a:t>
            </a:r>
          </a:p>
          <a:p>
            <a:pPr marL="0" indent="0">
              <a:buFont typeface="+mj-lt"/>
              <a:buNone/>
            </a:pPr>
            <a:endParaRPr lang="ru-RU" sz="1200" b="1" baseline="0" dirty="0" smtClean="0">
              <a:latin typeface="Arial" charset="0"/>
            </a:endParaRPr>
          </a:p>
          <a:p>
            <a:pPr marL="0" indent="0">
              <a:buFont typeface="+mj-lt"/>
              <a:buNone/>
            </a:pPr>
            <a:r>
              <a:rPr lang="ru-RU" dirty="0" smtClean="0"/>
              <a:t>Перейдем к упражнению № 3.</a:t>
            </a:r>
            <a:r>
              <a:rPr lang="en-US" dirty="0" smtClean="0"/>
              <a:t> </a:t>
            </a:r>
            <a:r>
              <a:rPr lang="ru-RU" dirty="0" smtClean="0"/>
              <a:t>Административные процедуры</a:t>
            </a:r>
            <a:endParaRPr lang="ru-RU" dirty="0" smtClean="0">
              <a:latin typeface="Arial" charset="0"/>
            </a:endParaRPr>
          </a:p>
          <a:p>
            <a:endParaRPr lang="ru-RU" b="1" dirty="0" smtClean="0">
              <a:latin typeface="Arial" charset="0"/>
            </a:endParaRPr>
          </a:p>
          <a:p>
            <a:endParaRPr lang="ru-RU" b="1" dirty="0" smtClean="0">
              <a:latin typeface="Arial" charset="0"/>
            </a:endParaRPr>
          </a:p>
        </p:txBody>
      </p:sp>
    </p:spTree>
    <p:extLst>
      <p:ext uri="{BB962C8B-B14F-4D97-AF65-F5344CB8AC3E}">
        <p14:creationId xmlns:p14="http://schemas.microsoft.com/office/powerpoint/2010/main" val="41518773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Следующая закладка окна ГУ, которую мы должны рассмотреть называется «Формы контроля».</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На данной закладке вносится описание форм контроля предоставления услуги, находящиеся в разделе</a:t>
            </a:r>
            <a:r>
              <a:rPr lang="ru-RU" sz="1200" kern="1200" baseline="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Порядок и периодичность осуществления плановых и внеплановых проверок полноты и качества предоставления государственной услуги </a:t>
            </a:r>
            <a:r>
              <a:rPr lang="ru-RU" sz="1200" b="0" kern="1200" dirty="0" smtClean="0">
                <a:solidFill>
                  <a:schemeClr val="tx1"/>
                </a:solidFill>
                <a:effectLst/>
                <a:latin typeface="+mn-lt"/>
                <a:ea typeface="+mn-ea"/>
                <a:cs typeface="+mn-cs"/>
              </a:rPr>
              <a:t>административного регламента</a:t>
            </a:r>
            <a:r>
              <a:rPr lang="ru-RU" sz="1200" kern="1200" dirty="0" smtClean="0">
                <a:solidFill>
                  <a:schemeClr val="tx1"/>
                </a:solidFill>
                <a:effectLst/>
                <a:latin typeface="+mn-lt"/>
                <a:ea typeface="+mn-ea"/>
                <a:cs typeface="+mn-cs"/>
              </a:rPr>
              <a:t>.</a:t>
            </a:r>
          </a:p>
          <a:p>
            <a:endParaRPr lang="ru-RU" dirty="0" smtClean="0">
              <a:latin typeface="Arial" charset="0"/>
            </a:endParaRPr>
          </a:p>
          <a:p>
            <a:pPr marL="228600" indent="-228600"/>
            <a:r>
              <a:rPr lang="ru-RU" sz="1200" dirty="0" smtClean="0">
                <a:latin typeface="Arial" charset="0"/>
              </a:rPr>
              <a:t>Для услуги может быть указано несколько форм контроля. Для этого нажимаем на кнопку </a:t>
            </a:r>
            <a:r>
              <a:rPr lang="ru-RU" sz="1200" b="1" dirty="0" smtClean="0">
                <a:latin typeface="Arial" charset="0"/>
              </a:rPr>
              <a:t>Добавить еще</a:t>
            </a:r>
            <a:r>
              <a:rPr lang="ru-RU" sz="1200" b="0" dirty="0" smtClean="0">
                <a:latin typeface="Arial" charset="0"/>
              </a:rPr>
              <a:t>,</a:t>
            </a:r>
            <a:r>
              <a:rPr lang="ru-RU" sz="1200" b="0" baseline="0" dirty="0" smtClean="0">
                <a:latin typeface="Arial" charset="0"/>
              </a:rPr>
              <a:t> указываем </a:t>
            </a:r>
            <a:r>
              <a:rPr lang="ru-RU" sz="1200" b="1" baseline="0" dirty="0" smtClean="0">
                <a:latin typeface="Arial" charset="0"/>
              </a:rPr>
              <a:t>Наименование</a:t>
            </a:r>
            <a:r>
              <a:rPr lang="ru-RU" sz="1200" b="0" baseline="0" dirty="0" smtClean="0">
                <a:latin typeface="Arial" charset="0"/>
              </a:rPr>
              <a:t> форм контроля и нажимаем кнопку </a:t>
            </a:r>
            <a:r>
              <a:rPr lang="ru-RU" sz="1200" b="1" baseline="0" dirty="0" smtClean="0">
                <a:latin typeface="Arial" charset="0"/>
              </a:rPr>
              <a:t>Добавить.</a:t>
            </a:r>
          </a:p>
          <a:p>
            <a:pPr marL="228600" indent="-228600"/>
            <a:r>
              <a:rPr lang="ru-RU" sz="1200" b="0" baseline="0" dirty="0" smtClean="0">
                <a:latin typeface="Arial" charset="0"/>
              </a:rPr>
              <a:t>При этом откроются поля вкладки. </a:t>
            </a:r>
          </a:p>
          <a:p>
            <a:pPr marL="228600" indent="-228600"/>
            <a:endParaRPr lang="ru-RU" sz="1200" b="1" baseline="0" dirty="0" smtClean="0">
              <a:latin typeface="Arial" charset="0"/>
            </a:endParaRPr>
          </a:p>
          <a:p>
            <a:pPr marL="228600" indent="-228600"/>
            <a:r>
              <a:rPr lang="ru-RU" sz="1200" b="0" baseline="0" dirty="0" smtClean="0">
                <a:latin typeface="Arial" charset="0"/>
              </a:rPr>
              <a:t>Мы должны заполнить следующие поля:</a:t>
            </a:r>
          </a:p>
          <a:p>
            <a:pPr marL="228600" indent="-228600">
              <a:buFont typeface="+mj-lt"/>
              <a:buAutoNum type="arabicParenR"/>
            </a:pPr>
            <a:r>
              <a:rPr lang="ru-RU" sz="1200" b="1" baseline="0" dirty="0" smtClean="0">
                <a:latin typeface="Arial" charset="0"/>
              </a:rPr>
              <a:t>Тип формы контроля </a:t>
            </a:r>
            <a:r>
              <a:rPr lang="ru-RU" sz="1200" b="0" baseline="0" dirty="0" smtClean="0">
                <a:latin typeface="Arial" charset="0"/>
              </a:rPr>
              <a:t>– выбор происходит из выпадающего списка (обязательное);</a:t>
            </a:r>
            <a:endParaRPr lang="ru-RU" sz="1200" b="1" baseline="0" dirty="0" smtClean="0">
              <a:latin typeface="Arial" charset="0"/>
            </a:endParaRPr>
          </a:p>
          <a:p>
            <a:pPr marL="228600" indent="-228600">
              <a:buFont typeface="+mj-lt"/>
              <a:buAutoNum type="arabicParenR"/>
            </a:pPr>
            <a:r>
              <a:rPr lang="ru-RU" sz="1200" b="1" baseline="0" dirty="0" smtClean="0">
                <a:latin typeface="Arial" charset="0"/>
              </a:rPr>
              <a:t>Описание </a:t>
            </a:r>
            <a:r>
              <a:rPr lang="ru-RU" sz="1200" b="0" baseline="0" dirty="0" smtClean="0">
                <a:latin typeface="Arial" charset="0"/>
              </a:rPr>
              <a:t>формы контроля – описание из административного регламента;</a:t>
            </a:r>
          </a:p>
          <a:p>
            <a:pPr marL="228600" indent="-228600">
              <a:buFont typeface="+mj-lt"/>
              <a:buAutoNum type="arabicParenR"/>
            </a:pPr>
            <a:r>
              <a:rPr lang="ru-RU" sz="1200" b="1" baseline="0" dirty="0" smtClean="0">
                <a:latin typeface="Arial" charset="0"/>
              </a:rPr>
              <a:t>Периодичность </a:t>
            </a:r>
            <a:r>
              <a:rPr lang="ru-RU" sz="1200" b="0" baseline="0" dirty="0" smtClean="0">
                <a:latin typeface="Arial" charset="0"/>
              </a:rPr>
              <a:t>проведения контрольных</a:t>
            </a:r>
            <a:r>
              <a:rPr lang="en-US" sz="1200" b="0" baseline="0" dirty="0" smtClean="0">
                <a:latin typeface="Arial" charset="0"/>
              </a:rPr>
              <a:t> </a:t>
            </a:r>
            <a:r>
              <a:rPr lang="ru-RU" sz="1200" b="0" baseline="0" dirty="0" smtClean="0">
                <a:latin typeface="Arial" charset="0"/>
              </a:rPr>
              <a:t>проверок;</a:t>
            </a:r>
          </a:p>
          <a:p>
            <a:pPr marL="228600" indent="-228600">
              <a:buFont typeface="+mj-lt"/>
              <a:buAutoNum type="arabicParenR"/>
            </a:pPr>
            <a:r>
              <a:rPr lang="ru-RU" sz="1200" b="1" baseline="0" dirty="0" smtClean="0">
                <a:latin typeface="Arial" charset="0"/>
              </a:rPr>
              <a:t>Требования к порядку и формам контроля </a:t>
            </a:r>
            <a:r>
              <a:rPr lang="ru-RU" sz="1200" b="0" baseline="0" dirty="0" smtClean="0">
                <a:latin typeface="Arial" charset="0"/>
              </a:rPr>
              <a:t>– вводится текст с описанием из административного регламента в окне редактора.</a:t>
            </a:r>
          </a:p>
          <a:p>
            <a:pPr marL="228600" indent="-228600">
              <a:buFont typeface="+mj-lt"/>
              <a:buAutoNum type="arabicParenR"/>
            </a:pPr>
            <a:r>
              <a:rPr lang="ru-RU" sz="1200" b="1" baseline="0" dirty="0" smtClean="0">
                <a:latin typeface="Arial" charset="0"/>
              </a:rPr>
              <a:t>НПА, регулирующие проверку </a:t>
            </a:r>
            <a:r>
              <a:rPr lang="ru-RU" sz="1200" b="0" baseline="0" dirty="0" smtClean="0">
                <a:latin typeface="Arial" charset="0"/>
              </a:rPr>
              <a:t>– Выбор НПА осуществляется из перечня НПА с закладки услуги. Нажмите кнопку </a:t>
            </a:r>
            <a:r>
              <a:rPr lang="ru-RU" sz="1200" b="1" baseline="0" dirty="0" smtClean="0">
                <a:latin typeface="Arial" charset="0"/>
              </a:rPr>
              <a:t>Добавить </a:t>
            </a:r>
            <a:r>
              <a:rPr lang="ru-RU" sz="1200" b="0" baseline="0" dirty="0" smtClean="0">
                <a:latin typeface="Arial" charset="0"/>
              </a:rPr>
              <a:t>и у нужных  документов списка с левой стороны кликните на галочку. После этого нажмите на кнопку </a:t>
            </a:r>
            <a:r>
              <a:rPr lang="ru-RU" sz="1200" b="1" baseline="0" dirty="0" smtClean="0">
                <a:latin typeface="Arial" charset="0"/>
              </a:rPr>
              <a:t>Выбрать</a:t>
            </a:r>
            <a:r>
              <a:rPr lang="ru-RU" sz="1200" b="0" baseline="0" dirty="0" smtClean="0">
                <a:latin typeface="Arial" charset="0"/>
              </a:rPr>
              <a:t>. Отмеченные галочками НПА перенесутся на закладку </a:t>
            </a:r>
            <a:r>
              <a:rPr lang="ru-RU" sz="1200" b="1" baseline="0" dirty="0" smtClean="0">
                <a:latin typeface="Arial" charset="0"/>
              </a:rPr>
              <a:t>Формы контроля.</a:t>
            </a:r>
            <a:endParaRPr lang="ru-RU" sz="1200" b="0" baseline="0" dirty="0" smtClean="0">
              <a:latin typeface="Arial" charset="0"/>
            </a:endParaRPr>
          </a:p>
          <a:p>
            <a:endParaRPr lang="ru-RU" b="1" dirty="0" smtClean="0">
              <a:latin typeface="Arial" charset="0"/>
            </a:endParaRPr>
          </a:p>
          <a:p>
            <a:pPr eaLnBrk="1" hangingPunct="1">
              <a:spcBef>
                <a:spcPct val="0"/>
              </a:spcBef>
              <a:buFontTx/>
              <a:buNone/>
            </a:pPr>
            <a:r>
              <a:rPr lang="ru-RU" dirty="0" smtClean="0"/>
              <a:t>Перейдем к упражнению № 3. Формы контроля.</a:t>
            </a:r>
          </a:p>
          <a:p>
            <a:endParaRPr lang="ru-RU" b="1" dirty="0" smtClean="0">
              <a:latin typeface="Arial" charset="0"/>
            </a:endParaRPr>
          </a:p>
        </p:txBody>
      </p:sp>
    </p:spTree>
    <p:extLst>
      <p:ext uri="{BB962C8B-B14F-4D97-AF65-F5344CB8AC3E}">
        <p14:creationId xmlns:p14="http://schemas.microsoft.com/office/powerpoint/2010/main" val="3442318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latin typeface="Arial" charset="0"/>
              </a:rPr>
              <a:t>Следующая закладка окна ГУ, которую мы должны рассмотреть называется «Требования к местам предоставления». </a:t>
            </a:r>
          </a:p>
          <a:p>
            <a:pPr marL="228600" indent="-228600"/>
            <a:endParaRPr lang="ru-RU" sz="1000" dirty="0" smtClean="0">
              <a:latin typeface="Arial" charset="0"/>
            </a:endParaRPr>
          </a:p>
          <a:p>
            <a:pPr marL="228600" indent="-228600"/>
            <a:r>
              <a:rPr lang="ru-RU" sz="1000" dirty="0" smtClean="0">
                <a:latin typeface="Arial" charset="0"/>
              </a:rPr>
              <a:t>Закладка «Требования</a:t>
            </a:r>
            <a:r>
              <a:rPr lang="ru-RU" sz="1000" baseline="0" dirty="0" smtClean="0">
                <a:latin typeface="Arial" charset="0"/>
              </a:rPr>
              <a:t> к местам</a:t>
            </a:r>
            <a:r>
              <a:rPr lang="ru-RU" sz="1000" dirty="0" smtClean="0">
                <a:latin typeface="Arial" charset="0"/>
              </a:rPr>
              <a:t> предоставления» делится на блоки Наименований требований и описаний</a:t>
            </a:r>
            <a:r>
              <a:rPr lang="ru-RU" sz="1000" baseline="0" dirty="0" smtClean="0">
                <a:latin typeface="Arial" charset="0"/>
              </a:rPr>
              <a:t> к ним</a:t>
            </a:r>
            <a:r>
              <a:rPr lang="ru-RU" sz="1000" dirty="0" smtClean="0">
                <a:latin typeface="Arial" charset="0"/>
              </a:rPr>
              <a:t>. </a:t>
            </a:r>
          </a:p>
          <a:p>
            <a:pPr marL="228600" indent="-228600"/>
            <a:endParaRPr lang="ru-RU" sz="1000" dirty="0" smtClean="0">
              <a:latin typeface="Arial" charset="0"/>
            </a:endParaRPr>
          </a:p>
          <a:p>
            <a:pPr marL="228600" indent="-228600"/>
            <a:r>
              <a:rPr lang="ru-RU" sz="1000" dirty="0" smtClean="0">
                <a:latin typeface="Arial" charset="0"/>
              </a:rPr>
              <a:t>Для</a:t>
            </a:r>
            <a:r>
              <a:rPr lang="ru-RU" sz="1000" baseline="0" dirty="0" smtClean="0">
                <a:latin typeface="Arial" charset="0"/>
              </a:rPr>
              <a:t> заполнения о</a:t>
            </a:r>
            <a:r>
              <a:rPr lang="ru-RU" sz="1000" dirty="0" smtClean="0">
                <a:latin typeface="Arial" charset="0"/>
              </a:rPr>
              <a:t>писания требования используется встроенный редактор.</a:t>
            </a:r>
          </a:p>
          <a:p>
            <a:pPr marL="228600" indent="-228600"/>
            <a:endParaRPr lang="ru-RU" sz="1000" dirty="0" smtClean="0">
              <a:latin typeface="Arial" charset="0"/>
            </a:endParaRPr>
          </a:p>
          <a:p>
            <a:pPr marL="228600" indent="-228600"/>
            <a:r>
              <a:rPr lang="ru-RU" sz="1000" dirty="0" smtClean="0">
                <a:latin typeface="Arial" charset="0"/>
              </a:rPr>
              <a:t>Для каждой услуги может быть указано множество требований. Часто требования описываются во втором </a:t>
            </a:r>
            <a:r>
              <a:rPr lang="ru-RU" sz="1000" dirty="0" smtClean="0"/>
              <a:t>разделе</a:t>
            </a:r>
            <a:r>
              <a:rPr lang="ru-RU" sz="1000" dirty="0" smtClean="0">
                <a:latin typeface="Arial" charset="0"/>
              </a:rPr>
              <a:t> АР.</a:t>
            </a:r>
            <a:endParaRPr lang="ru-RU" sz="1000" dirty="0" smtClean="0"/>
          </a:p>
          <a:p>
            <a:pPr marL="228600" indent="-228600"/>
            <a:endParaRPr lang="ru-RU" sz="1000" dirty="0" smtClean="0"/>
          </a:p>
          <a:p>
            <a:pPr marL="228600" indent="-228600"/>
            <a:r>
              <a:rPr lang="ru-RU" sz="1000" dirty="0" smtClean="0"/>
              <a:t>Если какой-то тип требования присутствует в регламенте, а в списке его нет, то сначала проанализируйте, под какой указанный тип, он может косвенно попадать.  </a:t>
            </a:r>
          </a:p>
          <a:p>
            <a:pPr marL="228600" indent="-228600"/>
            <a:endParaRPr lang="ru-RU" sz="1000" dirty="0" smtClean="0">
              <a:latin typeface="Arial" charset="0"/>
            </a:endParaRPr>
          </a:p>
          <a:p>
            <a:pPr marL="228600" indent="-228600"/>
            <a:r>
              <a:rPr lang="ru-RU" sz="1000" dirty="0" smtClean="0">
                <a:latin typeface="Arial" charset="0"/>
              </a:rPr>
              <a:t>При наличии описания у требования, поставьте</a:t>
            </a:r>
            <a:r>
              <a:rPr lang="ru-RU" sz="1000" baseline="0" dirty="0" smtClean="0">
                <a:latin typeface="Arial" charset="0"/>
              </a:rPr>
              <a:t> флаг в признаке наличия требования нужного типа и введите описание в соответствующее поле.</a:t>
            </a:r>
            <a:endParaRPr lang="ru-RU" sz="1000" dirty="0" smtClean="0">
              <a:latin typeface="Arial" charset="0"/>
            </a:endParaRPr>
          </a:p>
          <a:p>
            <a:pPr marL="228600" indent="-228600"/>
            <a:endParaRPr lang="ru-RU" sz="1000" dirty="0" smtClean="0">
              <a:latin typeface="Arial" charset="0"/>
            </a:endParaRPr>
          </a:p>
          <a:p>
            <a:pPr marL="228600" indent="-228600"/>
            <a:r>
              <a:rPr lang="ru-RU" sz="1000" dirty="0" smtClean="0"/>
              <a:t>Перейдем к упражнению № 3.</a:t>
            </a:r>
            <a:r>
              <a:rPr lang="en-US" sz="1000" dirty="0" smtClean="0"/>
              <a:t> </a:t>
            </a:r>
            <a:r>
              <a:rPr lang="ru-RU" sz="1000" dirty="0" smtClean="0"/>
              <a:t>Требования к местам предоставления</a:t>
            </a:r>
            <a:endParaRPr lang="ru-RU" sz="1000" dirty="0" smtClean="0">
              <a:latin typeface="Arial" charset="0"/>
            </a:endParaRPr>
          </a:p>
        </p:txBody>
      </p:sp>
    </p:spTree>
    <p:extLst>
      <p:ext uri="{BB962C8B-B14F-4D97-AF65-F5344CB8AC3E}">
        <p14:creationId xmlns:p14="http://schemas.microsoft.com/office/powerpoint/2010/main" val="220207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внешний вид процедуры.</a:t>
            </a:r>
          </a:p>
          <a:p>
            <a:pPr marL="228600" indent="-228600">
              <a:buAutoNum type="arabicPeriod"/>
            </a:pPr>
            <a:r>
              <a:rPr lang="ru-RU" dirty="0" smtClean="0">
                <a:latin typeface="Arial" charset="0"/>
              </a:rPr>
              <a:t>В старом реестре дерево процедур размещалось в верхней части окна в виде древовидной структуры. В новом реестре древовидная структура также остается,</a:t>
            </a:r>
            <a:r>
              <a:rPr lang="ru-RU" baseline="0" dirty="0" smtClean="0">
                <a:latin typeface="Arial" charset="0"/>
              </a:rPr>
              <a:t> но она встроена в само описание услуги в виде раскрывающихся блоков с информацией.</a:t>
            </a:r>
          </a:p>
          <a:p>
            <a:pPr marL="228600" indent="-228600">
              <a:buAutoNum type="arabicPeriod"/>
            </a:pPr>
            <a:r>
              <a:rPr lang="ru-RU" dirty="0" smtClean="0">
                <a:latin typeface="Arial" charset="0"/>
              </a:rPr>
              <a:t>В старом реестре вкладки процедуры размещались горизонтально в средней части окна. В новом реестре процедуры называются Процедурами взаимодействия с заявителями и вкладки размещены внутри процедуры в виде раскрывающихся блоков с полями</a:t>
            </a:r>
            <a:r>
              <a:rPr lang="ru-RU" baseline="0" dirty="0" smtClean="0">
                <a:latin typeface="Arial" charset="0"/>
              </a:rPr>
              <a:t> ввода информации по каждому блоку.</a:t>
            </a:r>
          </a:p>
          <a:p>
            <a:pPr marL="228600" indent="-228600">
              <a:buAutoNum type="arabicPeriod"/>
            </a:pPr>
            <a:r>
              <a:rPr lang="ru-RU" baseline="0" dirty="0" smtClean="0">
                <a:latin typeface="Arial" charset="0"/>
              </a:rPr>
              <a:t>Для каждой цели обращения, входящей в состав процедуры взаимодействия с заявителями, также вкладки размещены внутри цели в виде раскрывающихся блоков с информацией.</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228600" indent="-228600"/>
            <a:r>
              <a:rPr lang="ru-RU" dirty="0" smtClean="0">
                <a:latin typeface="Arial" charset="0"/>
              </a:rPr>
              <a:t>Чтобы сохранить услугу, мы должны нажать кнопку </a:t>
            </a:r>
            <a:r>
              <a:rPr lang="ru-RU" b="1" dirty="0" smtClean="0">
                <a:latin typeface="Arial" charset="0"/>
              </a:rPr>
              <a:t>Сохранить</a:t>
            </a:r>
            <a:r>
              <a:rPr lang="ru-RU" dirty="0" smtClean="0">
                <a:latin typeface="Arial" charset="0"/>
              </a:rPr>
              <a:t> на панели действий услуги.</a:t>
            </a:r>
          </a:p>
          <a:p>
            <a:pPr marL="228600" indent="-228600"/>
            <a:endParaRPr lang="ru-RU" dirty="0" smtClean="0">
              <a:latin typeface="Arial" charset="0"/>
            </a:endParaRPr>
          </a:p>
          <a:p>
            <a:pPr marL="228600" indent="-228600"/>
            <a:r>
              <a:rPr lang="ru-RU" dirty="0" smtClean="0">
                <a:latin typeface="Arial" charset="0"/>
              </a:rPr>
              <a:t>При изменении статуса нужно нажать кнопку изменения статуса на панели действий. Название кнопки будет зависеть от стадии согласования и роли пользователя. </a:t>
            </a:r>
          </a:p>
          <a:p>
            <a:pPr marL="228600" indent="-228600"/>
            <a:r>
              <a:rPr lang="ru-RU" dirty="0" smtClean="0">
                <a:latin typeface="Arial" charset="0"/>
              </a:rPr>
              <a:t>При этом открывается окно фиксации изменений статуса объекта. На форме в обязательном порядке указываются основания для изменения статуса, где в структурированном текстовом виде можно ввести информацию о тех изменениях, которые нужно внести или уже были внесены в нашу услугу. </a:t>
            </a:r>
          </a:p>
          <a:p>
            <a:pPr marL="228600" indent="-228600"/>
            <a:r>
              <a:rPr lang="ru-RU" dirty="0" smtClean="0">
                <a:latin typeface="Arial" charset="0"/>
              </a:rPr>
              <a:t>Далее открывается диалог, в котором система спрашивает, планируете ли вы заверить сохраняемый объект квалифицированной ЭП.</a:t>
            </a:r>
          </a:p>
          <a:p>
            <a:pPr marL="228600" indent="-228600"/>
            <a:r>
              <a:rPr lang="ru-RU" dirty="0" smtClean="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smtClean="0">
                <a:latin typeface="Arial" charset="0"/>
              </a:rPr>
              <a:t>Нет</a:t>
            </a:r>
            <a:r>
              <a:rPr lang="ru-RU" dirty="0" smtClean="0">
                <a:latin typeface="Arial" charset="0"/>
              </a:rPr>
              <a:t>. Внесенные сведения будут просто сохранены.</a:t>
            </a:r>
          </a:p>
          <a:p>
            <a:pPr marL="228600" indent="-228600"/>
            <a:r>
              <a:rPr lang="ru-RU" dirty="0" smtClean="0">
                <a:latin typeface="Arial" charset="0"/>
              </a:rPr>
              <a:t>Если вы хотите поставить свою электронную подпись под внесенными данными, следует нажать кнопку </a:t>
            </a:r>
            <a:r>
              <a:rPr lang="ru-RU" b="1" dirty="0" smtClean="0">
                <a:latin typeface="Arial" charset="0"/>
              </a:rPr>
              <a:t>Да</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все данные для подписи введены, нажмите кнопку </a:t>
            </a:r>
            <a:r>
              <a:rPr lang="ru-RU" b="1" dirty="0" smtClean="0">
                <a:latin typeface="Arial" charset="0"/>
              </a:rPr>
              <a:t>ОК</a:t>
            </a:r>
            <a:r>
              <a:rPr lang="ru-RU" dirty="0" smtClean="0">
                <a:latin typeface="Arial" charset="0"/>
              </a:rPr>
              <a:t>. В случае, если вы не хотите сохранять данные о квалифицированной ЭП, нажмите кнопку </a:t>
            </a:r>
            <a:r>
              <a:rPr lang="en-US" b="1" dirty="0" smtClean="0">
                <a:latin typeface="Arial" charset="0"/>
              </a:rPr>
              <a:t>Cance</a:t>
            </a:r>
            <a:r>
              <a:rPr lang="en-US" dirty="0" smtClean="0">
                <a:latin typeface="Arial" charset="0"/>
              </a:rPr>
              <a:t>l</a:t>
            </a:r>
            <a:r>
              <a:rPr lang="ru-RU" dirty="0" smtClean="0">
                <a:latin typeface="Arial" charset="0"/>
              </a:rPr>
              <a:t>.</a:t>
            </a:r>
          </a:p>
          <a:p>
            <a:pPr marL="228600" indent="-228600"/>
            <a:endParaRPr lang="ru-RU" dirty="0" smtClean="0">
              <a:latin typeface="Arial" charset="0"/>
            </a:endParaRPr>
          </a:p>
          <a:p>
            <a:pPr marL="228600" indent="-228600"/>
            <a:r>
              <a:rPr lang="ru-RU" dirty="0" smtClean="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smtClean="0">
                <a:latin typeface="Arial" charset="0"/>
              </a:rPr>
              <a:t>Теперь же надпись изменилась на «Статус: На внутреннем согласовании».</a:t>
            </a:r>
          </a:p>
          <a:p>
            <a:pPr marL="228600" indent="-228600"/>
            <a:endParaRPr lang="ru-RU" dirty="0" smtClean="0">
              <a:latin typeface="Arial" charset="0"/>
            </a:endParaRPr>
          </a:p>
          <a:p>
            <a:pPr marL="228600" indent="-228600"/>
            <a:r>
              <a:rPr lang="ru-RU" dirty="0" smtClean="0">
                <a:latin typeface="Arial" charset="0"/>
              </a:rPr>
              <a:t>Теперь рассмотрим работу с историей согласования услуги.</a:t>
            </a:r>
          </a:p>
        </p:txBody>
      </p:sp>
    </p:spTree>
    <p:extLst>
      <p:ext uri="{BB962C8B-B14F-4D97-AF65-F5344CB8AC3E}">
        <p14:creationId xmlns:p14="http://schemas.microsoft.com/office/powerpoint/2010/main" val="2263475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smtClean="0">
                <a:latin typeface="Arial" charset="0"/>
              </a:rPr>
              <a:t>Одна из функций реестра ГУ – поддержка отслеживание истории изменений статусов при согласовании, происходящих с объектами реестра. Благодаря этому механизму, мы можем узнать кем, когда и какие статусы были при согласовании услуги, а так же можем посмотреть комментарии, сделанные в</a:t>
            </a:r>
            <a:r>
              <a:rPr lang="ru-RU" sz="1000" baseline="0" dirty="0" smtClean="0">
                <a:latin typeface="Arial" charset="0"/>
              </a:rPr>
              <a:t> момент смены статуса</a:t>
            </a:r>
            <a:r>
              <a:rPr lang="ru-RU" sz="1000" dirty="0" smtClean="0">
                <a:latin typeface="Arial" charset="0"/>
              </a:rPr>
              <a:t>.</a:t>
            </a:r>
          </a:p>
          <a:p>
            <a:pPr>
              <a:lnSpc>
                <a:spcPct val="90000"/>
              </a:lnSpc>
            </a:pPr>
            <a:endParaRPr lang="ru-RU" sz="1000" dirty="0" smtClean="0">
              <a:latin typeface="Arial" charset="0"/>
            </a:endParaRPr>
          </a:p>
          <a:p>
            <a:pPr>
              <a:lnSpc>
                <a:spcPct val="90000"/>
              </a:lnSpc>
            </a:pPr>
            <a:r>
              <a:rPr lang="ru-RU" sz="1000" dirty="0" smtClean="0"/>
              <a:t>Для просмотра истории следует нажать на статус на панели действий карточки</a:t>
            </a:r>
            <a:r>
              <a:rPr lang="ru-RU" sz="1000" baseline="0" dirty="0" smtClean="0"/>
              <a:t> </a:t>
            </a:r>
            <a:r>
              <a:rPr lang="ru-RU" sz="1000" dirty="0" smtClean="0"/>
              <a:t>услуги. </a:t>
            </a:r>
          </a:p>
          <a:p>
            <a:pPr>
              <a:lnSpc>
                <a:spcPct val="90000"/>
              </a:lnSpc>
            </a:pPr>
            <a:endParaRPr lang="ru-RU" sz="1000" dirty="0" smtClean="0"/>
          </a:p>
          <a:p>
            <a:pPr>
              <a:lnSpc>
                <a:spcPct val="90000"/>
              </a:lnSpc>
            </a:pPr>
            <a:r>
              <a:rPr lang="ru-RU" sz="1000" dirty="0" smtClean="0"/>
              <a:t>В результате на экран будет выведено окно с перечнем сохраненных изменений статусов</a:t>
            </a:r>
            <a:r>
              <a:rPr lang="ru-RU" sz="1000" baseline="0" dirty="0" smtClean="0"/>
              <a:t> при согласовании</a:t>
            </a:r>
            <a:r>
              <a:rPr lang="ru-RU" sz="1000" dirty="0" smtClean="0"/>
              <a:t> </a:t>
            </a:r>
            <a:r>
              <a:rPr lang="ru-RU" sz="1000" dirty="0" err="1" smtClean="0"/>
              <a:t>госуслуги</a:t>
            </a:r>
            <a:r>
              <a:rPr lang="ru-RU" sz="1000" dirty="0" smtClean="0"/>
              <a:t>.</a:t>
            </a:r>
            <a:endParaRPr lang="ru-RU" sz="1000" dirty="0" smtClean="0">
              <a:latin typeface="Arial" charset="0"/>
            </a:endParaRPr>
          </a:p>
          <a:p>
            <a:pPr marL="0" marR="0" indent="0" algn="l" defTabSz="914400" rtl="0" eaLnBrk="0" fontAlgn="base" latinLnBrk="0" hangingPunct="0">
              <a:lnSpc>
                <a:spcPct val="9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90000"/>
              </a:lnSpc>
              <a:spcBef>
                <a:spcPct val="30000"/>
              </a:spcBef>
              <a:spcAft>
                <a:spcPct val="0"/>
              </a:spcAft>
              <a:buClrTx/>
              <a:buSzTx/>
              <a:buFontTx/>
              <a:buNone/>
              <a:tabLst/>
              <a:defRPr/>
            </a:pPr>
            <a:r>
              <a:rPr lang="ru-RU" sz="1000" dirty="0" smtClean="0"/>
              <a:t>Перейдем к занятию № 4</a:t>
            </a:r>
          </a:p>
          <a:p>
            <a:pPr>
              <a:lnSpc>
                <a:spcPct val="90000"/>
              </a:lnSpc>
            </a:pPr>
            <a:endParaRPr lang="ru-RU" sz="1000" dirty="0" smtClean="0">
              <a:latin typeface="Arial" charset="0"/>
            </a:endParaRPr>
          </a:p>
        </p:txBody>
      </p:sp>
    </p:spTree>
    <p:extLst>
      <p:ext uri="{BB962C8B-B14F-4D97-AF65-F5344CB8AC3E}">
        <p14:creationId xmlns:p14="http://schemas.microsoft.com/office/powerpoint/2010/main" val="3918303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331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2E0C698-A018-4EBC-9C13-EAB44EA75AD6}" type="slidenum">
              <a:rPr lang="ru-RU" sz="1200" smtClean="0"/>
              <a:pPr eaLnBrk="1" hangingPunct="1"/>
              <a:t>62</a:t>
            </a:fld>
            <a:endParaRPr lang="ru-RU" sz="1200" smtClean="0"/>
          </a:p>
        </p:txBody>
      </p:sp>
    </p:spTree>
    <p:extLst>
      <p:ext uri="{BB962C8B-B14F-4D97-AF65-F5344CB8AC3E}">
        <p14:creationId xmlns:p14="http://schemas.microsoft.com/office/powerpoint/2010/main" val="224047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dirty="0" smtClean="0">
                <a:latin typeface="Arial" charset="0"/>
              </a:rPr>
              <a:t>Процедуры</a:t>
            </a:r>
            <a:r>
              <a:rPr lang="ru-RU" dirty="0" smtClean="0"/>
              <a:t> – наиболее важная и при этом сложная часть Реестра, поэтому она выделяется в отдельный блок. </a:t>
            </a:r>
          </a:p>
          <a:p>
            <a:pPr>
              <a:lnSpc>
                <a:spcPct val="90000"/>
              </a:lnSpc>
            </a:pPr>
            <a:r>
              <a:rPr lang="ru-RU" dirty="0" smtClean="0"/>
              <a:t>Рассмотрим подробнее модель предоставления услуги.</a:t>
            </a:r>
          </a:p>
          <a:p>
            <a:pPr>
              <a:lnSpc>
                <a:spcPct val="90000"/>
              </a:lnSpc>
            </a:pPr>
            <a:endParaRPr lang="ru-RU" dirty="0" smtClean="0"/>
          </a:p>
          <a:p>
            <a:pPr>
              <a:lnSpc>
                <a:spcPct val="90000"/>
              </a:lnSpc>
            </a:pPr>
            <a:r>
              <a:rPr lang="ru-RU" dirty="0" smtClean="0"/>
              <a:t>К </a:t>
            </a:r>
            <a:r>
              <a:rPr lang="ru-RU" dirty="0" smtClean="0">
                <a:latin typeface="Arial" charset="0"/>
              </a:rPr>
              <a:t>каждой процедуре</a:t>
            </a:r>
            <a:r>
              <a:rPr lang="ru-RU" dirty="0" smtClean="0"/>
              <a:t> может относиться несколько целей обращения, в зависимости от результата оказания </a:t>
            </a:r>
            <a:r>
              <a:rPr lang="ru-RU" dirty="0" smtClean="0">
                <a:latin typeface="Arial" charset="0"/>
              </a:rPr>
              <a:t>процедуры</a:t>
            </a:r>
            <a:r>
              <a:rPr lang="ru-RU" dirty="0" smtClean="0"/>
              <a:t>. Входящие документы относятся к конкретной цели обращения. У каждой цели – может быть несколько сценариев ее завершения. У каждого результата завершения - свой набор исходящих документов и юридически значимых действий. </a:t>
            </a:r>
          </a:p>
          <a:p>
            <a:pPr>
              <a:lnSpc>
                <a:spcPct val="90000"/>
              </a:lnSpc>
            </a:pPr>
            <a:endParaRPr lang="ru-RU" dirty="0" smtClean="0"/>
          </a:p>
          <a:p>
            <a:pPr>
              <a:lnSpc>
                <a:spcPct val="90000"/>
              </a:lnSpc>
            </a:pPr>
            <a:r>
              <a:rPr lang="ru-RU" dirty="0" smtClean="0"/>
              <a:t>Таким образом,</a:t>
            </a:r>
          </a:p>
          <a:p>
            <a:pPr>
              <a:lnSpc>
                <a:spcPct val="90000"/>
              </a:lnSpc>
            </a:pPr>
            <a:r>
              <a:rPr lang="ru-RU" dirty="0" smtClean="0"/>
              <a:t>1  </a:t>
            </a:r>
            <a:r>
              <a:rPr lang="ru-RU" dirty="0" smtClean="0">
                <a:latin typeface="Arial" charset="0"/>
              </a:rPr>
              <a:t>Процедура</a:t>
            </a:r>
            <a:r>
              <a:rPr lang="ru-RU" dirty="0" smtClean="0"/>
              <a:t> – несколько целей обращения.</a:t>
            </a:r>
          </a:p>
          <a:p>
            <a:pPr>
              <a:lnSpc>
                <a:spcPct val="90000"/>
              </a:lnSpc>
            </a:pPr>
            <a:r>
              <a:rPr lang="ru-RU" dirty="0" smtClean="0"/>
              <a:t>1 цель – несколько сценариев завершения.</a:t>
            </a:r>
          </a:p>
          <a:p>
            <a:pPr>
              <a:lnSpc>
                <a:spcPct val="90000"/>
              </a:lnSpc>
            </a:pPr>
            <a:r>
              <a:rPr lang="ru-RU" dirty="0" smtClean="0"/>
              <a:t>1 сценарий – несколько исходящих документов из общего перечня рабочих документов и несколько юридически значимых действий из общего перечня ЮЗД.</a:t>
            </a:r>
          </a:p>
          <a:p>
            <a:pPr>
              <a:lnSpc>
                <a:spcPct val="90000"/>
              </a:lnSpc>
            </a:pPr>
            <a:r>
              <a:rPr lang="ru-RU" dirty="0" smtClean="0"/>
              <a:t>Входящие документы привязываются к цели обращения.</a:t>
            </a:r>
          </a:p>
          <a:p>
            <a:pPr>
              <a:lnSpc>
                <a:spcPct val="90000"/>
              </a:lnSpc>
            </a:pPr>
            <a:endParaRPr lang="ru-RU" dirty="0" smtClean="0"/>
          </a:p>
          <a:p>
            <a:pPr>
              <a:lnSpc>
                <a:spcPct val="90000"/>
              </a:lnSpc>
            </a:pPr>
            <a:r>
              <a:rPr lang="ru-RU" dirty="0" smtClean="0"/>
              <a:t>Теперь перейдем непосредственно к рассмотрению каждого элемента представленной схемы. Начнем с верхнего уровня – </a:t>
            </a:r>
            <a:r>
              <a:rPr lang="ru-RU" dirty="0" smtClean="0">
                <a:latin typeface="Arial" charset="0"/>
              </a:rPr>
              <a:t>процедур</a:t>
            </a:r>
            <a:r>
              <a:rPr lang="ru-RU" dirty="0" smtClean="0"/>
              <a:t>.</a:t>
            </a:r>
          </a:p>
          <a:p>
            <a:pPr>
              <a:lnSpc>
                <a:spcPct val="90000"/>
              </a:lnSpc>
            </a:pPr>
            <a:endParaRPr lang="ru-RU" sz="900" dirty="0" smtClean="0"/>
          </a:p>
        </p:txBody>
      </p:sp>
    </p:spTree>
    <p:extLst>
      <p:ext uri="{BB962C8B-B14F-4D97-AF65-F5344CB8AC3E}">
        <p14:creationId xmlns:p14="http://schemas.microsoft.com/office/powerpoint/2010/main" val="1246261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Заполнение закладки «Процедуры» является обязательным условием для публикации услуги. Каждая публикуемая услуга должна содержать как минимум одну процедуру, со своей целью обращения.</a:t>
            </a:r>
          </a:p>
          <a:p>
            <a:pPr marL="228600" indent="-228600">
              <a:lnSpc>
                <a:spcPct val="80000"/>
              </a:lnSpc>
            </a:pPr>
            <a:endParaRPr lang="ru-RU" sz="800" dirty="0" smtClean="0"/>
          </a:p>
          <a:p>
            <a:pPr marL="228600" indent="-228600">
              <a:lnSpc>
                <a:spcPct val="80000"/>
              </a:lnSpc>
            </a:pPr>
            <a:r>
              <a:rPr lang="ru-RU" sz="800" dirty="0" smtClean="0"/>
              <a:t>Для добавления отдельных </a:t>
            </a:r>
            <a:r>
              <a:rPr lang="ru-RU" sz="800" dirty="0" smtClean="0">
                <a:latin typeface="Arial" charset="0"/>
              </a:rPr>
              <a:t>процедур</a:t>
            </a:r>
            <a:r>
              <a:rPr lang="ru-RU" sz="800" dirty="0" smtClean="0"/>
              <a:t> и их описания нужно нажать кнопку </a:t>
            </a:r>
            <a:r>
              <a:rPr lang="ru-RU" sz="800" b="1" dirty="0" smtClean="0"/>
              <a:t>Добавить процедуру</a:t>
            </a:r>
            <a:r>
              <a:rPr lang="ru-RU" sz="800" dirty="0" smtClean="0"/>
              <a:t>. </a:t>
            </a:r>
            <a:endParaRPr lang="ru-RU" sz="800" b="1" dirty="0" smtClean="0"/>
          </a:p>
          <a:p>
            <a:pPr marL="228600" indent="-228600">
              <a:lnSpc>
                <a:spcPct val="80000"/>
              </a:lnSpc>
            </a:pPr>
            <a:r>
              <a:rPr lang="ru-RU" sz="800" dirty="0" smtClean="0"/>
              <a:t>Чтобы удалить </a:t>
            </a:r>
            <a:r>
              <a:rPr lang="ru-RU" sz="800" dirty="0" smtClean="0">
                <a:latin typeface="Arial" charset="0"/>
              </a:rPr>
              <a:t>процедуру</a:t>
            </a:r>
            <a:r>
              <a:rPr lang="ru-RU" sz="800" dirty="0" smtClean="0"/>
              <a:t>, используйте кнопку в виде крестика справа</a:t>
            </a:r>
            <a:r>
              <a:rPr lang="ru-RU" sz="800" baseline="0" dirty="0" smtClean="0"/>
              <a:t> от названия процедуры</a:t>
            </a:r>
            <a:r>
              <a:rPr lang="ru-RU" sz="800" dirty="0" smtClean="0"/>
              <a:t>. Будьте внимательны, так как </a:t>
            </a:r>
            <a:r>
              <a:rPr lang="ru-RU" sz="800" dirty="0" smtClean="0">
                <a:latin typeface="Arial" charset="0"/>
              </a:rPr>
              <a:t>процедур</a:t>
            </a:r>
            <a:r>
              <a:rPr lang="ru-RU" sz="800" dirty="0" smtClean="0"/>
              <a:t>ы удаляются без предварительного предупреждения. После занесения информации по </a:t>
            </a:r>
            <a:r>
              <a:rPr lang="ru-RU" sz="800" dirty="0" smtClean="0">
                <a:latin typeface="Arial" charset="0"/>
              </a:rPr>
              <a:t>каждой процедуре</a:t>
            </a:r>
            <a:r>
              <a:rPr lang="ru-RU" sz="800" dirty="0" smtClean="0"/>
              <a:t>, сохраняйте изменения. </a:t>
            </a:r>
          </a:p>
          <a:p>
            <a:pPr marL="228600" indent="-228600">
              <a:lnSpc>
                <a:spcPct val="80000"/>
              </a:lnSpc>
            </a:pPr>
            <a:endParaRPr lang="ru-RU" sz="800" dirty="0" smtClean="0"/>
          </a:p>
          <a:p>
            <a:pPr marL="228600" indent="-228600">
              <a:lnSpc>
                <a:spcPct val="80000"/>
              </a:lnSpc>
            </a:pPr>
            <a:r>
              <a:rPr lang="ru-RU" sz="800" dirty="0" smtClean="0"/>
              <a:t>Заполнение закладки «</a:t>
            </a:r>
            <a:r>
              <a:rPr lang="ru-RU" sz="800" dirty="0" smtClean="0">
                <a:latin typeface="Arial" charset="0"/>
              </a:rPr>
              <a:t>Процедур</a:t>
            </a:r>
            <a:r>
              <a:rPr lang="ru-RU" sz="800" dirty="0" smtClean="0"/>
              <a:t>ы взаимодействия с заявителем» является наиболее трудоемкой частью работы по заполнению информации об услуге.</a:t>
            </a:r>
            <a:endParaRPr lang="ru-RU" sz="800" dirty="0" smtClean="0">
              <a:latin typeface="Arial" charset="0"/>
            </a:endParaRPr>
          </a:p>
          <a:p>
            <a:pPr marL="228600" indent="-228600">
              <a:lnSpc>
                <a:spcPct val="80000"/>
              </a:lnSpc>
            </a:pPr>
            <a:r>
              <a:rPr lang="ru-RU" sz="800" dirty="0" smtClean="0">
                <a:latin typeface="Arial" charset="0"/>
              </a:rPr>
              <a:t>При добавлении новой процедуры кнопкой </a:t>
            </a:r>
            <a:r>
              <a:rPr lang="ru-RU" sz="800" b="1" dirty="0" smtClean="0">
                <a:latin typeface="Arial" charset="0"/>
              </a:rPr>
              <a:t>Добавить процедуру </a:t>
            </a:r>
            <a:r>
              <a:rPr lang="ru-RU" sz="800" dirty="0" smtClean="0">
                <a:latin typeface="Arial" charset="0"/>
              </a:rPr>
              <a:t> становится видимой область с вкладками.</a:t>
            </a:r>
          </a:p>
          <a:p>
            <a:pPr marL="228600" indent="-228600">
              <a:lnSpc>
                <a:spcPct val="80000"/>
              </a:lnSpc>
            </a:pPr>
            <a:r>
              <a:rPr lang="ru-RU" sz="800" dirty="0" smtClean="0"/>
              <a:t>Сведения о конкретн</a:t>
            </a:r>
            <a:r>
              <a:rPr lang="ru-RU" sz="800" dirty="0" smtClean="0">
                <a:latin typeface="Arial" charset="0"/>
              </a:rPr>
              <a:t>ой</a:t>
            </a:r>
            <a:r>
              <a:rPr lang="ru-RU" sz="800" dirty="0" smtClean="0"/>
              <a:t> </a:t>
            </a:r>
            <a:r>
              <a:rPr lang="ru-RU" sz="800" dirty="0" smtClean="0">
                <a:latin typeface="Arial" charset="0"/>
              </a:rPr>
              <a:t>процедур</a:t>
            </a:r>
            <a:r>
              <a:rPr lang="ru-RU" sz="800" dirty="0" smtClean="0"/>
              <a:t>е располагаются на вкладках: </a:t>
            </a:r>
          </a:p>
          <a:p>
            <a:pPr marL="228600" indent="-228600">
              <a:lnSpc>
                <a:spcPct val="80000"/>
              </a:lnSpc>
              <a:buFontTx/>
              <a:buChar char="•"/>
            </a:pPr>
            <a:r>
              <a:rPr lang="ru-RU" sz="800" b="1" dirty="0" smtClean="0"/>
              <a:t>Общие сведения </a:t>
            </a:r>
          </a:p>
          <a:p>
            <a:pPr marL="228600" indent="-228600">
              <a:lnSpc>
                <a:spcPct val="80000"/>
              </a:lnSpc>
              <a:buFontTx/>
              <a:buChar char="•"/>
            </a:pPr>
            <a:r>
              <a:rPr lang="ru-RU" sz="800" b="1" dirty="0" smtClean="0"/>
              <a:t>Основания для отказа/приостановления</a:t>
            </a:r>
          </a:p>
          <a:p>
            <a:pPr marL="228600" indent="-228600">
              <a:lnSpc>
                <a:spcPct val="80000"/>
              </a:lnSpc>
              <a:buFontTx/>
              <a:buChar char="•"/>
            </a:pPr>
            <a:r>
              <a:rPr lang="ru-RU" sz="800" b="1" dirty="0" smtClean="0"/>
              <a:t>НПА</a:t>
            </a:r>
          </a:p>
          <a:p>
            <a:pPr marL="228600" indent="-228600">
              <a:lnSpc>
                <a:spcPct val="80000"/>
              </a:lnSpc>
              <a:buFontTx/>
              <a:buChar char="•"/>
            </a:pPr>
            <a:r>
              <a:rPr lang="ru-RU" sz="800" b="1" dirty="0" smtClean="0"/>
              <a:t>Административные процедуры</a:t>
            </a:r>
          </a:p>
          <a:p>
            <a:pPr marL="228600" indent="-228600">
              <a:lnSpc>
                <a:spcPct val="80000"/>
              </a:lnSpc>
              <a:buFontTx/>
              <a:buChar char="•"/>
            </a:pPr>
            <a:r>
              <a:rPr lang="ru-RU" sz="800" b="1" dirty="0" smtClean="0">
                <a:latin typeface="Arial" charset="0"/>
              </a:rPr>
              <a:t>Формы взаимодействия</a:t>
            </a:r>
          </a:p>
          <a:p>
            <a:pPr marL="228600" indent="-228600">
              <a:lnSpc>
                <a:spcPct val="80000"/>
              </a:lnSpc>
              <a:buFontTx/>
              <a:buChar char="•"/>
            </a:pPr>
            <a:r>
              <a:rPr lang="ru-RU" sz="800" b="1" dirty="0" smtClean="0">
                <a:latin typeface="Arial" charset="0"/>
              </a:rPr>
              <a:t>Цели</a:t>
            </a:r>
          </a:p>
          <a:p>
            <a:pPr marL="228600" indent="-228600">
              <a:lnSpc>
                <a:spcPct val="80000"/>
              </a:lnSpc>
            </a:pPr>
            <a:endParaRPr lang="ru-RU" sz="800" dirty="0" smtClean="0"/>
          </a:p>
          <a:p>
            <a:pPr marL="457200" indent="-457200">
              <a:buFont typeface="Wingdings" pitchFamily="2" charset="2"/>
              <a:buChar char="Ø"/>
            </a:pPr>
            <a:r>
              <a:rPr lang="ru-RU" sz="800" dirty="0" smtClean="0"/>
              <a:t>Рассмотрим, каким образом заполняется информация о конкретно</a:t>
            </a:r>
            <a:r>
              <a:rPr lang="ru-RU" sz="800" dirty="0" smtClean="0">
                <a:latin typeface="Arial" charset="0"/>
              </a:rPr>
              <a:t>й</a:t>
            </a:r>
            <a:r>
              <a:rPr lang="ru-RU" sz="800" dirty="0" smtClean="0"/>
              <a:t> </a:t>
            </a:r>
            <a:r>
              <a:rPr lang="ru-RU" sz="800" dirty="0" smtClean="0">
                <a:latin typeface="Arial" charset="0"/>
              </a:rPr>
              <a:t>процедур</a:t>
            </a:r>
            <a:r>
              <a:rPr lang="ru-RU" sz="800" dirty="0" smtClean="0"/>
              <a:t>е. Перейдем к упражнению №4. Дерево сервисов.</a:t>
            </a:r>
            <a:endParaRPr lang="ru-RU" sz="800" dirty="0"/>
          </a:p>
        </p:txBody>
      </p:sp>
    </p:spTree>
    <p:extLst>
      <p:ext uri="{BB962C8B-B14F-4D97-AF65-F5344CB8AC3E}">
        <p14:creationId xmlns:p14="http://schemas.microsoft.com/office/powerpoint/2010/main" val="968941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smtClean="0"/>
              <a:t>Итак, как уже было сказано ранее, общая информация о </a:t>
            </a:r>
            <a:r>
              <a:rPr lang="ru-RU" sz="800" dirty="0" smtClean="0">
                <a:latin typeface="Arial" charset="0"/>
              </a:rPr>
              <a:t>процедур</a:t>
            </a:r>
            <a:r>
              <a:rPr lang="ru-RU" sz="800" dirty="0" smtClean="0"/>
              <a:t>е располагается на вкладке «Общие сведения».</a:t>
            </a:r>
          </a:p>
          <a:p>
            <a:pPr marL="228600" indent="-228600">
              <a:lnSpc>
                <a:spcPct val="80000"/>
              </a:lnSpc>
            </a:pPr>
            <a:r>
              <a:rPr lang="ru-RU" sz="800" dirty="0" smtClean="0"/>
              <a:t>На ней расположены следующие поля:</a:t>
            </a:r>
          </a:p>
          <a:p>
            <a:pPr marL="228600" indent="-228600">
              <a:lnSpc>
                <a:spcPct val="80000"/>
              </a:lnSpc>
              <a:buFontTx/>
              <a:buAutoNum type="arabicParenR"/>
            </a:pPr>
            <a:r>
              <a:rPr lang="ru-RU" sz="800" dirty="0" smtClean="0"/>
              <a:t>Идентификатор </a:t>
            </a:r>
            <a:r>
              <a:rPr lang="ru-RU" sz="800" dirty="0" smtClean="0">
                <a:latin typeface="Arial" charset="0"/>
              </a:rPr>
              <a:t>процедуры</a:t>
            </a:r>
            <a:r>
              <a:rPr lang="ru-RU" sz="800" dirty="0" smtClean="0"/>
              <a:t> заполняется автоматически.</a:t>
            </a:r>
          </a:p>
          <a:p>
            <a:pPr marL="228600" indent="-228600">
              <a:lnSpc>
                <a:spcPct val="80000"/>
              </a:lnSpc>
              <a:buFontTx/>
              <a:buAutoNum type="arabicParenR"/>
            </a:pPr>
            <a:r>
              <a:rPr lang="ru-RU" sz="800" b="1" dirty="0" smtClean="0"/>
              <a:t>Наименование</a:t>
            </a:r>
            <a:r>
              <a:rPr lang="ru-RU" sz="800" dirty="0" smtClean="0"/>
              <a:t> (обязательное) – оно заполняется вручную.</a:t>
            </a:r>
          </a:p>
          <a:p>
            <a:pPr marL="228600" indent="-228600">
              <a:lnSpc>
                <a:spcPct val="80000"/>
              </a:lnSpc>
              <a:buFontTx/>
              <a:buAutoNum type="arabicParenR"/>
            </a:pPr>
            <a:r>
              <a:rPr lang="ru-RU" sz="800" b="1" dirty="0" smtClean="0"/>
              <a:t>Блок-схема</a:t>
            </a:r>
            <a:r>
              <a:rPr lang="ru-RU" sz="800" dirty="0" smtClean="0"/>
              <a:t> – поле, предназначенное для прикрепления файла блок-схемы.</a:t>
            </a:r>
          </a:p>
          <a:p>
            <a:pPr marL="228600" indent="-228600">
              <a:lnSpc>
                <a:spcPct val="80000"/>
              </a:lnSpc>
            </a:pPr>
            <a:r>
              <a:rPr lang="ru-RU" sz="800" dirty="0" smtClean="0"/>
              <a:t>Блок-схемы </a:t>
            </a:r>
            <a:r>
              <a:rPr lang="ru-RU" sz="800" dirty="0" smtClean="0">
                <a:latin typeface="Arial" charset="0"/>
              </a:rPr>
              <a:t>процедур</a:t>
            </a:r>
            <a:r>
              <a:rPr lang="ru-RU" sz="800" dirty="0" smtClean="0"/>
              <a:t> услуги, при условии, что в регламенте они присутствуют, обычно располагаются в приложениях к тексту регламента</a:t>
            </a:r>
            <a:r>
              <a:rPr lang="ru-RU" sz="800" i="1" dirty="0" smtClean="0"/>
              <a:t>.</a:t>
            </a:r>
            <a:r>
              <a:rPr lang="ru-RU" sz="800" dirty="0" smtClean="0"/>
              <a:t> </a:t>
            </a:r>
          </a:p>
          <a:p>
            <a:pPr marL="228600" indent="-228600">
              <a:lnSpc>
                <a:spcPct val="80000"/>
              </a:lnSpc>
            </a:pPr>
            <a:r>
              <a:rPr lang="ru-RU" sz="800" dirty="0" smtClean="0"/>
              <a:t>4) </a:t>
            </a:r>
            <a:r>
              <a:rPr lang="ru-RU" sz="800" b="1" dirty="0" smtClean="0"/>
              <a:t>Основание</a:t>
            </a:r>
            <a:r>
              <a:rPr lang="ru-RU" sz="800" dirty="0" smtClean="0"/>
              <a:t> для начала выполнения</a:t>
            </a:r>
            <a:r>
              <a:rPr lang="ru-RU" sz="800" dirty="0" smtClean="0">
                <a:latin typeface="Arial" charset="0"/>
              </a:rPr>
              <a:t> процедуры </a:t>
            </a:r>
            <a:r>
              <a:rPr lang="ru-RU" sz="800" dirty="0" smtClean="0"/>
              <a:t>– заполняются с помощью текстового редактора и должны содержать информацию из административного регламента услуги.</a:t>
            </a:r>
          </a:p>
          <a:p>
            <a:pPr marL="228600" indent="-228600">
              <a:lnSpc>
                <a:spcPct val="80000"/>
              </a:lnSpc>
            </a:pPr>
            <a:r>
              <a:rPr lang="ru-RU" sz="800" dirty="0" smtClean="0"/>
              <a:t>Поле </a:t>
            </a:r>
            <a:r>
              <a:rPr lang="ru-RU" sz="800" b="1" dirty="0" smtClean="0"/>
              <a:t>Основание </a:t>
            </a:r>
            <a:r>
              <a:rPr lang="ru-RU" sz="800" dirty="0" smtClean="0"/>
              <a:t>как правило содержит информацию о том, каким образом инициируется начало оказания </a:t>
            </a:r>
            <a:r>
              <a:rPr lang="ru-RU" sz="800" dirty="0" smtClean="0">
                <a:latin typeface="Arial" charset="0"/>
              </a:rPr>
              <a:t>процедуры</a:t>
            </a:r>
            <a:r>
              <a:rPr lang="ru-RU" sz="800" dirty="0" smtClean="0"/>
              <a:t>. Это может быть обращение получателя услуги с пакетом документов, решение, приятое в процессе исполнения предыдуще</a:t>
            </a:r>
            <a:r>
              <a:rPr lang="ru-RU" sz="800" dirty="0" smtClean="0">
                <a:latin typeface="Arial" charset="0"/>
              </a:rPr>
              <a:t>й</a:t>
            </a:r>
            <a:r>
              <a:rPr lang="ru-RU" sz="800" dirty="0" smtClean="0"/>
              <a:t> </a:t>
            </a:r>
            <a:r>
              <a:rPr lang="ru-RU" sz="800" dirty="0" smtClean="0">
                <a:latin typeface="Arial" charset="0"/>
              </a:rPr>
              <a:t>процедуры</a:t>
            </a:r>
            <a:r>
              <a:rPr lang="ru-RU" sz="800" dirty="0" smtClean="0"/>
              <a:t> или возникновение каких-либо внешних факторов.</a:t>
            </a:r>
          </a:p>
          <a:p>
            <a:pPr marL="228600" indent="-228600">
              <a:lnSpc>
                <a:spcPct val="80000"/>
              </a:lnSpc>
            </a:pPr>
            <a:r>
              <a:rPr lang="ru-RU" sz="800" dirty="0" smtClean="0">
                <a:latin typeface="Arial" charset="0"/>
              </a:rPr>
              <a:t>5) В поле </a:t>
            </a:r>
            <a:r>
              <a:rPr lang="ru-RU" sz="800" b="1" dirty="0" smtClean="0">
                <a:latin typeface="Arial" charset="0"/>
              </a:rPr>
              <a:t>Результат оказания</a:t>
            </a:r>
            <a:r>
              <a:rPr lang="ru-RU" sz="800" dirty="0" smtClean="0">
                <a:latin typeface="Arial" charset="0"/>
              </a:rPr>
              <a:t> мы</a:t>
            </a:r>
            <a:r>
              <a:rPr lang="ru-RU" sz="800" baseline="0" dirty="0" smtClean="0">
                <a:latin typeface="Arial" charset="0"/>
              </a:rPr>
              <a:t> должны вносить информацию об ожидаемом результате оказания данной процедуры в рамках предоставляемой услуги.</a:t>
            </a:r>
            <a:endParaRPr lang="ru-RU" sz="800" dirty="0" smtClean="0">
              <a:latin typeface="Arial" charset="0"/>
            </a:endParaRPr>
          </a:p>
          <a:p>
            <a:pPr marL="228600" indent="-228600">
              <a:lnSpc>
                <a:spcPct val="80000"/>
              </a:lnSpc>
            </a:pPr>
            <a:endParaRPr lang="ru-RU" sz="800" dirty="0" smtClean="0">
              <a:latin typeface="Arial" charset="0"/>
            </a:endParaRPr>
          </a:p>
          <a:p>
            <a:pPr marL="228600" indent="-228600">
              <a:lnSpc>
                <a:spcPct val="80000"/>
              </a:lnSpc>
            </a:pPr>
            <a:r>
              <a:rPr lang="ru-RU" sz="800" dirty="0" smtClean="0"/>
              <a:t>Перейдем к упражнению №4. </a:t>
            </a:r>
            <a:r>
              <a:rPr lang="ru-RU" altLang="ru-RU" sz="800" i="1" dirty="0" smtClean="0"/>
              <a:t>Закладка «Процедуры взаимодействия с заявителями» Вкладка </a:t>
            </a:r>
            <a:r>
              <a:rPr lang="ru-RU" sz="800" dirty="0" smtClean="0"/>
              <a:t>Общие сведения</a:t>
            </a:r>
          </a:p>
          <a:p>
            <a:pPr marL="228600" indent="-228600">
              <a:lnSpc>
                <a:spcPct val="80000"/>
              </a:lnSpc>
            </a:pPr>
            <a:endParaRPr lang="ru-RU" sz="800" dirty="0" smtClean="0"/>
          </a:p>
        </p:txBody>
      </p:sp>
    </p:spTree>
    <p:extLst>
      <p:ext uri="{BB962C8B-B14F-4D97-AF65-F5344CB8AC3E}">
        <p14:creationId xmlns:p14="http://schemas.microsoft.com/office/powerpoint/2010/main" val="949407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ru-RU" sz="900" dirty="0" smtClean="0">
                <a:latin typeface="Arial" charset="0"/>
              </a:rPr>
              <a:t>В случае, если в АР имеются основания для отказа/приостановления, отметка об отсутствии оснований снимается и в этом случае появляются другие поля, которые необходимо заполнить.</a:t>
            </a:r>
          </a:p>
          <a:p>
            <a:pPr>
              <a:lnSpc>
                <a:spcPct val="90000"/>
              </a:lnSpc>
            </a:pPr>
            <a:endParaRPr lang="ru-RU" sz="900" dirty="0" smtClean="0">
              <a:latin typeface="Arial" charset="0"/>
            </a:endParaRPr>
          </a:p>
          <a:p>
            <a:pPr>
              <a:lnSpc>
                <a:spcPct val="90000"/>
              </a:lnSpc>
            </a:pPr>
            <a:r>
              <a:rPr lang="ru-RU" sz="900" dirty="0" smtClean="0">
                <a:latin typeface="Arial" charset="0"/>
              </a:rPr>
              <a:t>Можно добавить несколько Оснований для отказа/приостановления. Для этого нужно нажать кнопку </a:t>
            </a:r>
            <a:r>
              <a:rPr lang="ru-RU" sz="900" b="1" dirty="0" smtClean="0">
                <a:latin typeface="Arial" charset="0"/>
              </a:rPr>
              <a:t>Добавить</a:t>
            </a:r>
            <a:r>
              <a:rPr lang="ru-RU" sz="900" dirty="0" smtClean="0">
                <a:latin typeface="Arial" charset="0"/>
              </a:rPr>
              <a:t> и заполнить поле </a:t>
            </a:r>
            <a:r>
              <a:rPr lang="ru-RU" sz="900" b="1" dirty="0" smtClean="0">
                <a:latin typeface="Arial" charset="0"/>
              </a:rPr>
              <a:t>Наименование</a:t>
            </a:r>
            <a:r>
              <a:rPr lang="ru-RU" sz="900" dirty="0" smtClean="0">
                <a:latin typeface="Arial" charset="0"/>
              </a:rPr>
              <a:t> (обязательное).</a:t>
            </a:r>
          </a:p>
          <a:p>
            <a:pPr>
              <a:lnSpc>
                <a:spcPct val="90000"/>
              </a:lnSpc>
            </a:pPr>
            <a:r>
              <a:rPr lang="ru-RU" sz="900" dirty="0" smtClean="0">
                <a:latin typeface="Arial" charset="0"/>
              </a:rPr>
              <a:t>Удалить основание для отказа/приостановления можно используя кнопку </a:t>
            </a:r>
            <a:r>
              <a:rPr lang="ru-RU" sz="900" b="0" dirty="0" smtClean="0">
                <a:latin typeface="Arial" charset="0"/>
              </a:rPr>
              <a:t>в виде крестика рядом с наименованием основания</a:t>
            </a:r>
            <a:r>
              <a:rPr lang="ru-RU" sz="900" b="1" dirty="0" smtClean="0">
                <a:latin typeface="Arial" charset="0"/>
              </a:rPr>
              <a:t>.</a:t>
            </a:r>
          </a:p>
          <a:p>
            <a:pPr>
              <a:lnSpc>
                <a:spcPct val="90000"/>
              </a:lnSpc>
            </a:pPr>
            <a:endParaRPr lang="ru-RU" sz="900" b="1" dirty="0" smtClean="0">
              <a:latin typeface="Arial" charset="0"/>
            </a:endParaRPr>
          </a:p>
          <a:p>
            <a:pPr marL="228600" indent="-228600">
              <a:lnSpc>
                <a:spcPct val="80000"/>
              </a:lnSpc>
            </a:pPr>
            <a:r>
              <a:rPr lang="ru-RU" sz="900" dirty="0" smtClean="0"/>
              <a:t>Рассмотрим поля </a:t>
            </a:r>
            <a:r>
              <a:rPr lang="ru-RU" sz="900" baseline="0" dirty="0" smtClean="0"/>
              <a:t>вкладки процедуры «Основания для отказа/приостановления»</a:t>
            </a:r>
            <a:endParaRPr lang="ru-RU" sz="900" dirty="0" smtClean="0"/>
          </a:p>
          <a:p>
            <a:pPr>
              <a:lnSpc>
                <a:spcPct val="90000"/>
              </a:lnSpc>
            </a:pPr>
            <a:endParaRPr lang="ru-RU" sz="900" dirty="0" smtClean="0"/>
          </a:p>
        </p:txBody>
      </p:sp>
    </p:spTree>
    <p:extLst>
      <p:ext uri="{BB962C8B-B14F-4D97-AF65-F5344CB8AC3E}">
        <p14:creationId xmlns:p14="http://schemas.microsoft.com/office/powerpoint/2010/main" val="3826542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900" dirty="0" smtClean="0">
                <a:latin typeface="Arial" charset="0"/>
              </a:rPr>
              <a:t>При заполнении поля </a:t>
            </a:r>
            <a:r>
              <a:rPr lang="ru-RU" sz="900" b="1" dirty="0" smtClean="0">
                <a:latin typeface="Arial" charset="0"/>
              </a:rPr>
              <a:t>Наименование</a:t>
            </a:r>
            <a:r>
              <a:rPr lang="ru-RU" sz="900" dirty="0" smtClean="0">
                <a:latin typeface="Arial" charset="0"/>
              </a:rPr>
              <a:t> (обязательное) следует учесть,</a:t>
            </a:r>
            <a:r>
              <a:rPr lang="ru-RU" sz="900" baseline="0" dirty="0" smtClean="0">
                <a:latin typeface="Arial" charset="0"/>
              </a:rPr>
              <a:t>  что есл</a:t>
            </a:r>
            <a:r>
              <a:rPr lang="ru-RU" sz="900" dirty="0" smtClean="0">
                <a:latin typeface="Arial" charset="0"/>
              </a:rPr>
              <a:t>и формулировка основания достаточно короткая и не требует пояснений</a:t>
            </a:r>
            <a:r>
              <a:rPr lang="ru-RU" sz="900" baseline="0" dirty="0" smtClean="0">
                <a:latin typeface="Arial" charset="0"/>
              </a:rPr>
              <a:t> -</a:t>
            </a:r>
            <a:r>
              <a:rPr lang="ru-RU" sz="900" dirty="0" smtClean="0">
                <a:latin typeface="Arial" charset="0"/>
              </a:rPr>
              <a:t> этого достаточно. В противном случае, если название слишком длинное или есть уточнения, в поле </a:t>
            </a:r>
            <a:r>
              <a:rPr lang="ru-RU" sz="900" b="1" dirty="0" smtClean="0">
                <a:latin typeface="Arial" charset="0"/>
              </a:rPr>
              <a:t>Наименование</a:t>
            </a:r>
            <a:r>
              <a:rPr lang="ru-RU" sz="900" dirty="0" smtClean="0">
                <a:latin typeface="Arial" charset="0"/>
              </a:rPr>
              <a:t> нужно вписать переработанную сокращенную формулировку, а в поле </a:t>
            </a:r>
            <a:r>
              <a:rPr lang="ru-RU" sz="900" b="1" dirty="0" smtClean="0">
                <a:latin typeface="Arial" charset="0"/>
              </a:rPr>
              <a:t>Описание</a:t>
            </a:r>
            <a:r>
              <a:rPr lang="ru-RU" sz="900" dirty="0" smtClean="0">
                <a:latin typeface="Arial" charset="0"/>
              </a:rPr>
              <a:t>, которое заполняется при помощи встроенного редактора, добавить дополнительную информацию.</a:t>
            </a:r>
          </a:p>
          <a:p>
            <a:pPr>
              <a:lnSpc>
                <a:spcPct val="90000"/>
              </a:lnSpc>
            </a:pPr>
            <a:r>
              <a:rPr lang="ru-RU" sz="900" dirty="0" smtClean="0">
                <a:latin typeface="Arial" charset="0"/>
              </a:rPr>
              <a:t>Если</a:t>
            </a:r>
            <a:r>
              <a:rPr lang="ru-RU" sz="900" baseline="0" dirty="0" smtClean="0">
                <a:latin typeface="Arial" charset="0"/>
              </a:rPr>
              <a:t> вводится основание с </a:t>
            </a:r>
            <a:r>
              <a:rPr lang="ru-RU" sz="900" b="1" baseline="0" dirty="0" smtClean="0">
                <a:latin typeface="Arial" charset="0"/>
              </a:rPr>
              <a:t>Типом действия -</a:t>
            </a:r>
            <a:r>
              <a:rPr lang="ru-RU" sz="900" baseline="0" dirty="0" smtClean="0">
                <a:latin typeface="Arial" charset="0"/>
              </a:rPr>
              <a:t> Приостановление, то следует также заполнить поле </a:t>
            </a:r>
            <a:r>
              <a:rPr lang="ru-RU" sz="900" b="1" baseline="0" dirty="0" smtClean="0">
                <a:latin typeface="Arial" charset="0"/>
              </a:rPr>
              <a:t>Срок приостановления</a:t>
            </a:r>
            <a:r>
              <a:rPr lang="ru-RU" sz="900" baseline="0" dirty="0" smtClean="0">
                <a:latin typeface="Arial" charset="0"/>
              </a:rPr>
              <a:t>.</a:t>
            </a:r>
            <a:endParaRPr lang="ru-RU" sz="900" dirty="0" smtClean="0">
              <a:latin typeface="Arial" charset="0"/>
            </a:endParaRPr>
          </a:p>
          <a:p>
            <a:pPr>
              <a:lnSpc>
                <a:spcPct val="90000"/>
              </a:lnSpc>
            </a:pPr>
            <a:endParaRPr lang="ru-RU" sz="900" dirty="0" smtClean="0">
              <a:latin typeface="Arial" charset="0"/>
            </a:endParaRPr>
          </a:p>
          <a:p>
            <a:pPr>
              <a:lnSpc>
                <a:spcPct val="90000"/>
              </a:lnSpc>
            </a:pPr>
            <a:r>
              <a:rPr lang="ru-RU" sz="900" b="0" dirty="0" smtClean="0">
                <a:latin typeface="Arial" charset="0"/>
              </a:rPr>
              <a:t>Не забудьте</a:t>
            </a:r>
            <a:r>
              <a:rPr lang="ru-RU" sz="900" b="0" baseline="0" dirty="0" smtClean="0">
                <a:latin typeface="Arial" charset="0"/>
              </a:rPr>
              <a:t> сохранить сделанные изменения.</a:t>
            </a:r>
            <a:endParaRPr lang="ru-RU" sz="900" b="0" dirty="0" smtClean="0">
              <a:latin typeface="Arial" charset="0"/>
            </a:endParaRPr>
          </a:p>
          <a:p>
            <a:pPr>
              <a:lnSpc>
                <a:spcPct val="90000"/>
              </a:lnSpc>
            </a:pPr>
            <a:endParaRPr lang="ru-RU" sz="900" b="1" dirty="0" smtClean="0">
              <a:latin typeface="Arial" charset="0"/>
            </a:endParaRPr>
          </a:p>
          <a:p>
            <a:pPr marL="0" indent="0">
              <a:buFont typeface="Wingdings" pitchFamily="2" charset="2"/>
              <a:buNone/>
            </a:pPr>
            <a:r>
              <a:rPr lang="ru-RU" sz="900" dirty="0" smtClean="0"/>
              <a:t>Перейдем к примеру №4. </a:t>
            </a:r>
            <a:r>
              <a:rPr lang="ru-RU" altLang="ru-RU" sz="900" i="1" dirty="0" smtClean="0"/>
              <a:t>Закладка «Процедуры взаимодействия с заявителями» Вкладка </a:t>
            </a:r>
            <a:r>
              <a:rPr lang="ru-RU" sz="900" dirty="0" smtClean="0"/>
              <a:t>Основания для отказа/приостановления</a:t>
            </a:r>
          </a:p>
          <a:p>
            <a:pPr>
              <a:lnSpc>
                <a:spcPct val="90000"/>
              </a:lnSpc>
            </a:pPr>
            <a:endParaRPr lang="ru-RU" sz="900" dirty="0" smtClean="0"/>
          </a:p>
        </p:txBody>
      </p:sp>
    </p:spTree>
    <p:extLst>
      <p:ext uri="{BB962C8B-B14F-4D97-AF65-F5344CB8AC3E}">
        <p14:creationId xmlns:p14="http://schemas.microsoft.com/office/powerpoint/2010/main" val="2935336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dirty="0" smtClean="0"/>
              <a:t>На вкладке «НПА» представлен полный список Нормативных актов, которые были занесены ранее в процессе заполнения закладки «НПА» услуги.</a:t>
            </a:r>
          </a:p>
          <a:p>
            <a:pPr marL="228600" indent="-228600" algn="just"/>
            <a:r>
              <a:rPr lang="ru-RU" dirty="0" smtClean="0"/>
              <a:t>Для публикации услуги, необходимо чтобы в процедуре был отмечен по крайней мере один НПА.</a:t>
            </a:r>
          </a:p>
          <a:p>
            <a:pPr marL="228600" indent="-228600" algn="just"/>
            <a:r>
              <a:rPr lang="ru-RU" dirty="0" smtClean="0"/>
              <a:t>Если в тексте регламента есть ссылка на то, что рассматриваем</a:t>
            </a:r>
            <a:r>
              <a:rPr lang="ru-RU" dirty="0" smtClean="0">
                <a:latin typeface="Arial" charset="0"/>
              </a:rPr>
              <a:t>ая</a:t>
            </a:r>
            <a:r>
              <a:rPr lang="ru-RU" dirty="0" smtClean="0"/>
              <a:t> </a:t>
            </a:r>
            <a:r>
              <a:rPr lang="ru-RU" dirty="0" smtClean="0">
                <a:latin typeface="Arial" charset="0"/>
              </a:rPr>
              <a:t>процедура регулируется </a:t>
            </a:r>
            <a:r>
              <a:rPr lang="ru-RU" dirty="0" smtClean="0"/>
              <a:t>определенными НПА, то мы должны нажать кнопку </a:t>
            </a:r>
            <a:r>
              <a:rPr lang="ru-RU" b="1" dirty="0" smtClean="0"/>
              <a:t>Добавить </a:t>
            </a:r>
            <a:r>
              <a:rPr lang="ru-RU" b="0" dirty="0" smtClean="0"/>
              <a:t>и</a:t>
            </a:r>
            <a:r>
              <a:rPr lang="ru-RU" dirty="0" smtClean="0"/>
              <a:t> отметить их в перечне документов,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dirty="0" smtClean="0">
              <a:latin typeface="Arial" charset="0"/>
            </a:endParaRPr>
          </a:p>
          <a:p>
            <a:pPr marL="228600" indent="-228600" algn="just"/>
            <a:r>
              <a:rPr lang="ru-RU" dirty="0" smtClean="0">
                <a:latin typeface="Arial" charset="0"/>
              </a:rPr>
              <a:t>Если в тексте регламента нет ссылки на другие НПА, регулирующие оказание непосредственно той или иной процедуре, то скорее всего НПА, который будет отмечен в процедуре, будет сам АР, который непосредственно регулирует исполнение любой процедуры услуги. </a:t>
            </a: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НПА</a:t>
            </a:r>
            <a:endParaRPr lang="ru-RU" dirty="0"/>
          </a:p>
        </p:txBody>
      </p:sp>
    </p:spTree>
    <p:extLst>
      <p:ext uri="{BB962C8B-B14F-4D97-AF65-F5344CB8AC3E}">
        <p14:creationId xmlns:p14="http://schemas.microsoft.com/office/powerpoint/2010/main" val="2589925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sz="1200" kern="1200" dirty="0" smtClean="0">
                <a:solidFill>
                  <a:schemeClr val="tx1"/>
                </a:solidFill>
                <a:effectLst/>
                <a:latin typeface="+mn-lt"/>
                <a:ea typeface="+mn-ea"/>
                <a:cs typeface="+mn-cs"/>
              </a:rPr>
              <a:t>В данном блоке отображены административные процедуры, относящиеся к данной процедуре взаимодействия с заявителями, которые были внесены на закладке «Административные процедуры» карточки услуги</a:t>
            </a:r>
          </a:p>
          <a:p>
            <a:pPr marL="228600" indent="-228600" algn="just"/>
            <a:r>
              <a:rPr lang="ru-RU" dirty="0" smtClean="0"/>
              <a:t>Нажмите кнопку </a:t>
            </a:r>
            <a:r>
              <a:rPr lang="ru-RU" b="1" dirty="0" smtClean="0"/>
              <a:t>Добавить </a:t>
            </a:r>
            <a:r>
              <a:rPr lang="ru-RU" b="0" dirty="0" smtClean="0"/>
              <a:t>и</a:t>
            </a:r>
            <a:r>
              <a:rPr lang="ru-RU" dirty="0" smtClean="0"/>
              <a:t> отметьте в перечне требуемые административные процедуры, кликнув по галочке слева.  </a:t>
            </a:r>
          </a:p>
          <a:p>
            <a:pPr marL="228600" indent="-228600" algn="just"/>
            <a:r>
              <a:rPr lang="ru-RU" dirty="0" smtClean="0"/>
              <a:t>После завершения нажмите</a:t>
            </a:r>
            <a:r>
              <a:rPr lang="ru-RU" baseline="0" dirty="0" smtClean="0"/>
              <a:t> кнопку </a:t>
            </a:r>
            <a:r>
              <a:rPr lang="ru-RU" b="1" baseline="0" dirty="0" smtClean="0"/>
              <a:t>Выбрать.</a:t>
            </a:r>
            <a:endParaRPr lang="ru-RU" dirty="0" smtClean="0"/>
          </a:p>
          <a:p>
            <a:pPr marL="228600" indent="-228600" algn="just"/>
            <a:endParaRPr lang="ru-RU" sz="1200" kern="1200" dirty="0" smtClean="0">
              <a:solidFill>
                <a:schemeClr val="tx1"/>
              </a:solidFill>
              <a:effectLst/>
              <a:latin typeface="+mn-lt"/>
              <a:ea typeface="+mn-ea"/>
              <a:cs typeface="+mn-cs"/>
            </a:endParaRPr>
          </a:p>
          <a:p>
            <a:pPr marL="228600" indent="-228600" algn="just"/>
            <a:endParaRPr lang="ru-RU" dirty="0" smtClean="0">
              <a:latin typeface="Arial" charset="0"/>
            </a:endParaRPr>
          </a:p>
          <a:p>
            <a:pPr marL="228600" indent="-228600" algn="just"/>
            <a:endParaRPr lang="ru-RU" dirty="0" smtClean="0">
              <a:latin typeface="Arial" charset="0"/>
            </a:endParaRPr>
          </a:p>
          <a:p>
            <a:pPr marL="0" indent="0">
              <a:buFont typeface="Wingdings" pitchFamily="2" charset="2"/>
              <a:buNone/>
            </a:pPr>
            <a:r>
              <a:rPr lang="ru-RU" dirty="0" smtClean="0"/>
              <a:t>Перейдем к упражнению №4. Вкладка Административные процедуры</a:t>
            </a:r>
            <a:endParaRPr lang="ru-RU" dirty="0"/>
          </a:p>
        </p:txBody>
      </p:sp>
    </p:spTree>
    <p:extLst>
      <p:ext uri="{BB962C8B-B14F-4D97-AF65-F5344CB8AC3E}">
        <p14:creationId xmlns:p14="http://schemas.microsoft.com/office/powerpoint/2010/main" val="3412209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НПА.</a:t>
            </a:r>
          </a:p>
          <a:p>
            <a:pPr marL="228600" indent="-228600"/>
            <a:r>
              <a:rPr lang="ru-RU" dirty="0" smtClean="0">
                <a:latin typeface="Arial" charset="0"/>
              </a:rPr>
              <a:t>В старом реестре для каждой услуги формировался отдельный список нормативных правовых актов.</a:t>
            </a:r>
            <a:r>
              <a:rPr lang="ru-RU" baseline="0" dirty="0" smtClean="0">
                <a:latin typeface="Arial" charset="0"/>
              </a:rPr>
              <a:t> Теперь все НПА вынесены в отдельный справочник, то есть в любой момент работы с реестром можно внести информацию о НПА в справочник, после чего, в процессе заполнения описания услуги уже не требуется добавлять новый НПА, а нужно всего лишь выбрать требуемый НПА из справочника. При этом возможность добавить в справочник новый НПА также сохраняется (в случае, если в справочнике нужный НПА отсутствует).</a:t>
            </a:r>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ru-RU" dirty="0" smtClean="0"/>
              <a:t>Вкладка «Формы взаимодействия» содержит два информационных блока, описывающих формы взаимодействия Госоргана  и получателей </a:t>
            </a:r>
            <a:r>
              <a:rPr lang="ru-RU" dirty="0" smtClean="0">
                <a:latin typeface="Arial" charset="0"/>
              </a:rPr>
              <a:t>процедуры</a:t>
            </a:r>
            <a:r>
              <a:rPr lang="ru-RU" dirty="0" smtClean="0"/>
              <a:t>.</a:t>
            </a:r>
            <a:r>
              <a:rPr lang="ru-RU" dirty="0" smtClean="0">
                <a:latin typeface="Arial" charset="0"/>
              </a:rPr>
              <a:t> </a:t>
            </a:r>
          </a:p>
          <a:p>
            <a:pPr algn="just"/>
            <a:endParaRPr lang="ru-RU" dirty="0" smtClean="0"/>
          </a:p>
          <a:p>
            <a:pPr algn="just"/>
            <a:r>
              <a:rPr lang="ru-RU" dirty="0" smtClean="0"/>
              <a:t>Первый блок – способы</a:t>
            </a:r>
            <a:r>
              <a:rPr lang="ru-RU" baseline="0" dirty="0" smtClean="0"/>
              <a:t> </a:t>
            </a:r>
            <a:r>
              <a:rPr lang="ru-RU" dirty="0" smtClean="0"/>
              <a:t>обращения. Здесь нужно указывать способы, которыми получатель может обратиться за получением услуги.</a:t>
            </a:r>
          </a:p>
          <a:p>
            <a:r>
              <a:rPr lang="ru-RU" dirty="0" smtClean="0"/>
              <a:t>Второй блок – способы получения результата. Здесь нужно указать способы получения результата выполнения процедуры.</a:t>
            </a:r>
          </a:p>
          <a:p>
            <a:endParaRPr lang="ru-RU" dirty="0" smtClean="0"/>
          </a:p>
          <a:p>
            <a:endParaRPr lang="ru-RU" dirty="0" smtClean="0"/>
          </a:p>
          <a:p>
            <a:r>
              <a:rPr lang="ru-RU" dirty="0" smtClean="0"/>
              <a:t>Перейдем к упражнению №4. Вкладка «Формы взаимодействия»</a:t>
            </a:r>
            <a:endParaRPr lang="ru-RU" dirty="0" smtClean="0">
              <a:latin typeface="Arial" charset="0"/>
            </a:endParaRPr>
          </a:p>
        </p:txBody>
      </p:sp>
    </p:spTree>
    <p:extLst>
      <p:ext uri="{BB962C8B-B14F-4D97-AF65-F5344CB8AC3E}">
        <p14:creationId xmlns:p14="http://schemas.microsoft.com/office/powerpoint/2010/main" val="1787339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47650" indent="-247650">
              <a:lnSpc>
                <a:spcPct val="90000"/>
              </a:lnSpc>
            </a:pPr>
            <a:r>
              <a:rPr lang="ru-RU" dirty="0" smtClean="0"/>
              <a:t>Чтобы добавить новую цель обращения для </a:t>
            </a:r>
            <a:r>
              <a:rPr lang="ru-RU" dirty="0" smtClean="0">
                <a:latin typeface="Arial" charset="0"/>
              </a:rPr>
              <a:t>процедуры</a:t>
            </a:r>
            <a:r>
              <a:rPr lang="ru-RU" dirty="0" smtClean="0"/>
              <a:t>, нужно  нажать кнопку </a:t>
            </a:r>
            <a:r>
              <a:rPr lang="ru-RU" b="1" dirty="0" smtClean="0"/>
              <a:t>Добавить цель обращения.</a:t>
            </a:r>
          </a:p>
          <a:p>
            <a:pPr marL="247650" indent="-247650">
              <a:lnSpc>
                <a:spcPct val="90000"/>
              </a:lnSpc>
            </a:pPr>
            <a:r>
              <a:rPr lang="ru-RU" dirty="0" smtClean="0"/>
              <a:t>Удалить цель можно аналогично процедуре, нажав на крестик рядом с названием цели обращения.</a:t>
            </a:r>
          </a:p>
          <a:p>
            <a:pPr marL="247650" indent="-247650">
              <a:lnSpc>
                <a:spcPct val="90000"/>
              </a:lnSpc>
            </a:pPr>
            <a:endParaRPr lang="ru-RU" dirty="0" smtClean="0"/>
          </a:p>
          <a:p>
            <a:pPr marL="247650" indent="-247650">
              <a:lnSpc>
                <a:spcPct val="90000"/>
              </a:lnSpc>
            </a:pPr>
            <a:r>
              <a:rPr lang="ru-RU" dirty="0" smtClean="0"/>
              <a:t>При добавлении новой цели, дерево вкладок расширяется, так как для каждой цели существует возможность указания входящих документов и сценариев завершения.</a:t>
            </a:r>
          </a:p>
          <a:p>
            <a:pPr marL="247650" indent="-247650">
              <a:lnSpc>
                <a:spcPct val="90000"/>
              </a:lnSpc>
            </a:pPr>
            <a:r>
              <a:rPr lang="ru-RU" dirty="0" smtClean="0">
                <a:latin typeface="Arial" charset="0"/>
              </a:rPr>
              <a:t>Описание</a:t>
            </a:r>
            <a:r>
              <a:rPr lang="ru-RU" dirty="0" smtClean="0"/>
              <a:t> цели</a:t>
            </a:r>
            <a:r>
              <a:rPr lang="ru-RU" dirty="0" smtClean="0">
                <a:latin typeface="Arial" charset="0"/>
              </a:rPr>
              <a:t> располагается на следующих вкладках:</a:t>
            </a:r>
            <a:endParaRPr lang="ru-RU" dirty="0" smtClean="0"/>
          </a:p>
          <a:p>
            <a:pPr marL="247650" indent="-247650">
              <a:lnSpc>
                <a:spcPct val="90000"/>
              </a:lnSpc>
              <a:buFontTx/>
              <a:buAutoNum type="arabicParenR"/>
            </a:pPr>
            <a:r>
              <a:rPr lang="ru-RU" b="1" dirty="0" smtClean="0"/>
              <a:t>Общие сведения</a:t>
            </a:r>
          </a:p>
          <a:p>
            <a:pPr marL="247650" indent="-247650">
              <a:lnSpc>
                <a:spcPct val="90000"/>
              </a:lnSpc>
              <a:buFontTx/>
              <a:buAutoNum type="arabicParenR"/>
            </a:pPr>
            <a:r>
              <a:rPr lang="ru-RU" b="1" dirty="0" smtClean="0"/>
              <a:t>Пошаговая</a:t>
            </a:r>
            <a:r>
              <a:rPr lang="ru-RU" b="1" baseline="0" dirty="0" smtClean="0"/>
              <a:t> инструкция</a:t>
            </a:r>
            <a:endParaRPr lang="ru-RU" dirty="0" smtClean="0"/>
          </a:p>
          <a:p>
            <a:pPr marL="247650" indent="-247650">
              <a:lnSpc>
                <a:spcPct val="90000"/>
              </a:lnSpc>
              <a:buFontTx/>
              <a:buAutoNum type="arabicParenR"/>
            </a:pPr>
            <a:r>
              <a:rPr lang="ru-RU" b="1" dirty="0" smtClean="0"/>
              <a:t>Категории получателей</a:t>
            </a:r>
          </a:p>
          <a:p>
            <a:pPr marL="247650" indent="-247650">
              <a:lnSpc>
                <a:spcPct val="90000"/>
              </a:lnSpc>
              <a:buFontTx/>
              <a:buAutoNum type="arabicParenR"/>
            </a:pPr>
            <a:r>
              <a:rPr lang="ru-RU" b="1" dirty="0" smtClean="0"/>
              <a:t>Жизненные ситуации</a:t>
            </a:r>
          </a:p>
          <a:p>
            <a:pPr marL="247650" indent="-247650">
              <a:lnSpc>
                <a:spcPct val="90000"/>
              </a:lnSpc>
              <a:buFontTx/>
              <a:buAutoNum type="arabicParenR"/>
            </a:pPr>
            <a:r>
              <a:rPr lang="ru-RU" b="1" dirty="0" smtClean="0"/>
              <a:t>Оплата</a:t>
            </a:r>
          </a:p>
          <a:p>
            <a:pPr marL="247650" indent="-247650">
              <a:lnSpc>
                <a:spcPct val="90000"/>
              </a:lnSpc>
              <a:buFontTx/>
              <a:buAutoNum type="arabicParenR"/>
            </a:pPr>
            <a:r>
              <a:rPr lang="ru-RU" b="1" dirty="0" smtClean="0"/>
              <a:t>Входящие документы</a:t>
            </a:r>
          </a:p>
          <a:p>
            <a:pPr marL="247650" indent="-247650">
              <a:lnSpc>
                <a:spcPct val="90000"/>
              </a:lnSpc>
              <a:buFontTx/>
              <a:buAutoNum type="arabicParenR"/>
            </a:pPr>
            <a:r>
              <a:rPr lang="ru-RU" b="1" dirty="0" smtClean="0"/>
              <a:t>Сценарии завершения</a:t>
            </a:r>
          </a:p>
          <a:p>
            <a:pPr marL="704850" lvl="1" indent="-247650">
              <a:lnSpc>
                <a:spcPct val="90000"/>
              </a:lnSpc>
              <a:buFontTx/>
              <a:buChar char="•"/>
            </a:pPr>
            <a:endParaRPr lang="ru-RU" dirty="0" smtClean="0"/>
          </a:p>
          <a:p>
            <a:pPr marL="0" indent="0">
              <a:buFont typeface="Wingdings" pitchFamily="2" charset="2"/>
              <a:buNone/>
            </a:pPr>
            <a:r>
              <a:rPr lang="ru-RU" dirty="0" smtClean="0"/>
              <a:t>Перейдем к примеру №4 Цель обращения</a:t>
            </a:r>
            <a:endParaRPr lang="ru-RU" dirty="0"/>
          </a:p>
        </p:txBody>
      </p:sp>
    </p:spTree>
    <p:extLst>
      <p:ext uri="{BB962C8B-B14F-4D97-AF65-F5344CB8AC3E}">
        <p14:creationId xmlns:p14="http://schemas.microsoft.com/office/powerpoint/2010/main" val="1949952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247650" indent="-247650">
              <a:lnSpc>
                <a:spcPct val="90000"/>
              </a:lnSpc>
            </a:pPr>
            <a:r>
              <a:rPr lang="ru-RU" dirty="0" smtClean="0">
                <a:latin typeface="Arial" charset="0"/>
              </a:rPr>
              <a:t>На первой – общие сведения располагаются </a:t>
            </a:r>
            <a:r>
              <a:rPr lang="ru-RU" dirty="0" smtClean="0"/>
              <a:t>следующие</a:t>
            </a:r>
            <a:r>
              <a:rPr lang="ru-RU" dirty="0" smtClean="0">
                <a:latin typeface="Arial" charset="0"/>
              </a:rPr>
              <a:t> поля</a:t>
            </a:r>
            <a:r>
              <a:rPr lang="ru-RU" dirty="0" smtClean="0"/>
              <a:t>:</a:t>
            </a:r>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b="1" dirty="0" smtClean="0"/>
              <a:t>Краткое</a:t>
            </a:r>
            <a:r>
              <a:rPr lang="ru-RU" b="1" baseline="0" dirty="0" smtClean="0"/>
              <a:t> н</a:t>
            </a:r>
            <a:r>
              <a:rPr lang="ru-RU" b="1" dirty="0" smtClean="0"/>
              <a:t>аименование (для ЕПГУ) </a:t>
            </a:r>
            <a:r>
              <a:rPr lang="ru-RU" b="0" dirty="0" smtClean="0"/>
              <a:t>– (обязательное).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Краткое наименование (для ЕПГУ)</a:t>
            </a:r>
            <a:r>
              <a:rPr lang="ru-RU" sz="1200" kern="1200" dirty="0" smtClean="0">
                <a:solidFill>
                  <a:schemeClr val="tx1"/>
                </a:solidFill>
                <a:effectLst/>
                <a:latin typeface="+mn-lt"/>
                <a:ea typeface="+mn-ea"/>
                <a:cs typeface="+mn-cs"/>
              </a:rPr>
              <a:t> введите краткое наименование цели обращения для последующего использования данного наименования на Едином портале государственных и муниципальных услуг.</a:t>
            </a:r>
            <a:endParaRPr lang="ru-RU" b="1" dirty="0" smtClean="0"/>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a:t>
            </a:r>
            <a:r>
              <a:rPr lang="ru-RU" sz="1200" b="1" kern="1200" dirty="0" smtClean="0">
                <a:solidFill>
                  <a:schemeClr val="tx1"/>
                </a:solidFill>
                <a:effectLst/>
                <a:latin typeface="+mn-lt"/>
                <a:ea typeface="+mn-ea"/>
                <a:cs typeface="+mn-cs"/>
              </a:rPr>
              <a:t>используется для межведомственного взаимодействия</a:t>
            </a:r>
            <a:r>
              <a:rPr lang="ru-RU" sz="1200" kern="1200" dirty="0" smtClean="0">
                <a:solidFill>
                  <a:schemeClr val="tx1"/>
                </a:solidFill>
                <a:effectLst/>
                <a:latin typeface="+mn-lt"/>
                <a:ea typeface="+mn-ea"/>
                <a:cs typeface="+mn-cs"/>
              </a:rPr>
              <a:t>, проставьте галочку в соответствующем поле </a:t>
            </a:r>
          </a:p>
          <a:p>
            <a:pPr marL="247650" indent="-247650">
              <a:lnSpc>
                <a:spcPct val="90000"/>
              </a:lnSpc>
              <a:buFontTx/>
              <a:buAutoNum type="arabicParenR"/>
            </a:pPr>
            <a:r>
              <a:rPr lang="ru-RU" sz="1200" kern="1200" dirty="0" smtClean="0">
                <a:solidFill>
                  <a:schemeClr val="tx1"/>
                </a:solidFill>
                <a:effectLst/>
                <a:latin typeface="+mn-lt"/>
                <a:ea typeface="+mn-ea"/>
                <a:cs typeface="+mn-cs"/>
              </a:rPr>
              <a:t>Если цель обращения выполняется </a:t>
            </a:r>
            <a:r>
              <a:rPr lang="ru-RU" sz="1200" b="1" kern="1200" dirty="0" smtClean="0">
                <a:solidFill>
                  <a:schemeClr val="tx1"/>
                </a:solidFill>
                <a:effectLst/>
                <a:latin typeface="+mn-lt"/>
                <a:ea typeface="+mn-ea"/>
                <a:cs typeface="+mn-cs"/>
              </a:rPr>
              <a:t>без участия заявителя</a:t>
            </a:r>
            <a:r>
              <a:rPr lang="ru-RU" sz="1200" kern="1200" dirty="0" smtClean="0">
                <a:solidFill>
                  <a:schemeClr val="tx1"/>
                </a:solidFill>
                <a:effectLst/>
                <a:latin typeface="+mn-lt"/>
                <a:ea typeface="+mn-ea"/>
                <a:cs typeface="+mn-cs"/>
              </a:rPr>
              <a:t>, проставьте галочку в соответствующем поле.</a:t>
            </a:r>
            <a:endParaRPr lang="ru-RU" b="1" dirty="0" smtClean="0"/>
          </a:p>
          <a:p>
            <a:pPr marL="247650" indent="-247650">
              <a:lnSpc>
                <a:spcPct val="90000"/>
              </a:lnSpc>
              <a:buFontTx/>
              <a:buAutoNum type="arabicParenR"/>
            </a:pPr>
            <a:r>
              <a:rPr lang="ru-RU" b="1" dirty="0" smtClean="0"/>
              <a:t>Адрес в сети Интернет. </a:t>
            </a:r>
            <a:r>
              <a:rPr lang="x-none" sz="1200" kern="1200" dirty="0" smtClean="0">
                <a:solidFill>
                  <a:schemeClr val="tx1"/>
                </a:solidFill>
                <a:effectLst/>
                <a:latin typeface="+mn-lt"/>
                <a:ea typeface="+mn-ea"/>
                <a:cs typeface="+mn-cs"/>
              </a:rPr>
              <a:t>В случае если </a:t>
            </a:r>
            <a:r>
              <a:rPr lang="ru-RU" sz="1200" kern="1200" dirty="0" smtClean="0">
                <a:solidFill>
                  <a:schemeClr val="tx1"/>
                </a:solidFill>
                <a:effectLst/>
                <a:latin typeface="+mn-lt"/>
                <a:ea typeface="+mn-ea"/>
                <a:cs typeface="+mn-cs"/>
              </a:rPr>
              <a:t>цель обращения выполняется</a:t>
            </a:r>
            <a:r>
              <a:rPr lang="x-none" sz="1200" kern="1200" dirty="0" smtClean="0">
                <a:solidFill>
                  <a:schemeClr val="tx1"/>
                </a:solidFill>
                <a:effectLst/>
                <a:latin typeface="+mn-lt"/>
                <a:ea typeface="+mn-ea"/>
                <a:cs typeface="+mn-cs"/>
              </a:rPr>
              <a:t> в электронном виде в сети Интернет, в поле </a:t>
            </a:r>
            <a:r>
              <a:rPr lang="x-none" sz="1200" b="1" kern="1200" dirty="0" smtClean="0">
                <a:solidFill>
                  <a:schemeClr val="tx1"/>
                </a:solidFill>
                <a:effectLst/>
                <a:latin typeface="+mn-lt"/>
                <a:ea typeface="+mn-ea"/>
                <a:cs typeface="+mn-cs"/>
              </a:rPr>
              <a:t>Адрес </a:t>
            </a:r>
            <a:r>
              <a:rPr lang="ru-RU" sz="1200" b="1" kern="1200" dirty="0" smtClean="0">
                <a:solidFill>
                  <a:schemeClr val="tx1"/>
                </a:solidFill>
                <a:effectLst/>
                <a:latin typeface="+mn-lt"/>
                <a:ea typeface="+mn-ea"/>
                <a:cs typeface="+mn-cs"/>
              </a:rPr>
              <a:t>в сети Интернет </a:t>
            </a:r>
            <a:r>
              <a:rPr lang="x-none" sz="1200" kern="1200" dirty="0" smtClean="0">
                <a:solidFill>
                  <a:schemeClr val="tx1"/>
                </a:solidFill>
                <a:effectLst/>
                <a:latin typeface="+mn-lt"/>
                <a:ea typeface="+mn-ea"/>
                <a:cs typeface="+mn-cs"/>
              </a:rPr>
              <a:t>укажите ссылку на получение этой </a:t>
            </a:r>
            <a:r>
              <a:rPr lang="ru-RU" sz="1200" kern="1200" dirty="0" smtClean="0">
                <a:solidFill>
                  <a:schemeClr val="tx1"/>
                </a:solidFill>
                <a:effectLst/>
                <a:latin typeface="+mn-lt"/>
                <a:ea typeface="+mn-ea"/>
                <a:cs typeface="+mn-cs"/>
              </a:rPr>
              <a:t>цели обращения</a:t>
            </a:r>
            <a:r>
              <a:rPr lang="x-none" sz="1200" kern="1200" dirty="0" smtClean="0">
                <a:solidFill>
                  <a:schemeClr val="tx1"/>
                </a:solidFill>
                <a:effectLst/>
                <a:latin typeface="+mn-lt"/>
                <a:ea typeface="+mn-ea"/>
                <a:cs typeface="+mn-cs"/>
              </a:rPr>
              <a:t>. </a:t>
            </a:r>
            <a:endParaRPr lang="ru-RU" b="1" dirty="0" smtClean="0"/>
          </a:p>
          <a:p>
            <a:pPr marL="247650" indent="-247650">
              <a:lnSpc>
                <a:spcPct val="90000"/>
              </a:lnSpc>
              <a:buFontTx/>
              <a:buAutoNum type="arabicParenR"/>
            </a:pPr>
            <a:r>
              <a:rPr lang="ru-RU" b="1" dirty="0" smtClean="0"/>
              <a:t>Описание</a:t>
            </a:r>
            <a:r>
              <a:rPr lang="ru-RU" dirty="0" smtClean="0"/>
              <a:t> – поле заполняется с помощью текстового редактора</a:t>
            </a:r>
          </a:p>
          <a:p>
            <a:pPr marL="247650" indent="-247650">
              <a:lnSpc>
                <a:spcPct val="90000"/>
              </a:lnSpc>
              <a:buFontTx/>
              <a:buAutoNum type="arabicParenR"/>
            </a:pPr>
            <a:r>
              <a:rPr lang="ru-RU" sz="1200" b="1" dirty="0" smtClean="0"/>
              <a:t>Срок предоставления </a:t>
            </a:r>
            <a:r>
              <a:rPr lang="ru-RU" sz="1200" b="0" dirty="0" smtClean="0"/>
              <a:t>- </a:t>
            </a:r>
            <a:r>
              <a:rPr lang="ru-RU" sz="1200" dirty="0" smtClean="0"/>
              <a:t>(</a:t>
            </a:r>
            <a:r>
              <a:rPr lang="ru-RU" sz="1200" i="1" dirty="0" smtClean="0"/>
              <a:t>обязательное</a:t>
            </a:r>
            <a:r>
              <a:rPr lang="ru-RU" sz="1200" dirty="0" smtClean="0"/>
              <a:t>)</a:t>
            </a:r>
            <a:r>
              <a:rPr lang="ru-RU" sz="1200" b="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предоставления</a:t>
            </a:r>
            <a:r>
              <a:rPr lang="ru-RU" sz="1200" kern="1200" dirty="0" smtClean="0">
                <a:solidFill>
                  <a:schemeClr val="tx1"/>
                </a:solidFill>
                <a:effectLst/>
                <a:latin typeface="+mn-lt"/>
                <a:ea typeface="+mn-ea"/>
                <a:cs typeface="+mn-cs"/>
              </a:rPr>
              <a:t> - указываются максимальные сроки, в течение которых цель обращения должна быть выполнена.</a:t>
            </a:r>
            <a:endParaRPr lang="ru-RU" sz="1200" b="1" dirty="0" smtClean="0"/>
          </a:p>
          <a:p>
            <a:pPr marL="247650" indent="-247650">
              <a:lnSpc>
                <a:spcPct val="90000"/>
              </a:lnSpc>
              <a:buFontTx/>
              <a:buAutoNum type="arabicParenR"/>
            </a:pPr>
            <a:r>
              <a:rPr lang="ru-RU" sz="1200" b="1" dirty="0" smtClean="0"/>
              <a:t>Максимальный срок ожидания в очереди -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Максимальный срок ожидания в очереди</a:t>
            </a:r>
            <a:r>
              <a:rPr lang="ru-RU" sz="1200" kern="1200" dirty="0" smtClean="0">
                <a:solidFill>
                  <a:schemeClr val="tx1"/>
                </a:solidFill>
                <a:effectLst/>
                <a:latin typeface="+mn-lt"/>
                <a:ea typeface="+mn-ea"/>
                <a:cs typeface="+mn-cs"/>
              </a:rPr>
              <a:t> - указывается максимальный срок ожидания в очереди при подаче заявления о предоставлении услуги лично.</a:t>
            </a:r>
            <a:endParaRPr lang="ru-RU" sz="1200" b="1" dirty="0" smtClean="0"/>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sz="1200" b="1" dirty="0" smtClean="0"/>
              <a:t>Срок регистрации запроса </a:t>
            </a:r>
            <a:r>
              <a:rPr lang="ru-RU" sz="1200" dirty="0" smtClean="0"/>
              <a:t>(</a:t>
            </a:r>
            <a:r>
              <a:rPr lang="ru-RU" sz="1200" i="1" dirty="0" smtClean="0"/>
              <a:t>обязательное</a:t>
            </a:r>
            <a:r>
              <a:rPr lang="ru-RU" sz="1200"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Срок регистрации запроса</a:t>
            </a:r>
            <a:r>
              <a:rPr lang="ru-RU" sz="1200" kern="1200" dirty="0" smtClean="0">
                <a:solidFill>
                  <a:schemeClr val="tx1"/>
                </a:solidFill>
                <a:effectLst/>
                <a:latin typeface="+mn-lt"/>
                <a:ea typeface="+mn-ea"/>
                <a:cs typeface="+mn-cs"/>
              </a:rPr>
              <a:t> – указывается срок, в течение которого запрос должен быть зарегистрирован.</a:t>
            </a:r>
            <a:endParaRPr lang="ru-RU" sz="1200" dirty="0" smtClean="0"/>
          </a:p>
          <a:p>
            <a:pPr marL="247650" indent="-247650">
              <a:lnSpc>
                <a:spcPct val="90000"/>
              </a:lnSpc>
              <a:buFontTx/>
              <a:buAutoNum type="arabicParenR"/>
            </a:pPr>
            <a:r>
              <a:rPr lang="ru-RU" sz="1200" b="1" dirty="0" smtClean="0"/>
              <a:t>Порядок регистрации запроса </a:t>
            </a:r>
            <a:r>
              <a:rPr lang="ru-RU" sz="1200" dirty="0" smtClean="0"/>
              <a:t>(</a:t>
            </a:r>
            <a:r>
              <a:rPr lang="ru-RU" sz="1200" i="1" dirty="0" smtClean="0"/>
              <a:t>обязательное).</a:t>
            </a:r>
            <a:endParaRPr lang="ru-RU" dirty="0" smtClean="0"/>
          </a:p>
          <a:p>
            <a:pPr marL="457200" lvl="1" indent="0">
              <a:lnSpc>
                <a:spcPct val="90000"/>
              </a:lnSpc>
              <a:buFontTx/>
              <a:buNone/>
            </a:pPr>
            <a:endParaRPr lang="ru-RU" dirty="0" smtClean="0"/>
          </a:p>
          <a:p>
            <a:pPr marL="0" indent="0">
              <a:buFont typeface="Wingdings" pitchFamily="2" charset="2"/>
              <a:buNone/>
            </a:pPr>
            <a:r>
              <a:rPr lang="ru-RU" dirty="0" smtClean="0"/>
              <a:t>Перейдем к примеру №4 Цель обращения. </a:t>
            </a:r>
            <a:r>
              <a:rPr lang="ru-RU" altLang="ru-RU" i="1" dirty="0" smtClean="0"/>
              <a:t>Вкладка «Общие сведения»</a:t>
            </a:r>
            <a:endParaRPr lang="ru-RU" dirty="0"/>
          </a:p>
        </p:txBody>
      </p:sp>
    </p:spTree>
    <p:extLst>
      <p:ext uri="{BB962C8B-B14F-4D97-AF65-F5344CB8AC3E}">
        <p14:creationId xmlns:p14="http://schemas.microsoft.com/office/powerpoint/2010/main" val="2648325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charset="0"/>
              </a:rPr>
              <a:t>Для каждой цели обращения можно ввести пошаговые инструкции. </a:t>
            </a:r>
          </a:p>
          <a:p>
            <a:r>
              <a:rPr lang="ru-RU" dirty="0" smtClean="0">
                <a:latin typeface="Arial" charset="0"/>
              </a:rPr>
              <a:t>Инструкции отображаются в виде перечня. Добавить инструкцию можно с помощью кнопки </a:t>
            </a:r>
            <a:r>
              <a:rPr lang="ru-RU" b="1" dirty="0" smtClean="0">
                <a:latin typeface="Arial" charset="0"/>
              </a:rPr>
              <a:t>Добавить</a:t>
            </a:r>
            <a:r>
              <a:rPr lang="ru-RU" dirty="0" smtClean="0">
                <a:latin typeface="Arial" charset="0"/>
              </a:rPr>
              <a:t>. Удалить инструкцию можно воспользовавшись кнопкой </a:t>
            </a:r>
            <a:r>
              <a:rPr lang="ru-RU" b="0" dirty="0" smtClean="0">
                <a:latin typeface="Arial" charset="0"/>
              </a:rPr>
              <a:t>в виде крестика справа от наименования</a:t>
            </a:r>
            <a:r>
              <a:rPr lang="ru-RU" dirty="0" smtClean="0">
                <a:latin typeface="Arial" charset="0"/>
              </a:rPr>
              <a:t>.</a:t>
            </a:r>
          </a:p>
          <a:p>
            <a:endParaRPr lang="ru-RU" dirty="0" smtClean="0">
              <a:latin typeface="Arial" charset="0"/>
            </a:endParaRPr>
          </a:p>
          <a:p>
            <a:r>
              <a:rPr lang="ru-RU" dirty="0" smtClean="0">
                <a:latin typeface="Arial" charset="0"/>
              </a:rPr>
              <a:t>Для каждой инструкции задается наименование, номер шага. С помощью текстового редактора вводится сам текст инструкции.</a:t>
            </a:r>
          </a:p>
          <a:p>
            <a:endParaRPr lang="ru-RU" dirty="0" smtClean="0">
              <a:latin typeface="Arial" charset="0"/>
            </a:endParaRPr>
          </a:p>
          <a:p>
            <a:pPr marL="0" indent="0">
              <a:buFont typeface="Wingdings" pitchFamily="2" charset="2"/>
              <a:buNone/>
            </a:pPr>
            <a:r>
              <a:rPr lang="ru-RU" dirty="0" smtClean="0"/>
              <a:t>Перейдем к примеру №4 Цель обращения. </a:t>
            </a:r>
            <a:r>
              <a:rPr lang="ru-RU" altLang="ru-RU" i="1" dirty="0" smtClean="0"/>
              <a:t>Вкладка </a:t>
            </a:r>
            <a:r>
              <a:rPr lang="ru-RU" dirty="0" smtClean="0"/>
              <a:t>Пошаговые инструкции</a:t>
            </a:r>
            <a:endParaRPr lang="ru-RU" dirty="0"/>
          </a:p>
        </p:txBody>
      </p:sp>
    </p:spTree>
    <p:extLst>
      <p:ext uri="{BB962C8B-B14F-4D97-AF65-F5344CB8AC3E}">
        <p14:creationId xmlns:p14="http://schemas.microsoft.com/office/powerpoint/2010/main" val="3075023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smtClean="0">
                <a:latin typeface="Arial" charset="0"/>
              </a:rPr>
              <a:t>Итак, следующая вкладка – «Категории получателей». </a:t>
            </a:r>
          </a:p>
          <a:p>
            <a:endParaRPr lang="ru-RU" sz="1000" dirty="0" smtClean="0">
              <a:latin typeface="Arial" charset="0"/>
            </a:endParaRPr>
          </a:p>
          <a:p>
            <a:r>
              <a:rPr lang="ru-RU" sz="1000" dirty="0" smtClean="0">
                <a:latin typeface="Arial" charset="0"/>
              </a:rPr>
              <a:t>Получатели услуги в целом, как правило перечисляются в первом разделе административного регламента. Перечень возможных получателей процедуры как правило или совпадает с перечнем получателей услуги в целом, или, если это указано в описании процедуры, содержит одну или несколько категорий из списка категорий получателей услуги в целом.</a:t>
            </a:r>
          </a:p>
          <a:p>
            <a:endParaRPr lang="ru-RU" sz="1000" dirty="0" smtClean="0">
              <a:latin typeface="Arial" charset="0"/>
            </a:endParaRPr>
          </a:p>
          <a:p>
            <a:r>
              <a:rPr lang="ru-RU" sz="1000" dirty="0" smtClean="0"/>
              <a:t>Для заполнения вкладки </a:t>
            </a:r>
            <a:r>
              <a:rPr lang="ru-RU" sz="1000" b="1" dirty="0" smtClean="0"/>
              <a:t>Категория</a:t>
            </a:r>
            <a:r>
              <a:rPr lang="ru-RU" sz="1000" dirty="0" smtClean="0"/>
              <a:t> </a:t>
            </a:r>
            <a:r>
              <a:rPr lang="ru-RU" sz="1000" b="1" dirty="0" smtClean="0"/>
              <a:t>получателей</a:t>
            </a:r>
            <a:r>
              <a:rPr lang="ru-RU" sz="1000" dirty="0" smtClean="0"/>
              <a:t> используется кнопка </a:t>
            </a:r>
            <a:r>
              <a:rPr lang="ru-RU" sz="1000" b="1" dirty="0" smtClean="0"/>
              <a:t>Добавить. </a:t>
            </a:r>
            <a:r>
              <a:rPr lang="ru-RU" sz="1000" dirty="0" smtClean="0"/>
              <a:t>После нажатия на неё, откроется окно </a:t>
            </a:r>
            <a:r>
              <a:rPr lang="ru-RU" sz="1000" b="1" dirty="0" smtClean="0"/>
              <a:t>Категории получателей.</a:t>
            </a:r>
            <a:endParaRPr lang="ru-RU" sz="1000" dirty="0" smtClean="0"/>
          </a:p>
          <a:p>
            <a:r>
              <a:rPr lang="ru-RU" sz="1000" dirty="0" smtClean="0"/>
              <a:t>Далее следует выбрать необходимые категории, кликнув на галочке слева от названия, и нажать кнопку </a:t>
            </a:r>
            <a:r>
              <a:rPr lang="ru-RU" sz="1000" b="1" dirty="0" smtClean="0"/>
              <a:t>Выбрать</a:t>
            </a:r>
            <a:r>
              <a:rPr lang="ru-RU" sz="1000" dirty="0" smtClean="0"/>
              <a:t>. За одно открытие диалога вы можете выбрать несколько категорий получателей. Чтобы удалить категорию, воспользуйтесь кнопкой </a:t>
            </a:r>
            <a:r>
              <a:rPr lang="ru-RU" sz="1000" b="0" dirty="0" smtClean="0"/>
              <a:t>в виде красного крестика справа от названия категории на вкладке цели.</a:t>
            </a:r>
          </a:p>
          <a:p>
            <a:endParaRPr lang="ru-RU" sz="1000" b="1" dirty="0" smtClean="0"/>
          </a:p>
          <a:p>
            <a:r>
              <a:rPr lang="ru-RU" sz="1000" dirty="0" smtClean="0"/>
              <a:t>Для каждой категории нужно указывать </a:t>
            </a:r>
            <a:r>
              <a:rPr lang="ru-RU" sz="1000" b="1" dirty="0" smtClean="0"/>
              <a:t>Сведения о категории получателей</a:t>
            </a:r>
            <a:r>
              <a:rPr lang="ru-RU" sz="10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«любое» или «любой».</a:t>
            </a:r>
            <a:endParaRPr lang="ru-RU" sz="1000" dirty="0" smtClean="0">
              <a:latin typeface="Arial" charset="0"/>
            </a:endParaRPr>
          </a:p>
          <a:p>
            <a:endParaRPr lang="ru-RU" sz="1000" dirty="0" smtClean="0">
              <a:latin typeface="Arial" charset="0"/>
            </a:endParaRPr>
          </a:p>
          <a:p>
            <a:r>
              <a:rPr lang="ru-RU" sz="1000" dirty="0" smtClean="0">
                <a:latin typeface="Arial" charset="0"/>
              </a:rPr>
              <a:t>Напомним, что в случае, если процедура принадлежит функции контроля или надзора, заполнение этой вкладки становится необязательным. В противном случае должна быть указана как минимум одна категория получателей.</a:t>
            </a:r>
          </a:p>
          <a:p>
            <a:endParaRPr lang="ru-RU" sz="1000" dirty="0" smtClean="0"/>
          </a:p>
          <a:p>
            <a:r>
              <a:rPr lang="ru-RU" sz="1000" dirty="0" smtClean="0"/>
              <a:t>Перейдем к примеру №4. </a:t>
            </a:r>
            <a:r>
              <a:rPr lang="ru-RU" altLang="ru-RU" sz="1000" i="1" dirty="0" smtClean="0"/>
              <a:t>Вкладка </a:t>
            </a:r>
            <a:r>
              <a:rPr lang="ru-RU" sz="1000" dirty="0" smtClean="0"/>
              <a:t>Категории получателей</a:t>
            </a:r>
            <a:endParaRPr lang="ru-RU" sz="1000" b="1" dirty="0" smtClean="0">
              <a:latin typeface="Arial" charset="0"/>
            </a:endParaRPr>
          </a:p>
        </p:txBody>
      </p:sp>
    </p:spTree>
    <p:extLst>
      <p:ext uri="{BB962C8B-B14F-4D97-AF65-F5344CB8AC3E}">
        <p14:creationId xmlns:p14="http://schemas.microsoft.com/office/powerpoint/2010/main" val="3658287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ru-RU" dirty="0" smtClean="0"/>
              <a:t>Классификация </a:t>
            </a:r>
            <a:r>
              <a:rPr lang="ru-RU" dirty="0" smtClean="0">
                <a:latin typeface="Arial" charset="0"/>
              </a:rPr>
              <a:t>процедуры</a:t>
            </a:r>
            <a:r>
              <a:rPr lang="ru-RU" dirty="0" smtClean="0"/>
              <a:t> позволяет осуществлять поиск услуги </a:t>
            </a:r>
            <a:r>
              <a:rPr lang="ru-RU" dirty="0" smtClean="0">
                <a:latin typeface="Arial" charset="0"/>
              </a:rPr>
              <a:t>по </a:t>
            </a:r>
            <a:r>
              <a:rPr lang="ru-RU" dirty="0" smtClean="0"/>
              <a:t>жизненным ситуациям.</a:t>
            </a:r>
          </a:p>
          <a:p>
            <a:pPr marL="228600" indent="-228600">
              <a:lnSpc>
                <a:spcPct val="90000"/>
              </a:lnSpc>
            </a:pPr>
            <a:endParaRPr lang="ru-RU" dirty="0" smtClean="0">
              <a:latin typeface="Arial" charset="0"/>
            </a:endParaRPr>
          </a:p>
          <a:p>
            <a:pPr marL="228600" indent="-228600">
              <a:lnSpc>
                <a:spcPct val="90000"/>
              </a:lnSpc>
            </a:pPr>
            <a:r>
              <a:rPr lang="ru-RU" b="1" dirty="0" smtClean="0"/>
              <a:t>Жизненные ситуации</a:t>
            </a:r>
            <a:r>
              <a:rPr lang="ru-RU" dirty="0" smtClean="0">
                <a:latin typeface="Arial" charset="0"/>
              </a:rPr>
              <a:t> </a:t>
            </a:r>
            <a:r>
              <a:rPr lang="ru-RU" dirty="0" smtClean="0"/>
              <a:t>задаются аналогично категориям получателей.</a:t>
            </a:r>
          </a:p>
          <a:p>
            <a:pPr marL="228600" indent="-228600">
              <a:lnSpc>
                <a:spcPct val="90000"/>
              </a:lnSpc>
            </a:pPr>
            <a:r>
              <a:rPr lang="ru-RU" dirty="0" smtClean="0"/>
              <a:t>Для того, чтобы это сделать, нужно воспользоваться кнопкой </a:t>
            </a:r>
            <a:r>
              <a:rPr lang="ru-RU" b="1" dirty="0" smtClean="0"/>
              <a:t>Добавить</a:t>
            </a:r>
            <a:r>
              <a:rPr lang="ru-RU" dirty="0" smtClean="0"/>
              <a:t>.</a:t>
            </a:r>
            <a:r>
              <a:rPr lang="ru-RU" baseline="0" dirty="0" smtClean="0"/>
              <a:t> На форме </a:t>
            </a:r>
            <a:r>
              <a:rPr lang="ru-RU" b="1" baseline="0" dirty="0" smtClean="0"/>
              <a:t>Выбор жизненной ситуации </a:t>
            </a:r>
            <a:r>
              <a:rPr lang="ru-RU" baseline="0" dirty="0" smtClean="0"/>
              <a:t>отметить галочками нужные строки и нажать на кнопку </a:t>
            </a:r>
            <a:r>
              <a:rPr lang="ru-RU" b="1" dirty="0" smtClean="0"/>
              <a:t>Выбрать</a:t>
            </a:r>
            <a:r>
              <a:rPr lang="ru-RU" dirty="0" smtClean="0"/>
              <a:t>. </a:t>
            </a:r>
          </a:p>
          <a:p>
            <a:pPr marL="228600" indent="-228600">
              <a:lnSpc>
                <a:spcPct val="90000"/>
              </a:lnSpc>
            </a:pPr>
            <a:endParaRPr lang="ru-RU" dirty="0" smtClean="0"/>
          </a:p>
          <a:p>
            <a:r>
              <a:rPr lang="ru-RU" dirty="0" smtClean="0"/>
              <a:t>Жизненные ситуации появятся на вкладке. </a:t>
            </a:r>
            <a:r>
              <a:rPr lang="ru-RU" sz="1200" dirty="0" smtClean="0"/>
              <a:t>Для каждой ЖС нужно указывать </a:t>
            </a:r>
            <a:r>
              <a:rPr lang="ru-RU" sz="1200" b="1" dirty="0" smtClean="0"/>
              <a:t>Сведения о жизненной ситуации</a:t>
            </a:r>
            <a:r>
              <a:rPr lang="ru-RU" sz="1200" dirty="0" smtClean="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«любая» или «любой».</a:t>
            </a:r>
            <a:endParaRPr lang="ru-RU" sz="1200" dirty="0" smtClean="0">
              <a:latin typeface="Arial" charset="0"/>
            </a:endParaRPr>
          </a:p>
          <a:p>
            <a:endParaRPr lang="ru-RU" sz="1200" dirty="0" smtClean="0">
              <a:latin typeface="Arial" charset="0"/>
            </a:endParaRPr>
          </a:p>
          <a:p>
            <a:pPr marL="228600" indent="-228600">
              <a:lnSpc>
                <a:spcPct val="90000"/>
              </a:lnSpc>
            </a:pPr>
            <a:endParaRPr lang="ru-RU" b="1" dirty="0" smtClean="0"/>
          </a:p>
          <a:p>
            <a:pPr marL="457200" indent="-457200">
              <a:buFont typeface="Wingdings" pitchFamily="2" charset="2"/>
              <a:buChar char="Ø"/>
            </a:pPr>
            <a:r>
              <a:rPr lang="ru-RU" dirty="0" smtClean="0"/>
              <a:t>Перейдем к примеру №4. </a:t>
            </a:r>
            <a:r>
              <a:rPr lang="ru-RU" altLang="ru-RU" i="1" dirty="0" smtClean="0"/>
              <a:t>Вкладка </a:t>
            </a:r>
            <a:r>
              <a:rPr lang="ru-RU" dirty="0" smtClean="0"/>
              <a:t>Жизненные ситуации</a:t>
            </a:r>
            <a:endParaRPr lang="ru-RU" dirty="0"/>
          </a:p>
        </p:txBody>
      </p:sp>
    </p:spTree>
    <p:extLst>
      <p:ext uri="{BB962C8B-B14F-4D97-AF65-F5344CB8AC3E}">
        <p14:creationId xmlns:p14="http://schemas.microsoft.com/office/powerpoint/2010/main" val="1978379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ru-RU" dirty="0" smtClean="0">
                <a:latin typeface="Arial" charset="0"/>
              </a:rPr>
              <a:t>Платность услуги и отдельных её процедур – это  очень важная информация для её получателей. </a:t>
            </a:r>
          </a:p>
          <a:p>
            <a:endParaRPr lang="ru-RU" dirty="0" smtClean="0">
              <a:latin typeface="Arial" charset="0"/>
            </a:endParaRPr>
          </a:p>
          <a:p>
            <a:r>
              <a:rPr lang="ru-RU" dirty="0" smtClean="0">
                <a:latin typeface="Arial" charset="0"/>
              </a:rPr>
              <a:t>Если процедура является бесплатной, следует отметить это, проставив галочку рядом с соответствующим указанием. В поле </a:t>
            </a:r>
            <a:r>
              <a:rPr lang="ru-RU" b="1" dirty="0" smtClean="0">
                <a:latin typeface="Arial" charset="0"/>
              </a:rPr>
              <a:t>Комментарий</a:t>
            </a:r>
            <a:r>
              <a:rPr lang="ru-RU" dirty="0" smtClean="0">
                <a:latin typeface="Arial" charset="0"/>
              </a:rPr>
              <a:t> в этом случае можно добавить некоторые пояснения.</a:t>
            </a:r>
          </a:p>
          <a:p>
            <a:endParaRPr lang="ru-RU" dirty="0" smtClean="0">
              <a:latin typeface="Arial" charset="0"/>
            </a:endParaRPr>
          </a:p>
          <a:p>
            <a:r>
              <a:rPr lang="ru-RU" dirty="0" smtClean="0">
                <a:latin typeface="Arial" charset="0"/>
              </a:rPr>
              <a:t>Рассмотрим случай, когда процедура требует оплаты.</a:t>
            </a:r>
          </a:p>
          <a:p>
            <a:r>
              <a:rPr lang="ru-RU" dirty="0" smtClean="0">
                <a:latin typeface="Arial" charset="0"/>
              </a:rPr>
              <a:t>В этом случае следует создать оплату, нажав на кнопку </a:t>
            </a:r>
            <a:r>
              <a:rPr lang="ru-RU" b="1" dirty="0" smtClean="0">
                <a:latin typeface="Arial" charset="0"/>
              </a:rPr>
              <a:t>Добавить.</a:t>
            </a:r>
            <a:r>
              <a:rPr lang="ru-RU" b="0" dirty="0" smtClean="0">
                <a:latin typeface="Arial" charset="0"/>
              </a:rPr>
              <a:t> Введите название оплаты</a:t>
            </a:r>
            <a:r>
              <a:rPr lang="ru-RU" b="0" baseline="0" dirty="0" smtClean="0">
                <a:latin typeface="Arial" charset="0"/>
              </a:rPr>
              <a:t> и нажмите кнопку </a:t>
            </a:r>
            <a:r>
              <a:rPr lang="ru-RU" b="1" baseline="0" dirty="0" smtClean="0">
                <a:latin typeface="Arial" charset="0"/>
              </a:rPr>
              <a:t>Добавить.</a:t>
            </a:r>
            <a:r>
              <a:rPr lang="ru-RU" b="0" baseline="0" dirty="0" smtClean="0">
                <a:latin typeface="Arial" charset="0"/>
              </a:rPr>
              <a:t> </a:t>
            </a:r>
          </a:p>
          <a:p>
            <a:r>
              <a:rPr lang="ru-RU" sz="1200" kern="1200" dirty="0" smtClean="0">
                <a:solidFill>
                  <a:schemeClr val="tx1"/>
                </a:solidFill>
                <a:effectLst/>
                <a:latin typeface="+mn-lt"/>
                <a:ea typeface="+mn-ea"/>
                <a:cs typeface="+mn-cs"/>
              </a:rPr>
              <a:t>Появятся следующие  поля для ввода информации об оплате:</a:t>
            </a:r>
          </a:p>
          <a:p>
            <a:pPr marL="228600" indent="-228600">
              <a:buFont typeface="+mj-lt"/>
              <a:buAutoNum type="arabicParenR"/>
            </a:pPr>
            <a:r>
              <a:rPr lang="ru-RU" sz="1200" b="1" dirty="0" smtClean="0"/>
              <a:t>Основание</a:t>
            </a:r>
            <a:r>
              <a:rPr lang="ru-RU" sz="1200" b="1" i="1" dirty="0" smtClean="0"/>
              <a:t> </a:t>
            </a:r>
            <a:r>
              <a:rPr lang="ru-RU" sz="1200" b="0" i="1" dirty="0" smtClean="0"/>
              <a:t>(обязательное)</a:t>
            </a:r>
          </a:p>
          <a:p>
            <a:pPr marL="228600" indent="-228600">
              <a:buFont typeface="+mj-lt"/>
              <a:buAutoNum type="arabicParenR"/>
            </a:pPr>
            <a:r>
              <a:rPr lang="ru-RU" sz="1200" b="1" dirty="0" smtClean="0"/>
              <a:t>Стоимость в рублях</a:t>
            </a:r>
            <a:r>
              <a:rPr lang="ru-RU" sz="1200" b="1" i="1" dirty="0" smtClean="0"/>
              <a:t> </a:t>
            </a:r>
            <a:r>
              <a:rPr lang="ru-RU" sz="1200" b="0" i="1" dirty="0" smtClean="0"/>
              <a:t>(обязательное)</a:t>
            </a:r>
          </a:p>
          <a:p>
            <a:pPr marL="228600" indent="-228600">
              <a:buFont typeface="+mj-lt"/>
              <a:buAutoNum type="arabicParenR"/>
            </a:pPr>
            <a:r>
              <a:rPr lang="ru-RU" sz="1200" b="1" i="1" dirty="0" smtClean="0"/>
              <a:t> </a:t>
            </a:r>
            <a:r>
              <a:rPr lang="ru-RU" sz="1200" b="1" i="0" dirty="0" smtClean="0"/>
              <a:t>Тип платежа  </a:t>
            </a:r>
            <a:r>
              <a:rPr lang="ru-RU" sz="1200" b="0" i="1" dirty="0" smtClean="0"/>
              <a:t>(обязательное)</a:t>
            </a:r>
          </a:p>
          <a:p>
            <a:pPr marL="228600" indent="-228600">
              <a:buFont typeface="+mj-lt"/>
              <a:buAutoNum type="arabicParenR"/>
            </a:pPr>
            <a:r>
              <a:rPr lang="ru-RU" sz="1200" b="1" i="1" dirty="0" smtClean="0"/>
              <a:t> </a:t>
            </a:r>
            <a:r>
              <a:rPr lang="ru-RU" sz="1200" kern="1200" dirty="0" smtClean="0">
                <a:solidFill>
                  <a:schemeClr val="tx1"/>
                </a:solidFill>
                <a:effectLst/>
                <a:latin typeface="+mn-lt"/>
                <a:ea typeface="+mn-ea"/>
                <a:cs typeface="+mn-cs"/>
              </a:rPr>
              <a:t>В поле </a:t>
            </a:r>
            <a:r>
              <a:rPr lang="ru-RU" sz="1200" b="1" kern="1200" dirty="0" smtClean="0">
                <a:solidFill>
                  <a:schemeClr val="tx1"/>
                </a:solidFill>
                <a:effectLst/>
                <a:latin typeface="+mn-lt"/>
                <a:ea typeface="+mn-ea"/>
                <a:cs typeface="+mn-cs"/>
              </a:rPr>
              <a:t>КБК</a:t>
            </a:r>
            <a:r>
              <a:rPr lang="ru-RU" sz="1200" kern="1200" dirty="0" smtClean="0">
                <a:solidFill>
                  <a:schemeClr val="tx1"/>
                </a:solidFill>
                <a:effectLst/>
                <a:latin typeface="+mn-lt"/>
                <a:ea typeface="+mn-ea"/>
                <a:cs typeface="+mn-cs"/>
              </a:rPr>
              <a:t> укажите код бюджетной классификации, по которому осуществляется оплата услуги</a:t>
            </a:r>
            <a:endParaRPr lang="ru-RU" sz="1200" b="1" i="0" dirty="0" smtClean="0"/>
          </a:p>
          <a:p>
            <a:pPr marL="228600" indent="-228600">
              <a:buFont typeface="+mj-lt"/>
              <a:buAutoNum type="arabicParenR"/>
            </a:pPr>
            <a:r>
              <a:rPr lang="ru-RU" sz="1200" b="1" i="0" dirty="0" smtClean="0"/>
              <a:t> Методика расчета </a:t>
            </a:r>
            <a:r>
              <a:rPr lang="ru-RU" sz="1200" b="0" i="0" dirty="0" smtClean="0"/>
              <a:t>заполните</a:t>
            </a:r>
            <a:r>
              <a:rPr lang="ru-RU" sz="1200" b="0" i="0" baseline="0" dirty="0" smtClean="0"/>
              <a:t> , прикрепив файл с описанием методики расчета.</a:t>
            </a:r>
            <a:endParaRPr lang="ru-RU" sz="1200" b="1" i="0" dirty="0" smtClean="0"/>
          </a:p>
          <a:p>
            <a:pPr marL="228600" indent="-228600">
              <a:buFont typeface="+mj-lt"/>
              <a:buAutoNum type="arabicParenR"/>
            </a:pPr>
            <a:r>
              <a:rPr lang="ru-RU" sz="1200" b="1" i="0" dirty="0" smtClean="0"/>
              <a:t> Описание методики расчета </a:t>
            </a:r>
            <a:r>
              <a:rPr lang="ru-RU" sz="1200" b="0" i="0" dirty="0" smtClean="0"/>
              <a:t>заполните через редактор текста.</a:t>
            </a:r>
            <a:endParaRPr lang="ru-RU" sz="1200" b="1" i="0"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arenR"/>
              <a:tabLst/>
              <a:defRPr/>
            </a:pPr>
            <a:r>
              <a:rPr lang="ru-RU" sz="1200" b="1" i="0" dirty="0" smtClean="0"/>
              <a:t> НПА, регулирующие оплату</a:t>
            </a:r>
            <a:r>
              <a:rPr lang="ru-RU" sz="1200" b="1" i="1" dirty="0" smtClean="0"/>
              <a:t> </a:t>
            </a:r>
            <a:r>
              <a:rPr lang="ru-RU" sz="1200" b="0" i="0" dirty="0" smtClean="0"/>
              <a:t>заполните, нажав на кнопку </a:t>
            </a:r>
            <a:r>
              <a:rPr lang="ru-RU" sz="1200" b="1" i="0" dirty="0" smtClean="0"/>
              <a:t>Добавить. </a:t>
            </a:r>
            <a:r>
              <a:rPr lang="ru-RU" sz="1200" b="0" i="0" dirty="0" smtClean="0"/>
              <a:t> Выберите  нужные НПА и нажмите на кнопку </a:t>
            </a:r>
            <a:r>
              <a:rPr lang="ru-RU" sz="1200" b="1" i="0" dirty="0" smtClean="0"/>
              <a:t>Выбрать.</a:t>
            </a:r>
            <a:endParaRPr lang="ru-RU" sz="1200" b="1" i="1" dirty="0" smtClean="0"/>
          </a:p>
          <a:p>
            <a:pPr marL="228600" indent="-228600">
              <a:buFont typeface="+mj-lt"/>
              <a:buAutoNum type="arabicParenR"/>
            </a:pPr>
            <a:r>
              <a:rPr lang="ru-RU" sz="1200" b="1" i="0" dirty="0" smtClean="0"/>
              <a:t> Платежные реквизиты органа власти</a:t>
            </a:r>
            <a:r>
              <a:rPr lang="ru-RU" sz="1200" b="0" i="0" dirty="0" smtClean="0"/>
              <a:t> заполните, нажав на кнопку </a:t>
            </a:r>
            <a:r>
              <a:rPr lang="ru-RU" sz="1200" b="1" i="0" dirty="0" smtClean="0"/>
              <a:t>Добавить. </a:t>
            </a:r>
            <a:r>
              <a:rPr lang="ru-RU" sz="1200" b="0" i="0" dirty="0" smtClean="0"/>
              <a:t>Выберите нужные платежные реквизиты и нажмите на кнопку </a:t>
            </a:r>
            <a:r>
              <a:rPr lang="ru-RU" sz="1200" b="1" i="0" dirty="0" smtClean="0"/>
              <a:t>Выбрать.</a:t>
            </a:r>
          </a:p>
          <a:p>
            <a:endParaRPr lang="ru-RU" dirty="0" smtClean="0">
              <a:latin typeface="Arial" charset="0"/>
            </a:endParaRPr>
          </a:p>
          <a:p>
            <a:pPr marL="0" indent="0">
              <a:buFont typeface="Wingdings" pitchFamily="2" charset="2"/>
              <a:buNone/>
            </a:pPr>
            <a:r>
              <a:rPr lang="ru-RU" dirty="0" smtClean="0"/>
              <a:t>Перейдем к примеру №4. </a:t>
            </a:r>
            <a:r>
              <a:rPr lang="ru-RU" altLang="ru-RU" i="1" dirty="0" smtClean="0"/>
              <a:t>Вкладка </a:t>
            </a:r>
            <a:r>
              <a:rPr lang="ru-RU" dirty="0" smtClean="0"/>
              <a:t>Оплата</a:t>
            </a:r>
          </a:p>
          <a:p>
            <a:endParaRPr lang="ru-RU" dirty="0" smtClean="0">
              <a:latin typeface="Arial" charset="0"/>
            </a:endParaRPr>
          </a:p>
        </p:txBody>
      </p:sp>
    </p:spTree>
    <p:extLst>
      <p:ext uri="{BB962C8B-B14F-4D97-AF65-F5344CB8AC3E}">
        <p14:creationId xmlns:p14="http://schemas.microsoft.com/office/powerpoint/2010/main" val="2787903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Как вы уже заметили, входящие документы относятся не ко </a:t>
            </a:r>
            <a:r>
              <a:rPr lang="ru-RU" dirty="0" smtClean="0">
                <a:latin typeface="Arial" charset="0"/>
              </a:rPr>
              <a:t>всей процедуре</a:t>
            </a:r>
            <a:r>
              <a:rPr lang="ru-RU" dirty="0" smtClean="0"/>
              <a:t> в целом, а к целям обращения, так как в зависимости от желаемого результата, получатели</a:t>
            </a:r>
            <a:r>
              <a:rPr lang="ru-RU" dirty="0" smtClean="0">
                <a:latin typeface="Arial" charset="0"/>
              </a:rPr>
              <a:t>, как правило,</a:t>
            </a:r>
            <a:r>
              <a:rPr lang="ru-RU" dirty="0" smtClean="0"/>
              <a:t> </a:t>
            </a:r>
            <a:r>
              <a:rPr lang="ru-RU" dirty="0" smtClean="0">
                <a:latin typeface="Arial" charset="0"/>
              </a:rPr>
              <a:t>должны </a:t>
            </a:r>
            <a:r>
              <a:rPr lang="ru-RU" dirty="0" smtClean="0"/>
              <a:t>предоставлять различные пакеты документов.</a:t>
            </a:r>
          </a:p>
          <a:p>
            <a:r>
              <a:rPr lang="ru-RU" dirty="0" smtClean="0"/>
              <a:t>Все входящие документы должны быть перечислены на закладке «Рабочие документы» услуги.</a:t>
            </a:r>
          </a:p>
          <a:p>
            <a:r>
              <a:rPr lang="ru-RU" dirty="0" smtClean="0"/>
              <a:t>Чтобы указать входящие документы для цели, необходимо поставить указатель на строку «Входящие документы» и нажать кнопку </a:t>
            </a:r>
            <a:r>
              <a:rPr lang="ru-RU" b="1" dirty="0" smtClean="0"/>
              <a:t>Добавить входящий документ.</a:t>
            </a:r>
            <a:endParaRPr lang="ru-RU" dirty="0" smtClean="0"/>
          </a:p>
          <a:p>
            <a:r>
              <a:rPr lang="ru-RU" dirty="0" smtClean="0"/>
              <a:t>После этого открывается форма для выбора входящих документов, где перечислены все документы закладки «Рабочие документы». Выбрав нужные документы, следует нажать кнопку </a:t>
            </a:r>
            <a:r>
              <a:rPr lang="ru-RU" b="1" dirty="0" smtClean="0"/>
              <a:t>Выбрать</a:t>
            </a:r>
            <a:r>
              <a:rPr lang="ru-RU" dirty="0" smtClean="0"/>
              <a:t>.</a:t>
            </a:r>
          </a:p>
          <a:p>
            <a:r>
              <a:rPr lang="ru-RU" dirty="0" smtClean="0"/>
              <a:t>После этого указанные документы появляются на вкладке.</a:t>
            </a:r>
          </a:p>
          <a:p>
            <a:r>
              <a:rPr lang="ru-RU" dirty="0" smtClean="0"/>
              <a:t>Их можно удалять кликом на крестик права от названия входящего документа.</a:t>
            </a:r>
          </a:p>
          <a:p>
            <a:r>
              <a:rPr lang="ru-RU" dirty="0" smtClean="0"/>
              <a:t>Каждый входящий документ имеет два блока полей . В правом блоке</a:t>
            </a:r>
            <a:r>
              <a:rPr lang="ru-RU" b="1" dirty="0" smtClean="0"/>
              <a:t> </a:t>
            </a:r>
            <a:r>
              <a:rPr lang="ru-RU" dirty="0" smtClean="0"/>
              <a:t>отображаются сведения, которые вносились при описании рабочего документа услуги. Слева на раскрытой вкладке</a:t>
            </a:r>
            <a:r>
              <a:rPr lang="ru-RU" baseline="0" dirty="0" smtClean="0"/>
              <a:t> находится блок с полями, требующими заполнения. </a:t>
            </a:r>
            <a:endParaRPr lang="ru-RU" dirty="0" smtClean="0"/>
          </a:p>
          <a:p>
            <a:r>
              <a:rPr lang="ru-RU" dirty="0" smtClean="0"/>
              <a:t>Рассмотрим подробнее данный блок полей – параметры входящего документа.</a:t>
            </a:r>
            <a:endParaRPr lang="ru-RU" b="1" dirty="0" smtClean="0"/>
          </a:p>
        </p:txBody>
      </p:sp>
    </p:spTree>
    <p:extLst>
      <p:ext uri="{BB962C8B-B14F-4D97-AF65-F5344CB8AC3E}">
        <p14:creationId xmlns:p14="http://schemas.microsoft.com/office/powerpoint/2010/main" val="3918724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слева содержится </a:t>
            </a:r>
            <a:r>
              <a:rPr lang="ru-RU" dirty="0" smtClean="0"/>
              <a:t>описание входящего документа для непосредственного использования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dirty="0" smtClean="0"/>
              <a:t>Необходимое </a:t>
            </a:r>
            <a:r>
              <a:rPr lang="ru-RU" b="1" dirty="0" smtClean="0"/>
              <a:t>количество</a:t>
            </a:r>
            <a:r>
              <a:rPr lang="ru-RU" dirty="0" smtClean="0"/>
              <a:t> экземпляров документа</a:t>
            </a:r>
            <a:r>
              <a:rPr lang="ru-RU" dirty="0" smtClean="0">
                <a:latin typeface="Arial" charset="0"/>
              </a:rPr>
              <a:t> (обязательное поле). Экземпляр должен быть как минимум 1.</a:t>
            </a:r>
          </a:p>
          <a:p>
            <a:r>
              <a:rPr lang="ru-RU" b="1" dirty="0" smtClean="0"/>
              <a:t>Тип</a:t>
            </a:r>
            <a:r>
              <a:rPr lang="ru-RU" dirty="0" smtClean="0"/>
              <a:t>, который выбирается из выпадающего списка. Согласно этому параметру, документ может быть обязательным, необязательным и таким, который можно получить в ходе оказания услуги</a:t>
            </a:r>
            <a:r>
              <a:rPr lang="ru-RU" dirty="0" smtClean="0">
                <a:latin typeface="Arial" charset="0"/>
              </a:rPr>
              <a:t>. Это поле также обязательно для заполнения.</a:t>
            </a:r>
          </a:p>
          <a:p>
            <a:r>
              <a:rPr lang="ru-RU" b="1" dirty="0" smtClean="0"/>
              <a:t>Варианты предоставления</a:t>
            </a:r>
            <a:r>
              <a:rPr lang="ru-RU" dirty="0" smtClean="0"/>
              <a:t> документа</a:t>
            </a:r>
            <a:r>
              <a:rPr lang="ru-RU" dirty="0" smtClean="0">
                <a:latin typeface="Arial" charset="0"/>
              </a:rPr>
              <a:t> (также обязательное поле)</a:t>
            </a:r>
            <a:r>
              <a:rPr lang="ru-RU" dirty="0" smtClean="0"/>
              <a:t> включают в себя:</a:t>
            </a:r>
          </a:p>
          <a:p>
            <a:pPr>
              <a:buFontTx/>
              <a:buChar char="•"/>
            </a:pPr>
            <a:r>
              <a:rPr lang="ru-RU" dirty="0" smtClean="0"/>
              <a:t>Предоставление с возвратом по требованию</a:t>
            </a:r>
          </a:p>
          <a:p>
            <a:pPr>
              <a:buFontTx/>
              <a:buChar char="•"/>
            </a:pPr>
            <a:r>
              <a:rPr lang="ru-RU" dirty="0" smtClean="0"/>
              <a:t>Без возврата</a:t>
            </a:r>
          </a:p>
          <a:p>
            <a:pPr>
              <a:buFontTx/>
              <a:buChar char="•"/>
            </a:pPr>
            <a:r>
              <a:rPr lang="ru-RU" dirty="0" smtClean="0"/>
              <a:t>Для просмотра или снятия копии</a:t>
            </a:r>
          </a:p>
          <a:p>
            <a:pPr>
              <a:buFontTx/>
              <a:buChar char="•"/>
            </a:pPr>
            <a:r>
              <a:rPr lang="ru-RU" dirty="0" smtClean="0"/>
              <a:t>Предоставление с обязательным возвратом</a:t>
            </a:r>
          </a:p>
          <a:p>
            <a:r>
              <a:rPr lang="ru-RU" dirty="0" smtClean="0"/>
              <a:t>Кроме того, можно добавить </a:t>
            </a:r>
            <a:r>
              <a:rPr lang="ru-RU" b="1" dirty="0" smtClean="0"/>
              <a:t>комментарий</a:t>
            </a:r>
            <a:r>
              <a:rPr lang="ru-RU" dirty="0" smtClean="0"/>
              <a:t>, используя редактор текста.</a:t>
            </a:r>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Входящие документы</a:t>
            </a:r>
            <a:endParaRPr lang="ru-RU" dirty="0"/>
          </a:p>
        </p:txBody>
      </p:sp>
    </p:spTree>
    <p:extLst>
      <p:ext uri="{BB962C8B-B14F-4D97-AF65-F5344CB8AC3E}">
        <p14:creationId xmlns:p14="http://schemas.microsoft.com/office/powerpoint/2010/main" val="1781853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x-none" sz="1200" kern="1200" dirty="0" smtClean="0">
                <a:solidFill>
                  <a:schemeClr val="tx1"/>
                </a:solidFill>
                <a:effectLst/>
                <a:latin typeface="+mn-lt"/>
                <a:ea typeface="+mn-ea"/>
                <a:cs typeface="+mn-cs"/>
              </a:rPr>
              <a:t>Для каждой цели обращения указывается полный конечный перечень документов (действий), выдаваемых (совершаемых) уполномоченными сотрудниками органов государственной власти (органов местного самоуправления). Каждый документ (действие) должны иметь характеристику оформления юридической значимости соответствующих документов (действий). Например: результаты экспертизы на бланке, подписанные руководителем; занесение в реестр сведений, подтвержденных выдачей выписки из реестра на бланке, подписанным уполномоченным сотрудником.</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Сценарии завершения – это перечисление всех возможных вариантов завершения процедуры при обращении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за данной целью. Основной сценарий – положительный результат оказания услуги. Например, «Предоставление лицензии», «Замена паспорта», «Выдача пособия».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Но для любой услуги есть ситуации, когда </a:t>
            </a:r>
            <a:r>
              <a:rPr lang="x-none" sz="1200" i="1" kern="1200" dirty="0" smtClean="0">
                <a:solidFill>
                  <a:schemeClr val="tx1"/>
                </a:solidFill>
                <a:effectLst/>
                <a:latin typeface="+mn-lt"/>
                <a:ea typeface="+mn-ea"/>
                <a:cs typeface="+mn-cs"/>
              </a:rPr>
              <a:t>Заявителю</a:t>
            </a:r>
            <a:r>
              <a:rPr lang="x-none" sz="1200" kern="1200" dirty="0" smtClean="0">
                <a:solidFill>
                  <a:schemeClr val="tx1"/>
                </a:solidFill>
                <a:effectLst/>
                <a:latin typeface="+mn-lt"/>
                <a:ea typeface="+mn-ea"/>
                <a:cs typeface="+mn-cs"/>
              </a:rPr>
              <a:t> не будут предоставлены результаты, за которыми он обратился. Они тоже должны быть описаны в отдельных сценариях. Пример: «Отказ в выдаче лицензии по причине некомплектности документов», «Отказ в выдаче лицензии в связи с проведением процедуры банкротства в отношении </a:t>
            </a:r>
            <a:r>
              <a:rPr lang="x-none" sz="1200" i="1" kern="1200" dirty="0" smtClean="0">
                <a:solidFill>
                  <a:schemeClr val="tx1"/>
                </a:solidFill>
                <a:effectLst/>
                <a:latin typeface="+mn-lt"/>
                <a:ea typeface="+mn-ea"/>
                <a:cs typeface="+mn-cs"/>
              </a:rPr>
              <a:t>Заявителя</a:t>
            </a:r>
            <a:r>
              <a:rPr lang="x-none"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x-none" sz="1200" kern="1200" dirty="0" smtClean="0">
                <a:solidFill>
                  <a:schemeClr val="tx1"/>
                </a:solidFill>
                <a:effectLst/>
                <a:latin typeface="+mn-lt"/>
                <a:ea typeface="+mn-ea"/>
                <a:cs typeface="+mn-cs"/>
              </a:rPr>
              <a:t>В том случае, если комплект документов, предоставляемых заявителю при «неудачном» для него завершении процедуры всегда один и тот же (например, просто возвращают все документы, можно сделать один общий сценарий «неудачного» завершения – «Отказ в предоставлении услуги в связи с наличием оснований для отказа». При этом </a:t>
            </a:r>
            <a:r>
              <a:rPr lang="ru-RU" sz="1200" kern="1200" dirty="0" smtClean="0">
                <a:solidFill>
                  <a:schemeClr val="tx1"/>
                </a:solidFill>
                <a:effectLst/>
                <a:latin typeface="+mn-lt"/>
                <a:ea typeface="+mn-ea"/>
                <a:cs typeface="+mn-cs"/>
              </a:rPr>
              <a:t>на вкладке</a:t>
            </a:r>
            <a:r>
              <a:rPr lang="x-none" sz="1200" kern="1200" dirty="0" smtClean="0">
                <a:solidFill>
                  <a:schemeClr val="tx1"/>
                </a:solidFill>
                <a:effectLst/>
                <a:latin typeface="+mn-lt"/>
                <a:ea typeface="+mn-ea"/>
                <a:cs typeface="+mn-cs"/>
              </a:rPr>
              <a:t> «Основания для отказа</a:t>
            </a:r>
            <a:r>
              <a:rPr lang="ru-RU" sz="1200" kern="1200" dirty="0" smtClean="0">
                <a:solidFill>
                  <a:schemeClr val="tx1"/>
                </a:solidFill>
                <a:effectLst/>
                <a:latin typeface="+mn-lt"/>
                <a:ea typeface="+mn-ea"/>
                <a:cs typeface="+mn-cs"/>
              </a:rPr>
              <a:t>/приостановления</a:t>
            </a:r>
            <a:r>
              <a:rPr lang="x-none" sz="1200" kern="1200" dirty="0" smtClean="0">
                <a:solidFill>
                  <a:schemeClr val="tx1"/>
                </a:solidFill>
                <a:effectLst/>
                <a:latin typeface="+mn-lt"/>
                <a:ea typeface="+mn-ea"/>
                <a:cs typeface="+mn-cs"/>
              </a:rPr>
              <a:t>» должен быть исчерпывающий перечень таких оснований.</a:t>
            </a:r>
            <a:endParaRPr lang="ru-RU" sz="1200" kern="1200" dirty="0" smtClean="0">
              <a:solidFill>
                <a:schemeClr val="tx1"/>
              </a:solidFill>
              <a:effectLst/>
              <a:latin typeface="+mn-lt"/>
              <a:ea typeface="+mn-ea"/>
              <a:cs typeface="+mn-cs"/>
            </a:endParaRPr>
          </a:p>
          <a:p>
            <a:pPr marL="228600" indent="-228600"/>
            <a:endParaRPr lang="en-US" dirty="0" smtClean="0"/>
          </a:p>
          <a:p>
            <a:pPr marL="228600" indent="-228600"/>
            <a:r>
              <a:rPr lang="ru-RU" dirty="0" smtClean="0"/>
              <a:t>Для добавления нового сценария, необходимо нажать кнопку </a:t>
            </a:r>
            <a:r>
              <a:rPr lang="ru-RU" b="1" dirty="0" smtClean="0"/>
              <a:t>Добавить сценарий завершения</a:t>
            </a:r>
            <a:r>
              <a:rPr lang="ru-RU" dirty="0" smtClean="0"/>
              <a:t>.</a:t>
            </a:r>
          </a:p>
          <a:p>
            <a:pPr marL="228600" indent="-228600"/>
            <a:endParaRPr lang="en-US" dirty="0" smtClean="0"/>
          </a:p>
          <a:p>
            <a:pPr marL="228600" indent="-228600"/>
            <a:r>
              <a:rPr lang="ru-RU" dirty="0" smtClean="0"/>
              <a:t>К сценарию относятся исходящие документы и юридически значимые действия.</a:t>
            </a:r>
          </a:p>
          <a:p>
            <a:pPr marL="228600" indent="-228600"/>
            <a:endParaRPr lang="ru-RU" dirty="0" smtClean="0"/>
          </a:p>
          <a:p>
            <a:pPr marL="228600" indent="-228600"/>
            <a:r>
              <a:rPr lang="ru-RU" dirty="0" smtClean="0"/>
              <a:t>Описание сценария включает поля:</a:t>
            </a:r>
          </a:p>
          <a:p>
            <a:pPr marL="228600" indent="-228600">
              <a:buFontTx/>
              <a:buAutoNum type="arabicPeriod"/>
            </a:pPr>
            <a:r>
              <a:rPr lang="ru-RU" b="1" dirty="0" smtClean="0"/>
              <a:t>Наименование</a:t>
            </a:r>
            <a:r>
              <a:rPr lang="ru-RU" dirty="0" smtClean="0">
                <a:latin typeface="Arial" charset="0"/>
              </a:rPr>
              <a:t> (обязательное)</a:t>
            </a:r>
          </a:p>
          <a:p>
            <a:pPr marL="228600" indent="-228600">
              <a:buFontTx/>
              <a:buAutoNum type="arabicPeriod"/>
            </a:pPr>
            <a:r>
              <a:rPr lang="ru-RU" b="1" dirty="0" smtClean="0"/>
              <a:t>Тип</a:t>
            </a:r>
            <a:r>
              <a:rPr lang="ru-RU" dirty="0" smtClean="0">
                <a:latin typeface="Arial" charset="0"/>
              </a:rPr>
              <a:t> (обязательное)</a:t>
            </a:r>
          </a:p>
          <a:p>
            <a:pPr marL="685800" lvl="1" indent="-228600">
              <a:buFontTx/>
              <a:buChar char="•"/>
            </a:pPr>
            <a:r>
              <a:rPr lang="ru-RU" dirty="0" smtClean="0"/>
              <a:t>Положительный результат</a:t>
            </a:r>
          </a:p>
          <a:p>
            <a:pPr marL="685800" lvl="1" indent="-228600">
              <a:buFontTx/>
              <a:buChar char="•"/>
            </a:pPr>
            <a:r>
              <a:rPr lang="ru-RU" dirty="0" smtClean="0"/>
              <a:t>Отказ</a:t>
            </a:r>
          </a:p>
          <a:p>
            <a:pPr marL="685800" lvl="1" indent="-228600">
              <a:buFontTx/>
              <a:buChar char="•"/>
            </a:pPr>
            <a:r>
              <a:rPr lang="ru-RU" dirty="0" smtClean="0"/>
              <a:t>Приостановление</a:t>
            </a:r>
          </a:p>
          <a:p>
            <a:pPr marL="228600" indent="-228600">
              <a:buFontTx/>
              <a:buAutoNum type="arabicPeriod"/>
            </a:pPr>
            <a:r>
              <a:rPr lang="ru-RU" dirty="0" smtClean="0"/>
              <a:t> </a:t>
            </a:r>
            <a:r>
              <a:rPr lang="ru-RU" b="1" dirty="0" smtClean="0"/>
              <a:t>Комментарий</a:t>
            </a:r>
            <a:r>
              <a:rPr lang="ru-RU" dirty="0" smtClean="0"/>
              <a:t>, который вводится с помощью редактора текста.</a:t>
            </a:r>
          </a:p>
          <a:p>
            <a:pPr marL="0" indent="0">
              <a:buFontTx/>
              <a:buNone/>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Сценарий завершения</a:t>
            </a:r>
            <a:endParaRPr lang="ru-RU" dirty="0"/>
          </a:p>
        </p:txBody>
      </p:sp>
    </p:spTree>
    <p:extLst>
      <p:ext uri="{BB962C8B-B14F-4D97-AF65-F5344CB8AC3E}">
        <p14:creationId xmlns:p14="http://schemas.microsoft.com/office/powerpoint/2010/main" val="349487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smtClean="0">
                <a:latin typeface="Arial" charset="0"/>
              </a:rPr>
              <a:t>Рассмотрим карточку рабочего документа.</a:t>
            </a:r>
          </a:p>
          <a:p>
            <a:pPr marL="228600" indent="-228600"/>
            <a:r>
              <a:rPr lang="ru-RU" dirty="0" smtClean="0">
                <a:latin typeface="Arial" charset="0"/>
              </a:rPr>
              <a:t>В старом реестре для каждой услуги формировался отдельный список рабочих документов.</a:t>
            </a:r>
            <a:r>
              <a:rPr lang="ru-RU" baseline="0" dirty="0" smtClean="0">
                <a:latin typeface="Arial" charset="0"/>
              </a:rPr>
              <a:t> Теперь все рабочие документы вынесены в отдельный справочник, то есть в любой момент работы с реестром можно внести информацию о рабочем документе в справочник, после чего, в процессе заполнения описания услуги уже не требуется добавлять новый рабочий документ, а нужно всего лишь выбрать требуемый документ из справочника. При этом возможность добавить в справочник новый рабочий документ также сохраняется (в случае, если в справочнике нужный документ отсутствует).</a:t>
            </a:r>
            <a:endParaRPr lang="ru-RU" dirty="0" smtClean="0">
              <a:latin typeface="Arial" charset="0"/>
            </a:endParaRPr>
          </a:p>
          <a:p>
            <a:pPr marL="228600" indent="-228600"/>
            <a:endParaRPr lang="ru-RU" dirty="0" smtClean="0">
              <a:latin typeface="Arial" charset="0"/>
            </a:endParaRPr>
          </a:p>
        </p:txBody>
      </p:sp>
    </p:spTree>
    <p:extLst>
      <p:ext uri="{BB962C8B-B14F-4D97-AF65-F5344CB8AC3E}">
        <p14:creationId xmlns:p14="http://schemas.microsoft.com/office/powerpoint/2010/main" val="24660326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smtClean="0">
                <a:solidFill>
                  <a:schemeClr val="tx1"/>
                </a:solidFill>
                <a:effectLst/>
                <a:latin typeface="+mn-lt"/>
                <a:ea typeface="+mn-ea"/>
                <a:cs typeface="+mn-cs"/>
              </a:rPr>
              <a:t>Внутри сценария завершения следует добавить «Исходящие документы». На подуровне </a:t>
            </a:r>
            <a:r>
              <a:rPr lang="ru-RU" sz="1200" b="1" kern="1200" dirty="0" smtClean="0">
                <a:solidFill>
                  <a:schemeClr val="tx1"/>
                </a:solidFill>
                <a:effectLst/>
                <a:latin typeface="+mn-lt"/>
                <a:ea typeface="+mn-ea"/>
                <a:cs typeface="+mn-cs"/>
              </a:rPr>
              <a:t>Исходящие документы</a:t>
            </a:r>
            <a:r>
              <a:rPr lang="ru-RU" sz="1200" kern="1200" dirty="0" smtClean="0">
                <a:solidFill>
                  <a:schemeClr val="tx1"/>
                </a:solidFill>
                <a:effectLst/>
                <a:latin typeface="+mn-lt"/>
                <a:ea typeface="+mn-ea"/>
                <a:cs typeface="+mn-cs"/>
              </a:rPr>
              <a:t> следует выбрать документы, получаемые заявителем в результате предоставления данной услуги в рамках описываемой процедуры, из числа ранее добавленных на закладке «Рабочие документы».</a:t>
            </a:r>
          </a:p>
          <a:p>
            <a:endParaRPr lang="en-US" dirty="0" smtClean="0"/>
          </a:p>
          <a:p>
            <a:r>
              <a:rPr lang="ru-RU" dirty="0" smtClean="0"/>
              <a:t>Чтобы указать исходящие документы для сценария, необходимо поставить указатель на строку «Исходящие документы» и нажать кнопку </a:t>
            </a:r>
            <a:r>
              <a:rPr lang="ru-RU" b="1" dirty="0" smtClean="0"/>
              <a:t>Добавить</a:t>
            </a:r>
            <a:r>
              <a:rPr lang="en-US" b="1" dirty="0" smtClean="0"/>
              <a:t> </a:t>
            </a:r>
            <a:r>
              <a:rPr lang="ru-RU" b="1" dirty="0" smtClean="0"/>
              <a:t>исходящий</a:t>
            </a:r>
            <a:r>
              <a:rPr lang="ru-RU" b="1" baseline="0" dirty="0" smtClean="0"/>
              <a:t> документ</a:t>
            </a:r>
            <a:r>
              <a:rPr lang="ru-RU" b="1" dirty="0" smtClean="0"/>
              <a:t>.</a:t>
            </a:r>
            <a:endParaRPr lang="ru-RU" dirty="0" smtClean="0"/>
          </a:p>
          <a:p>
            <a:r>
              <a:rPr lang="ru-RU" dirty="0" smtClean="0"/>
              <a:t>После этого открывается форма выбора, где перечислены все документы закладки «Рабочие документы». Выберите нужные документы, затем нажмите кнопку </a:t>
            </a:r>
            <a:r>
              <a:rPr lang="ru-RU" b="1" dirty="0" smtClean="0"/>
              <a:t>Выбрать</a:t>
            </a:r>
            <a:r>
              <a:rPr lang="ru-RU" dirty="0" smtClean="0"/>
              <a:t>. </a:t>
            </a:r>
          </a:p>
          <a:p>
            <a:r>
              <a:rPr lang="ru-RU" dirty="0" smtClean="0"/>
              <a:t>После этого указанные документы появляются на вкладке Исходящих документов.</a:t>
            </a:r>
          </a:p>
          <a:p>
            <a:endParaRPr lang="ru-RU" dirty="0" smtClean="0"/>
          </a:p>
          <a:p>
            <a:r>
              <a:rPr lang="ru-RU" dirty="0" smtClean="0"/>
              <a:t> Каждый исходящий документ имеет описание, подобное входящим документам, состоящее из двух блоков информации. В правом блоке</a:t>
            </a:r>
            <a:r>
              <a:rPr lang="ru-RU" baseline="0" dirty="0" smtClean="0"/>
              <a:t> </a:t>
            </a:r>
            <a:r>
              <a:rPr lang="ru-RU" b="1" baseline="0" dirty="0" smtClean="0"/>
              <a:t>Сведения о рабочем документе </a:t>
            </a:r>
            <a:r>
              <a:rPr lang="ru-RU" dirty="0" smtClean="0"/>
              <a:t>отображаются сведения, которые вносились при описании рабочего документа услуги. </a:t>
            </a:r>
          </a:p>
          <a:p>
            <a:r>
              <a:rPr lang="ru-RU" dirty="0" smtClean="0"/>
              <a:t>Рассмотрим подробнее блок информации слева – параметры исходящего документа.</a:t>
            </a:r>
            <a:endParaRPr lang="ru-RU" b="1" dirty="0" smtClean="0"/>
          </a:p>
          <a:p>
            <a:endParaRPr lang="ru-RU" dirty="0" smtClean="0"/>
          </a:p>
        </p:txBody>
      </p:sp>
    </p:spTree>
    <p:extLst>
      <p:ext uri="{BB962C8B-B14F-4D97-AF65-F5344CB8AC3E}">
        <p14:creationId xmlns:p14="http://schemas.microsoft.com/office/powerpoint/2010/main" val="265867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a:t>
            </a:r>
            <a:r>
              <a:rPr lang="ru-RU" baseline="0" dirty="0" smtClean="0"/>
              <a:t> блоке </a:t>
            </a:r>
            <a:r>
              <a:rPr lang="ru-RU" dirty="0" smtClean="0"/>
              <a:t>описания исходящих документов указываются их параметры в рамках получения результата </a:t>
            </a:r>
            <a:r>
              <a:rPr lang="ru-RU" dirty="0" smtClean="0">
                <a:latin typeface="Arial" charset="0"/>
              </a:rPr>
              <a:t>исполнения процедуры</a:t>
            </a:r>
            <a:r>
              <a:rPr lang="ru-RU" dirty="0" smtClean="0"/>
              <a:t>.</a:t>
            </a:r>
          </a:p>
          <a:p>
            <a:r>
              <a:rPr lang="ru-RU" dirty="0" smtClean="0"/>
              <a:t>Здесь указывается:</a:t>
            </a:r>
          </a:p>
          <a:p>
            <a:r>
              <a:rPr lang="ru-RU" b="1" dirty="0" smtClean="0"/>
              <a:t>Количество</a:t>
            </a:r>
            <a:r>
              <a:rPr lang="ru-RU" dirty="0" smtClean="0"/>
              <a:t> экземпляров документа на выходе</a:t>
            </a:r>
            <a:r>
              <a:rPr lang="ru-RU" dirty="0" smtClean="0">
                <a:latin typeface="Arial" charset="0"/>
              </a:rPr>
              <a:t> (обязательное)</a:t>
            </a:r>
          </a:p>
          <a:p>
            <a:r>
              <a:rPr lang="ru-RU" b="1" dirty="0" smtClean="0"/>
              <a:t>Тип</a:t>
            </a:r>
            <a:r>
              <a:rPr lang="ru-RU" dirty="0" smtClean="0"/>
              <a:t>, который выбирается из выпадающего списка</a:t>
            </a:r>
            <a:r>
              <a:rPr lang="ru-RU" dirty="0" smtClean="0">
                <a:latin typeface="Arial" charset="0"/>
              </a:rPr>
              <a:t> (обязательное), по умолчанию выбирается значение «не определено»</a:t>
            </a:r>
            <a:r>
              <a:rPr lang="ru-RU" dirty="0" smtClean="0"/>
              <a:t>. </a:t>
            </a:r>
          </a:p>
          <a:p>
            <a:r>
              <a:rPr lang="ru-RU" b="1" dirty="0" smtClean="0"/>
              <a:t>Варианты выдачи </a:t>
            </a:r>
            <a:r>
              <a:rPr lang="ru-RU" dirty="0" smtClean="0"/>
              <a:t>документа</a:t>
            </a:r>
            <a:r>
              <a:rPr lang="ru-RU" dirty="0" smtClean="0">
                <a:latin typeface="Arial" charset="0"/>
              </a:rPr>
              <a:t> (обязательное поле)</a:t>
            </a:r>
            <a:r>
              <a:rPr lang="ru-RU" dirty="0" smtClean="0"/>
              <a:t> включают в себя выдачу документа:</a:t>
            </a:r>
          </a:p>
          <a:p>
            <a:pPr>
              <a:buFontTx/>
              <a:buChar char="•"/>
            </a:pPr>
            <a:r>
              <a:rPr lang="ru-RU" dirty="0" smtClean="0"/>
              <a:t>В начале </a:t>
            </a:r>
            <a:r>
              <a:rPr lang="ru-RU" dirty="0" smtClean="0">
                <a:latin typeface="Arial" charset="0"/>
              </a:rPr>
              <a:t>оказания услуги</a:t>
            </a:r>
          </a:p>
          <a:p>
            <a:pPr>
              <a:buFontTx/>
              <a:buChar char="•"/>
            </a:pPr>
            <a:r>
              <a:rPr lang="ru-RU" dirty="0" smtClean="0"/>
              <a:t>В конце </a:t>
            </a:r>
            <a:r>
              <a:rPr lang="ru-RU" dirty="0" smtClean="0">
                <a:latin typeface="Arial" charset="0"/>
              </a:rPr>
              <a:t>оказания услуги</a:t>
            </a:r>
            <a:endParaRPr lang="ru-RU" dirty="0" smtClean="0"/>
          </a:p>
          <a:p>
            <a:pPr>
              <a:buFontTx/>
              <a:buChar char="•"/>
            </a:pPr>
            <a:r>
              <a:rPr lang="ru-RU" dirty="0" smtClean="0"/>
              <a:t>В процессе </a:t>
            </a:r>
            <a:r>
              <a:rPr lang="ru-RU" dirty="0" smtClean="0">
                <a:latin typeface="Arial" charset="0"/>
              </a:rPr>
              <a:t>оказания услуги</a:t>
            </a:r>
            <a:endParaRPr lang="ru-RU" dirty="0" smtClean="0"/>
          </a:p>
          <a:p>
            <a:r>
              <a:rPr lang="ru-RU" dirty="0" smtClean="0"/>
              <a:t>Кроме того, можно добавить </a:t>
            </a:r>
            <a:r>
              <a:rPr lang="ru-RU" b="1" dirty="0" smtClean="0"/>
              <a:t>комментарий</a:t>
            </a:r>
            <a:r>
              <a:rPr lang="ru-RU" dirty="0" smtClean="0"/>
              <a:t>, используя редактор текста,</a:t>
            </a:r>
            <a:r>
              <a:rPr lang="ru-RU" baseline="0" dirty="0" smtClean="0"/>
              <a:t> и </a:t>
            </a:r>
            <a:r>
              <a:rPr lang="ru-RU" b="1" baseline="0" dirty="0" smtClean="0"/>
              <a:t>Срок выдачи</a:t>
            </a:r>
            <a:r>
              <a:rPr lang="ru-RU" baseline="0" dirty="0" smtClean="0"/>
              <a:t> документа.</a:t>
            </a:r>
            <a:endParaRPr lang="ru-RU" dirty="0" smtClean="0"/>
          </a:p>
          <a:p>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Исходящие документы</a:t>
            </a:r>
            <a:endParaRPr lang="ru-RU" dirty="0"/>
          </a:p>
        </p:txBody>
      </p:sp>
    </p:spTree>
    <p:extLst>
      <p:ext uri="{BB962C8B-B14F-4D97-AF65-F5344CB8AC3E}">
        <p14:creationId xmlns:p14="http://schemas.microsoft.com/office/powerpoint/2010/main" val="1794157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ru-RU" sz="1200" kern="1200" dirty="0" smtClean="0">
                <a:solidFill>
                  <a:schemeClr val="tx1"/>
                </a:solidFill>
                <a:effectLst/>
                <a:latin typeface="+mn-lt"/>
                <a:ea typeface="+mn-ea"/>
                <a:cs typeface="+mn-cs"/>
              </a:rPr>
              <a:t>Внутри сценария завершения следует добавить «Юридически значимые действия», а именно, следует указать возможные действия должностных лиц, являющиеся результатом предоставления услуги.</a:t>
            </a:r>
          </a:p>
          <a:p>
            <a:r>
              <a:rPr lang="ru-RU" sz="1200" kern="1200" dirty="0" smtClean="0">
                <a:solidFill>
                  <a:schemeClr val="tx1"/>
                </a:solidFill>
                <a:effectLst/>
                <a:latin typeface="+mn-lt"/>
                <a:ea typeface="+mn-ea"/>
                <a:cs typeface="+mn-cs"/>
              </a:rPr>
              <a:t>Юридически значимые действия (ЮЗД) - это перечень результатов процедуры, которые не являются документами, однако влияют на положение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Типичный пример – внесение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в любой регистр или реестр. Независимо от того, есть у </a:t>
            </a:r>
            <a:r>
              <a:rPr lang="ru-RU" sz="1200" i="1" kern="1200" dirty="0" smtClean="0">
                <a:solidFill>
                  <a:schemeClr val="tx1"/>
                </a:solidFill>
                <a:effectLst/>
                <a:latin typeface="+mn-lt"/>
                <a:ea typeface="+mn-ea"/>
                <a:cs typeface="+mn-cs"/>
              </a:rPr>
              <a:t>Заявителя</a:t>
            </a:r>
            <a:r>
              <a:rPr lang="ru-RU" sz="1200" kern="1200" dirty="0" smtClean="0">
                <a:solidFill>
                  <a:schemeClr val="tx1"/>
                </a:solidFill>
                <a:effectLst/>
                <a:latin typeface="+mn-lt"/>
                <a:ea typeface="+mn-ea"/>
                <a:cs typeface="+mn-cs"/>
              </a:rPr>
              <a:t> подтверждающий документ, или нет, - занесение его в реестр может оказать влияние на его будущие взаимоотношения с органами власти. </a:t>
            </a:r>
          </a:p>
          <a:p>
            <a:pPr marL="228600" indent="-228600"/>
            <a:endParaRPr lang="ru-RU" dirty="0" smtClean="0"/>
          </a:p>
          <a:p>
            <a:pPr marL="228600" indent="-228600"/>
            <a:r>
              <a:rPr lang="ru-RU" dirty="0" smtClean="0"/>
              <a:t>Для добавления нового ЮЗД, необходимо выделить в дереве </a:t>
            </a:r>
            <a:r>
              <a:rPr lang="ru-RU" dirty="0" smtClean="0">
                <a:latin typeface="Arial" charset="0"/>
              </a:rPr>
              <a:t>процедур</a:t>
            </a:r>
            <a:r>
              <a:rPr lang="ru-RU" dirty="0" smtClean="0"/>
              <a:t> строку «Юридически значимые действия» и нажать кнопку </a:t>
            </a:r>
            <a:r>
              <a:rPr lang="ru-RU" b="1" dirty="0" smtClean="0"/>
              <a:t>Добавить юридически значимое действие</a:t>
            </a:r>
            <a:r>
              <a:rPr lang="ru-RU" dirty="0" smtClean="0"/>
              <a:t>.</a:t>
            </a:r>
          </a:p>
          <a:p>
            <a:pPr marL="228600" indent="-228600"/>
            <a:endParaRPr lang="ru-RU" dirty="0" smtClean="0"/>
          </a:p>
          <a:p>
            <a:pPr marL="228600" indent="-228600"/>
            <a:r>
              <a:rPr lang="ru-RU" dirty="0" smtClean="0"/>
              <a:t>Описание ЮЗД включает поля:</a:t>
            </a:r>
          </a:p>
          <a:p>
            <a:pPr marL="228600" indent="-228600">
              <a:buFontTx/>
              <a:buAutoNum type="arabicPeriod"/>
            </a:pPr>
            <a:r>
              <a:rPr lang="ru-RU" b="1" dirty="0" smtClean="0"/>
              <a:t>Наименование </a:t>
            </a:r>
            <a:r>
              <a:rPr lang="ru-RU" dirty="0" smtClean="0">
                <a:latin typeface="Arial" charset="0"/>
              </a:rPr>
              <a:t>(обязательное).</a:t>
            </a:r>
            <a:r>
              <a:rPr lang="ru-RU" dirty="0" smtClean="0"/>
              <a:t> </a:t>
            </a:r>
            <a:endParaRPr lang="ru-RU" b="1" dirty="0" smtClean="0"/>
          </a:p>
          <a:p>
            <a:pPr marL="228600" indent="-228600">
              <a:buFontTx/>
              <a:buAutoNum type="arabicPeriod"/>
            </a:pPr>
            <a:r>
              <a:rPr lang="ru-RU" b="1" dirty="0" smtClean="0"/>
              <a:t>Тип</a:t>
            </a:r>
            <a:r>
              <a:rPr lang="ru-RU" dirty="0" smtClean="0">
                <a:latin typeface="Arial" charset="0"/>
              </a:rPr>
              <a:t> (обязательное)</a:t>
            </a:r>
            <a:r>
              <a:rPr lang="ru-RU" dirty="0" smtClean="0"/>
              <a:t> – выбирается из выпадающего списка</a:t>
            </a:r>
            <a:r>
              <a:rPr lang="ru-RU" dirty="0" smtClean="0">
                <a:latin typeface="Arial" charset="0"/>
              </a:rPr>
              <a:t> (по умолчанию выбирается значение «не определено»).</a:t>
            </a:r>
          </a:p>
          <a:p>
            <a:pPr marL="228600" indent="-228600">
              <a:buFontTx/>
              <a:buAutoNum type="arabicPeriod"/>
            </a:pPr>
            <a:r>
              <a:rPr lang="ru-RU" b="1" dirty="0" smtClean="0"/>
              <a:t> Комментарий</a:t>
            </a:r>
            <a:r>
              <a:rPr lang="ru-RU" dirty="0" smtClean="0"/>
              <a:t>, который вводится с помощью редактора текста.</a:t>
            </a:r>
          </a:p>
          <a:p>
            <a:pPr marL="228600" indent="-228600">
              <a:buFontTx/>
              <a:buAutoNum type="arabicPeriod"/>
            </a:pPr>
            <a:endParaRPr lang="ru-RU" dirty="0" smtClean="0"/>
          </a:p>
          <a:p>
            <a:pPr marL="0" indent="0">
              <a:buFont typeface="Wingdings" pitchFamily="2" charset="2"/>
              <a:buNone/>
            </a:pPr>
            <a:r>
              <a:rPr lang="ru-RU" dirty="0" smtClean="0"/>
              <a:t>Перейдем к примеру №4. </a:t>
            </a:r>
            <a:r>
              <a:rPr lang="ru-RU" altLang="ru-RU" i="1" dirty="0" smtClean="0"/>
              <a:t>Вкладка </a:t>
            </a:r>
            <a:r>
              <a:rPr lang="ru-RU" dirty="0" smtClean="0"/>
              <a:t>Юридически значимые действия</a:t>
            </a:r>
            <a:endParaRPr lang="ru-RU" dirty="0"/>
          </a:p>
        </p:txBody>
      </p:sp>
    </p:spTree>
    <p:extLst>
      <p:ext uri="{BB962C8B-B14F-4D97-AF65-F5344CB8AC3E}">
        <p14:creationId xmlns:p14="http://schemas.microsoft.com/office/powerpoint/2010/main" val="31018984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83</a:t>
            </a:fld>
            <a:endParaRPr lang="ru-RU" sz="1200" smtClean="0"/>
          </a:p>
        </p:txBody>
      </p:sp>
    </p:spTree>
    <p:extLst>
      <p:ext uri="{BB962C8B-B14F-4D97-AF65-F5344CB8AC3E}">
        <p14:creationId xmlns:p14="http://schemas.microsoft.com/office/powerpoint/2010/main" val="7986606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smtClean="0">
                <a:latin typeface="Arial" charset="0"/>
              </a:rPr>
              <a:t>Чтобы создать новый административный</a:t>
            </a:r>
            <a:r>
              <a:rPr lang="ru-RU" sz="1000" baseline="0" dirty="0" smtClean="0">
                <a:latin typeface="Arial" charset="0"/>
              </a:rPr>
              <a:t> регламент услуги</a:t>
            </a:r>
            <a:r>
              <a:rPr lang="ru-RU" sz="1000" dirty="0" smtClean="0">
                <a:latin typeface="Arial" charset="0"/>
              </a:rPr>
              <a:t>, нужно зайти на закладку</a:t>
            </a:r>
            <a:r>
              <a:rPr lang="ru-RU" sz="1000" baseline="0" dirty="0" smtClean="0">
                <a:latin typeface="Arial" charset="0"/>
              </a:rPr>
              <a:t> </a:t>
            </a:r>
            <a:r>
              <a:rPr lang="ru-RU" sz="1000" b="1" baseline="0" dirty="0" smtClean="0">
                <a:latin typeface="Arial" charset="0"/>
              </a:rPr>
              <a:t>Административные регламенты</a:t>
            </a:r>
            <a:r>
              <a:rPr lang="ru-RU" sz="1000" dirty="0" smtClean="0">
                <a:latin typeface="Arial" charset="0"/>
              </a:rPr>
              <a:t> и нажать на кнопку</a:t>
            </a:r>
            <a:r>
              <a:rPr lang="ru-RU" sz="1000" b="1" dirty="0" smtClean="0">
                <a:latin typeface="Arial" charset="0"/>
              </a:rPr>
              <a:t>  Создать АР услуги</a:t>
            </a:r>
            <a:r>
              <a:rPr lang="ru-RU" sz="1000" dirty="0" smtClean="0">
                <a:latin typeface="Arial" charset="0"/>
              </a:rPr>
              <a:t>. После выполнения этих действий перед вами откроется карточка</a:t>
            </a:r>
            <a:r>
              <a:rPr lang="ru-RU" sz="1000" b="1" dirty="0" smtClean="0">
                <a:latin typeface="Arial" charset="0"/>
              </a:rPr>
              <a:t> административного регламента.</a:t>
            </a:r>
          </a:p>
          <a:p>
            <a:pPr marL="228600" indent="-228600">
              <a:lnSpc>
                <a:spcPct val="80000"/>
              </a:lnSpc>
            </a:pPr>
            <a:endParaRPr lang="ru-RU" sz="1000" dirty="0" smtClean="0">
              <a:latin typeface="Arial" charset="0"/>
            </a:endParaRPr>
          </a:p>
          <a:p>
            <a:pPr marL="228600" indent="-228600">
              <a:lnSpc>
                <a:spcPct val="80000"/>
              </a:lnSpc>
            </a:pPr>
            <a:r>
              <a:rPr lang="ru-RU" sz="1000" dirty="0" smtClean="0">
                <a:latin typeface="Arial" charset="0"/>
              </a:rPr>
              <a:t>Регламент имеет следующие закладки:</a:t>
            </a:r>
          </a:p>
          <a:p>
            <a:pPr marL="228600" indent="-228600">
              <a:lnSpc>
                <a:spcPct val="80000"/>
              </a:lnSpc>
              <a:buFontTx/>
              <a:buAutoNum type="arabicParenR"/>
            </a:pPr>
            <a:r>
              <a:rPr lang="ru-RU" sz="1000" b="1" dirty="0" smtClean="0">
                <a:latin typeface="Arial" charset="0"/>
              </a:rPr>
              <a:t>Основные сведения</a:t>
            </a:r>
            <a:r>
              <a:rPr lang="ru-RU" sz="1000" dirty="0" smtClean="0">
                <a:latin typeface="Arial" charset="0"/>
              </a:rPr>
              <a:t>. </a:t>
            </a:r>
          </a:p>
          <a:p>
            <a:pPr marL="228600" indent="-228600">
              <a:lnSpc>
                <a:spcPct val="80000"/>
              </a:lnSpc>
              <a:buFontTx/>
              <a:buAutoNum type="arabicParenR"/>
            </a:pPr>
            <a:r>
              <a:rPr lang="ru-RU" sz="1000" b="1" dirty="0" smtClean="0">
                <a:latin typeface="Arial" charset="0"/>
              </a:rPr>
              <a:t>Общие положения</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Стандарт предоставления услуги</a:t>
            </a:r>
            <a:r>
              <a:rPr lang="ru-RU" sz="1000" b="0" dirty="0" smtClean="0">
                <a:latin typeface="Arial" charset="0"/>
              </a:rPr>
              <a:t>.</a:t>
            </a:r>
            <a:endParaRPr lang="ru-RU" sz="1000" b="1" dirty="0" smtClean="0">
              <a:latin typeface="Arial" charset="0"/>
            </a:endParaRPr>
          </a:p>
          <a:p>
            <a:pPr marL="228600" indent="-228600">
              <a:lnSpc>
                <a:spcPct val="80000"/>
              </a:lnSpc>
              <a:buFontTx/>
              <a:buAutoNum type="arabicParenR"/>
            </a:pPr>
            <a:r>
              <a:rPr lang="ru-RU" sz="1000" b="1" dirty="0" smtClean="0">
                <a:latin typeface="Arial" charset="0"/>
              </a:rPr>
              <a:t>Административные процедуры</a:t>
            </a:r>
            <a:r>
              <a:rPr lang="ru-RU" sz="1000" b="0" baseline="0" dirty="0" smtClean="0">
                <a:latin typeface="Arial" charset="0"/>
              </a:rPr>
              <a:t>. </a:t>
            </a:r>
            <a:endParaRPr lang="ru-RU" sz="1000" b="0" dirty="0" smtClean="0">
              <a:latin typeface="Arial" charset="0"/>
            </a:endParaRPr>
          </a:p>
          <a:p>
            <a:pPr marL="228600" indent="-228600">
              <a:lnSpc>
                <a:spcPct val="80000"/>
              </a:lnSpc>
              <a:buFontTx/>
              <a:buAutoNum type="arabicParenR"/>
            </a:pPr>
            <a:r>
              <a:rPr lang="ru-RU" sz="1000" b="1" dirty="0" smtClean="0">
                <a:latin typeface="Arial" charset="0"/>
              </a:rPr>
              <a:t>Порядок</a:t>
            </a:r>
            <a:r>
              <a:rPr lang="ru-RU" sz="1000" b="1" baseline="0" dirty="0" smtClean="0">
                <a:latin typeface="Arial" charset="0"/>
              </a:rPr>
              <a:t> и формы контроля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Досудебный порядок обжалования</a:t>
            </a:r>
            <a:r>
              <a:rPr lang="ru-RU" sz="1000" b="0" baseline="0" dirty="0" smtClean="0">
                <a:latin typeface="Arial" charset="0"/>
              </a:rPr>
              <a:t>.</a:t>
            </a:r>
          </a:p>
          <a:p>
            <a:pPr marL="228600" indent="-228600">
              <a:lnSpc>
                <a:spcPct val="80000"/>
              </a:lnSpc>
              <a:buFontTx/>
              <a:buAutoNum type="arabicParenR"/>
            </a:pPr>
            <a:r>
              <a:rPr lang="ru-RU" sz="1000" b="1" baseline="0" dirty="0" smtClean="0">
                <a:latin typeface="Arial" charset="0"/>
              </a:rPr>
              <a:t>Перечень документов</a:t>
            </a:r>
            <a:r>
              <a:rPr lang="ru-RU" sz="1000" b="0" baseline="0" dirty="0" smtClean="0">
                <a:latin typeface="Arial" charset="0"/>
              </a:rPr>
              <a:t>.</a:t>
            </a:r>
          </a:p>
          <a:p>
            <a:pPr marL="0" indent="0">
              <a:lnSpc>
                <a:spcPct val="80000"/>
              </a:lnSpc>
              <a:buFontTx/>
              <a:buNone/>
            </a:pPr>
            <a:endParaRPr lang="ru-RU" sz="1000" b="0" dirty="0" smtClean="0">
              <a:latin typeface="Arial" charset="0"/>
            </a:endParaRPr>
          </a:p>
          <a:p>
            <a:pPr marL="228600" indent="-228600">
              <a:lnSpc>
                <a:spcPct val="80000"/>
              </a:lnSpc>
            </a:pPr>
            <a:r>
              <a:rPr lang="ru-RU" sz="1000" dirty="0" smtClean="0">
                <a:latin typeface="Arial" charset="0"/>
              </a:rPr>
              <a:t>На нижней панели окна регламента прописан его текущий статус. «Статус: » для нового несохраненного регламента</a:t>
            </a:r>
            <a:r>
              <a:rPr lang="ru-RU" sz="1000" baseline="0" dirty="0" smtClean="0">
                <a:latin typeface="Arial" charset="0"/>
              </a:rPr>
              <a:t>. После сохранения статус изменится на «Статус: Новый».</a:t>
            </a:r>
            <a:endParaRPr lang="ru-RU" sz="1000" dirty="0" smtClean="0">
              <a:latin typeface="Arial" charset="0"/>
            </a:endParaRPr>
          </a:p>
          <a:p>
            <a:pPr marL="228600" indent="-228600">
              <a:lnSpc>
                <a:spcPct val="80000"/>
              </a:lnSpc>
            </a:pPr>
            <a:endParaRPr lang="ru-RU" sz="100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ru-RU" sz="1000" dirty="0" smtClean="0"/>
              <a:t>Рассмотрим карточку административного регламента.</a:t>
            </a:r>
          </a:p>
          <a:p>
            <a:pPr marL="0" indent="0">
              <a:buFont typeface="Wingdings" pitchFamily="2" charset="2"/>
              <a:buNone/>
            </a:pPr>
            <a:endParaRPr lang="ru-RU" sz="1000" dirty="0"/>
          </a:p>
        </p:txBody>
      </p:sp>
    </p:spTree>
    <p:extLst>
      <p:ext uri="{BB962C8B-B14F-4D97-AF65-F5344CB8AC3E}">
        <p14:creationId xmlns:p14="http://schemas.microsoft.com/office/powerpoint/2010/main" val="1445543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Первая закладка административного регламента предназначена для заполнения основных сведений о регламенте.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Полное наименование</a:t>
            </a:r>
            <a:r>
              <a:rPr lang="ru-RU" sz="1000" dirty="0" smtClean="0"/>
              <a:t> - </a:t>
            </a:r>
            <a:r>
              <a:rPr lang="ru-RU" sz="1000" i="1" dirty="0" smtClean="0"/>
              <a:t>(обязательное)</a:t>
            </a:r>
            <a:r>
              <a:rPr lang="ru-RU" sz="1000" dirty="0" smtClean="0"/>
              <a:t>.</a:t>
            </a:r>
          </a:p>
          <a:p>
            <a:pPr marL="228600" indent="-228600">
              <a:buFontTx/>
              <a:buAutoNum type="arabicParenR"/>
            </a:pPr>
            <a:r>
              <a:rPr lang="ru-RU" sz="1000" b="1" dirty="0" smtClean="0"/>
              <a:t>Ответственный орган власти</a:t>
            </a:r>
            <a:r>
              <a:rPr lang="ru-RU" sz="1000" dirty="0" smtClean="0"/>
              <a:t> – орган власти, который разрабатывает регламент </a:t>
            </a:r>
            <a:r>
              <a:rPr lang="ru-RU" sz="1000" i="1" dirty="0" smtClean="0"/>
              <a:t>(обязательное)</a:t>
            </a:r>
            <a:r>
              <a:rPr lang="ru-RU" sz="1000" dirty="0" smtClean="0"/>
              <a:t>.</a:t>
            </a:r>
          </a:p>
          <a:p>
            <a:pPr marL="228600" indent="-228600">
              <a:buFontTx/>
              <a:buAutoNum type="arabicParenR"/>
            </a:pPr>
            <a:r>
              <a:rPr lang="ru-RU" sz="1000" b="1" dirty="0" smtClean="0"/>
              <a:t>Услуга, которую регулирует административный регламент </a:t>
            </a:r>
            <a:r>
              <a:rPr lang="ru-RU" sz="1000" b="0" dirty="0" smtClean="0"/>
              <a:t>– возможность привязки данного регламента</a:t>
            </a:r>
            <a:r>
              <a:rPr lang="ru-RU" sz="1000" b="0" baseline="0" dirty="0" smtClean="0"/>
              <a:t>  к услуге, имеющейся в реестре</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Поля </a:t>
            </a:r>
            <a:r>
              <a:rPr lang="ru-RU" sz="1200" b="1" kern="1200" dirty="0" smtClean="0">
                <a:solidFill>
                  <a:schemeClr val="tx1"/>
                </a:solidFill>
                <a:effectLst/>
                <a:latin typeface="+mn-lt"/>
                <a:ea typeface="+mn-ea"/>
                <a:cs typeface="+mn-cs"/>
              </a:rPr>
              <a:t>Идентификатор</a:t>
            </a:r>
            <a:r>
              <a:rPr lang="ru-RU" sz="1200" b="0" kern="1200" baseline="0" dirty="0" smtClean="0">
                <a:solidFill>
                  <a:schemeClr val="tx1"/>
                </a:solidFill>
                <a:effectLst/>
                <a:latin typeface="+mn-lt"/>
                <a:ea typeface="+mn-ea"/>
                <a:cs typeface="+mn-cs"/>
              </a:rPr>
              <a:t> и</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Административный уровень</a:t>
            </a:r>
            <a:r>
              <a:rPr lang="ru-RU" sz="1200" kern="1200" dirty="0" smtClean="0">
                <a:solidFill>
                  <a:schemeClr val="tx1"/>
                </a:solidFill>
                <a:effectLst/>
                <a:latin typeface="+mn-lt"/>
                <a:ea typeface="+mn-ea"/>
                <a:cs typeface="+mn-cs"/>
              </a:rPr>
              <a:t> регламента заполняются автоматически, недоступны для изменения и отображаются справа от названия закладки.</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«Общие положения»</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«Общие положения» административного регламента предназначена для заполнения общих, основополагающих  положений регламента.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Предмет регулирования регламента</a:t>
            </a:r>
            <a:r>
              <a:rPr lang="ru-RU" sz="1000" dirty="0" smtClean="0"/>
              <a:t>.</a:t>
            </a:r>
          </a:p>
          <a:p>
            <a:pPr marL="228600" indent="-228600">
              <a:buFontTx/>
              <a:buAutoNum type="arabicParenR"/>
            </a:pPr>
            <a:r>
              <a:rPr lang="ru-RU" sz="1000" b="1" dirty="0" smtClean="0"/>
              <a:t>Круг заявителей</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smtClean="0"/>
              <a:t>Требования к порядку информирования о предоставлении государственной (муниципальной) услуги</a:t>
            </a:r>
            <a:r>
              <a:rPr lang="ru-RU" sz="1000" dirty="0" smtClean="0"/>
              <a:t>.</a:t>
            </a:r>
          </a:p>
          <a:p>
            <a:pPr marL="228600" indent="-228600"/>
            <a:endParaRPr lang="ru-RU" sz="1000" dirty="0" smtClean="0">
              <a:latin typeface="Arial" charset="0"/>
            </a:endParaRPr>
          </a:p>
          <a:p>
            <a:pPr marL="0" indent="0">
              <a:buFont typeface="Wingdings" pitchFamily="2" charset="2"/>
              <a:buNone/>
            </a:pPr>
            <a:r>
              <a:rPr lang="ru-RU" sz="1000" dirty="0" smtClean="0"/>
              <a:t>Все поля заполняются с помощью встроенного редактора текста</a:t>
            </a:r>
            <a:r>
              <a:rPr lang="ru-RU" sz="1200" kern="1200" dirty="0" smtClean="0">
                <a:solidFill>
                  <a:schemeClr val="tx1"/>
                </a:solidFill>
                <a:effectLst/>
                <a:latin typeface="+mn-lt"/>
                <a:ea typeface="+mn-ea"/>
                <a:cs typeface="+mn-cs"/>
              </a:rPr>
              <a:t>.</a:t>
            </a:r>
          </a:p>
          <a:p>
            <a:pPr marL="0" indent="0">
              <a:buFont typeface="Wingdings" pitchFamily="2" charset="2"/>
              <a:buNone/>
            </a:pPr>
            <a:endParaRPr lang="ru-RU" sz="1000" dirty="0" smtClean="0"/>
          </a:p>
          <a:p>
            <a:pPr marL="0" indent="0">
              <a:buFont typeface="Wingdings" pitchFamily="2" charset="2"/>
              <a:buNone/>
            </a:pPr>
            <a:r>
              <a:rPr lang="ru-RU" sz="1000" dirty="0" smtClean="0"/>
              <a:t>Перейдем</a:t>
            </a:r>
            <a:r>
              <a:rPr lang="ru-RU" sz="1000" baseline="0" dirty="0" smtClean="0"/>
              <a:t> к закладке «Стандарт предоставления услуги»</a:t>
            </a:r>
            <a:endParaRPr lang="ru-RU" sz="1000" dirty="0"/>
          </a:p>
        </p:txBody>
      </p:sp>
    </p:spTree>
    <p:extLst>
      <p:ext uri="{BB962C8B-B14F-4D97-AF65-F5344CB8AC3E}">
        <p14:creationId xmlns:p14="http://schemas.microsoft.com/office/powerpoint/2010/main" val="2002041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Наименование государственной (муниципальной) услуги</a:t>
            </a:r>
            <a:r>
              <a:rPr lang="ru-RU" sz="1000" i="1" dirty="0" smtClean="0"/>
              <a:t>.</a:t>
            </a:r>
            <a:endParaRPr lang="ru-RU" sz="1000" baseline="0" dirty="0" smtClean="0"/>
          </a:p>
          <a:p>
            <a:pPr marL="228600" indent="-228600">
              <a:buFontTx/>
              <a:buAutoNum type="arabicParenR"/>
            </a:pPr>
            <a:r>
              <a:rPr lang="ru-RU" sz="1200" b="1" kern="1200" dirty="0" smtClean="0">
                <a:solidFill>
                  <a:schemeClr val="tx1"/>
                </a:solidFill>
                <a:effectLst/>
                <a:latin typeface="+mn-lt"/>
                <a:ea typeface="+mn-ea"/>
                <a:cs typeface="+mn-cs"/>
              </a:rPr>
              <a:t>Наименование органа исполнительной власти, предоставляющего государственную (муниципальную) услугу.</a:t>
            </a:r>
          </a:p>
          <a:p>
            <a:pPr marL="228600" indent="-228600">
              <a:buFontTx/>
              <a:buAutoNum type="arabicParenR"/>
            </a:pPr>
            <a:r>
              <a:rPr lang="ru-RU" sz="1200" b="1" kern="1200" dirty="0" smtClean="0">
                <a:solidFill>
                  <a:schemeClr val="tx1"/>
                </a:solidFill>
                <a:effectLst/>
                <a:latin typeface="+mn-lt"/>
                <a:ea typeface="+mn-ea"/>
                <a:cs typeface="+mn-cs"/>
              </a:rPr>
              <a:t>Описание результата предоставления государственной (муниципальной) услуги</a:t>
            </a:r>
            <a:r>
              <a:rPr lang="ru-RU" sz="1000" i="1" dirty="0" smtClean="0"/>
              <a:t>.</a:t>
            </a:r>
            <a:endParaRPr lang="ru-RU" sz="1000" dirty="0" smtClean="0"/>
          </a:p>
          <a:p>
            <a:pPr marL="228600" indent="-228600">
              <a:buFontTx/>
              <a:buAutoNum type="arabicParenR"/>
            </a:pPr>
            <a:r>
              <a:rPr lang="ru-RU" sz="1200" b="1" kern="1200" dirty="0" smtClean="0">
                <a:solidFill>
                  <a:schemeClr val="tx1"/>
                </a:solidFill>
                <a:effectLst/>
                <a:latin typeface="+mn-lt"/>
                <a:ea typeface="+mn-ea"/>
                <a:cs typeface="+mn-cs"/>
              </a:rPr>
              <a:t>Срок предоставления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Перечень нормативных правовых актов, регулирующих отношения, возникающие в связи с предоставлением государственной (муниципальной) услуги</a:t>
            </a:r>
            <a:r>
              <a:rPr lang="ru-RU" sz="1000" dirty="0" smtClean="0"/>
              <a:t>.</a:t>
            </a:r>
          </a:p>
          <a:p>
            <a:pPr marL="228600" indent="-228600">
              <a:buFontTx/>
              <a:buAutoNum type="arabicParenR"/>
            </a:pPr>
            <a:r>
              <a:rPr lang="ru-RU" sz="1200" b="1" kern="1200" dirty="0" smtClean="0">
                <a:solidFill>
                  <a:schemeClr val="tx1"/>
                </a:solidFill>
                <a:effectLst/>
                <a:latin typeface="+mn-lt"/>
                <a:ea typeface="+mn-ea"/>
                <a:cs typeface="+mn-cs"/>
              </a:rPr>
              <a:t>Исчерпывающий</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r>
              <a:rPr lang="ru-RU" sz="1000"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r>
              <a:rPr lang="ru-RU" sz="1000" b="1" i="1" dirty="0" smtClean="0"/>
              <a:t>.</a:t>
            </a:r>
            <a:endParaRPr lang="ru-RU" sz="1000" b="1" baseline="0" dirty="0" smtClean="0"/>
          </a:p>
          <a:p>
            <a:pPr marL="228600" indent="-228600">
              <a:buFontTx/>
              <a:buAutoNum type="arabicParenR"/>
            </a:pPr>
            <a:r>
              <a:rPr lang="ru-RU" sz="1200" b="1" dirty="0" smtClean="0"/>
              <a:t>Исчерпывающий перечень оснований для отказа в приеме документов, необходимых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Исчерпывающий перечень оснований для приостановления или отказа в предоставлении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государственной пошлины или иной платы, взимаемой за предоставление государственной (муниципальной) услуги</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r>
              <a:rPr lang="ru-RU" sz="1000" b="1" i="1" dirty="0" smtClean="0"/>
              <a:t>.</a:t>
            </a:r>
            <a:endParaRPr lang="ru-RU" sz="1000" b="1" dirty="0" smtClean="0"/>
          </a:p>
          <a:p>
            <a:pPr marL="228600" indent="-228600">
              <a:buFontTx/>
              <a:buAutoNum type="arabicParenR"/>
            </a:pPr>
            <a:r>
              <a:rPr lang="ru-RU" sz="1200" b="1" dirty="0" smtClean="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Продолжим заполнение данной закладки.</a:t>
            </a:r>
          </a:p>
        </p:txBody>
      </p:sp>
    </p:spTree>
    <p:extLst>
      <p:ext uri="{BB962C8B-B14F-4D97-AF65-F5344CB8AC3E}">
        <p14:creationId xmlns:p14="http://schemas.microsoft.com/office/powerpoint/2010/main" val="337785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9</a:t>
            </a:fld>
            <a:endParaRPr lang="ru-RU" sz="1200" smtClean="0"/>
          </a:p>
        </p:txBody>
      </p:sp>
    </p:spTree>
    <p:extLst>
      <p:ext uri="{BB962C8B-B14F-4D97-AF65-F5344CB8AC3E}">
        <p14:creationId xmlns:p14="http://schemas.microsoft.com/office/powerpoint/2010/main" val="35815827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«Стандарт предоставления услуги» содержит следующие поля для заполнения</a:t>
            </a:r>
            <a:r>
              <a:rPr lang="ru-RU" sz="1000" dirty="0" smtClean="0"/>
              <a: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Требования к помещениям, в которых предоставляются государственная (муниципальная) услуга</a:t>
            </a:r>
            <a:r>
              <a:rPr lang="ru-RU" sz="1000" b="1" i="1" dirty="0" smtClean="0"/>
              <a:t>.</a:t>
            </a:r>
            <a:endParaRPr lang="ru-RU" sz="1000" b="1" baseline="0" dirty="0" smtClean="0"/>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200" b="1" dirty="0" smtClean="0"/>
              <a:t>Показатели доступности и качества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r>
              <a:rPr lang="ru-RU" sz="1000" b="1" i="1" dirty="0" smtClean="0"/>
              <a:t>.</a:t>
            </a:r>
            <a:endParaRPr lang="ru-RU" sz="1000" b="1" dirty="0" smtClean="0"/>
          </a:p>
          <a:p>
            <a:pPr marL="228600" indent="-228600"/>
            <a:endParaRPr lang="ru-RU" sz="1000" b="1"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заполнению закладки</a:t>
            </a:r>
            <a:r>
              <a:rPr lang="ru-RU" sz="1000" baseline="0" dirty="0" smtClean="0"/>
              <a:t> «Административные процедуры»</a:t>
            </a:r>
            <a:r>
              <a:rPr lang="ru-RU" sz="1000" dirty="0" smtClean="0"/>
              <a:t>.</a:t>
            </a:r>
          </a:p>
        </p:txBody>
      </p:sp>
    </p:spTree>
    <p:extLst>
      <p:ext uri="{BB962C8B-B14F-4D97-AF65-F5344CB8AC3E}">
        <p14:creationId xmlns:p14="http://schemas.microsoft.com/office/powerpoint/2010/main" val="33778581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«Административные процедуры» содержит</a:t>
            </a:r>
            <a:r>
              <a:rPr lang="ru-RU" sz="1000" baseline="0" dirty="0" smtClean="0"/>
              <a:t> одно поле «</a:t>
            </a:r>
            <a:r>
              <a:rPr lang="ru-RU" sz="1000" b="1" baseline="0" dirty="0" smtClean="0"/>
              <a:t>Перечень административных процедур</a:t>
            </a:r>
            <a:r>
              <a:rPr lang="ru-RU" sz="1000" baseline="0" dirty="0" smtClean="0"/>
              <a:t>», которое заполняется с помощью встроенного редактора текста и возможность формирования списка административных процедур с помощью кнопки </a:t>
            </a:r>
            <a:r>
              <a:rPr lang="ru-RU" sz="1000" b="1" baseline="0" dirty="0" smtClean="0"/>
              <a:t>Добавить</a:t>
            </a:r>
            <a:r>
              <a:rPr lang="ru-RU" sz="1000" baseline="0" dirty="0" smtClean="0"/>
              <a:t>.</a:t>
            </a:r>
            <a:endParaRPr lang="ru-RU" sz="1000" dirty="0" smtClean="0"/>
          </a:p>
          <a:p>
            <a:pPr marL="228600" indent="-228600"/>
            <a:endParaRPr lang="ru-RU" sz="1000" dirty="0" smtClean="0"/>
          </a:p>
          <a:p>
            <a:pPr marL="228600" indent="-228600"/>
            <a:r>
              <a:rPr lang="ru-RU" sz="1000" dirty="0" smtClean="0">
                <a:latin typeface="Arial" charset="0"/>
              </a:rPr>
              <a:t>Рассмотрим возможность ввода административной процедуры.</a:t>
            </a:r>
          </a:p>
        </p:txBody>
      </p:sp>
    </p:spTree>
    <p:extLst>
      <p:ext uri="{BB962C8B-B14F-4D97-AF65-F5344CB8AC3E}">
        <p14:creationId xmlns:p14="http://schemas.microsoft.com/office/powerpoint/2010/main" val="24384798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После ввода наименования административной процедуры появляется возможность редактирования введенного</a:t>
            </a:r>
            <a:r>
              <a:rPr lang="ru-RU" sz="1000" baseline="0" dirty="0" smtClean="0"/>
              <a:t> наименования и удаление введенной процедуры.</a:t>
            </a:r>
          </a:p>
          <a:p>
            <a:pPr marL="228600" indent="-228600"/>
            <a:r>
              <a:rPr lang="ru-RU" sz="1000" baseline="0" dirty="0" smtClean="0"/>
              <a:t>Далее необходимо ввести описание административной процедуры в соответствующем поле.</a:t>
            </a:r>
          </a:p>
          <a:p>
            <a:pPr marL="228600" indent="-228600"/>
            <a:r>
              <a:rPr lang="ru-RU" sz="1000" baseline="0" dirty="0" smtClean="0"/>
              <a:t>Для добавления в список административных процедур следующей процедуры необходимо воспользоваться кнопкой </a:t>
            </a:r>
            <a:r>
              <a:rPr lang="ru-RU" sz="1000" b="1" baseline="0" dirty="0" smtClean="0"/>
              <a:t>Добавить еще</a:t>
            </a:r>
            <a:r>
              <a:rPr lang="ru-RU" sz="1000" baseline="0" dirty="0" smtClean="0"/>
              <a:t>.</a:t>
            </a:r>
          </a:p>
          <a:p>
            <a:pPr marL="228600" indent="-228600"/>
            <a:r>
              <a:rPr lang="ru-RU" sz="1000" baseline="0" dirty="0" smtClean="0"/>
              <a:t>Аналогичным образом добавляются все административные процедуры для данной услуги. </a:t>
            </a:r>
          </a:p>
          <a:p>
            <a:pPr marL="228600" indent="-228600"/>
            <a:endParaRPr lang="ru-RU" sz="1000" dirty="0" smtClean="0"/>
          </a:p>
          <a:p>
            <a:pPr marL="228600" indent="-228600"/>
            <a:r>
              <a:rPr lang="ru-RU" sz="1000" dirty="0" smtClean="0"/>
              <a:t>Перейдем к закладке «Порядок и формы контроля».</a:t>
            </a:r>
            <a:endParaRPr lang="ru-RU" sz="1000" dirty="0" smtClean="0">
              <a:latin typeface="Arial" charset="0"/>
            </a:endParaRPr>
          </a:p>
        </p:txBody>
      </p:sp>
    </p:spTree>
    <p:extLst>
      <p:ext uri="{BB962C8B-B14F-4D97-AF65-F5344CB8AC3E}">
        <p14:creationId xmlns:p14="http://schemas.microsoft.com/office/powerpoint/2010/main" val="24384798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a:t>
            </a:r>
            <a:r>
              <a:rPr lang="ru-RU" sz="1000" baseline="0" dirty="0" smtClean="0"/>
              <a:t> «Порядок и формы контроля» содержит следующие поля для заполнения</a:t>
            </a:r>
            <a:r>
              <a:rPr lang="ru-RU" sz="1000" dirty="0" smtClean="0"/>
              <a:t>:</a:t>
            </a:r>
          </a:p>
          <a:p>
            <a:pPr marL="228600" indent="-228600">
              <a:buFontTx/>
              <a:buAutoNum type="arabicParenR"/>
            </a:pPr>
            <a:r>
              <a:rPr lang="ru-RU" sz="1200" b="1" dirty="0" smtClean="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r>
              <a:rPr lang="ru-RU" sz="1000" b="1" i="1" dirty="0" smtClean="0"/>
              <a:t>.</a:t>
            </a:r>
            <a:endParaRPr lang="ru-RU" sz="1000" b="1" baseline="0" dirty="0" smtClean="0"/>
          </a:p>
          <a:p>
            <a:pPr marL="228600" indent="-228600">
              <a:buFontTx/>
              <a:buAutoNum type="arabicParenR"/>
            </a:pPr>
            <a:r>
              <a:rPr lang="ru-RU" sz="1200" b="1" dirty="0" smtClean="0"/>
              <a:t>Порядок и периодичность осуществления плановых и внеплановых проверок полноты и качества предоставления государственной (муниципальной) услуги</a:t>
            </a:r>
            <a:r>
              <a:rPr lang="ru-RU" sz="1200" b="1" kern="1200" dirty="0" smtClean="0">
                <a:solidFill>
                  <a:schemeClr val="tx1"/>
                </a:solidFill>
                <a:effectLst/>
                <a:latin typeface="+mn-lt"/>
                <a:ea typeface="+mn-ea"/>
                <a:cs typeface="+mn-cs"/>
              </a:rPr>
              <a:t>.</a:t>
            </a:r>
          </a:p>
          <a:p>
            <a:pPr marL="228600" indent="-228600">
              <a:buFontTx/>
              <a:buAutoNum type="arabicParenR"/>
            </a:pPr>
            <a:r>
              <a:rPr lang="ru-RU" sz="1200" b="1" dirty="0" smtClean="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r>
              <a:rPr lang="ru-RU" sz="1000" b="1" i="1" dirty="0" smtClean="0"/>
              <a:t>.</a:t>
            </a:r>
            <a:endParaRPr lang="ru-RU" sz="1000" b="1" dirty="0" smtClean="0"/>
          </a:p>
          <a:p>
            <a:pPr marL="228600" indent="-228600">
              <a:buFontTx/>
              <a:buAutoNum type="arabicParenR"/>
            </a:pPr>
            <a:r>
              <a:rPr lang="ru-RU" sz="1200" b="1" dirty="0" smtClean="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r>
              <a:rPr lang="ru-RU" sz="1000" b="1" dirty="0" smtClean="0"/>
              <a:t>.</a:t>
            </a:r>
          </a:p>
          <a:p>
            <a:pPr marL="228600" indent="-228600"/>
            <a:endParaRPr lang="ru-RU" sz="1000" dirty="0" smtClean="0">
              <a:latin typeface="Arial" charset="0"/>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smtClean="0"/>
              <a:t>Перейдем к закладке «Досудебный порядок обжалования».</a:t>
            </a:r>
          </a:p>
        </p:txBody>
      </p:sp>
    </p:spTree>
    <p:extLst>
      <p:ext uri="{BB962C8B-B14F-4D97-AF65-F5344CB8AC3E}">
        <p14:creationId xmlns:p14="http://schemas.microsoft.com/office/powerpoint/2010/main" val="33778581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«Досудебный порядок</a:t>
            </a:r>
            <a:r>
              <a:rPr lang="ru-RU" sz="1000" baseline="0" dirty="0" smtClean="0"/>
              <a:t> обжалования</a:t>
            </a:r>
            <a:r>
              <a:rPr lang="ru-RU" sz="1000" dirty="0" smtClean="0"/>
              <a:t>» содержит</a:t>
            </a:r>
            <a:r>
              <a:rPr lang="ru-RU" sz="1000" baseline="0" dirty="0" smtClean="0"/>
              <a:t> одно поле «</a:t>
            </a:r>
            <a:r>
              <a:rPr lang="ru-RU" sz="1200" b="1" kern="1200" dirty="0" smtClean="0">
                <a:solidFill>
                  <a:schemeClr val="tx1"/>
                </a:solidFill>
                <a:effectLst/>
                <a:latin typeface="+mn-lt"/>
                <a:ea typeface="+mn-ea"/>
                <a:cs typeface="+mn-cs"/>
              </a:rPr>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r>
              <a:rPr lang="ru-RU" sz="1000" baseline="0" dirty="0" smtClean="0"/>
              <a:t>», которое заполняется с помощью встроенного редактора текста.</a:t>
            </a:r>
            <a:endParaRPr lang="ru-RU" sz="1000" dirty="0" smtClean="0"/>
          </a:p>
          <a:p>
            <a:pPr marL="228600" indent="-228600"/>
            <a:endParaRPr lang="ru-RU" sz="1000" dirty="0" smtClean="0"/>
          </a:p>
          <a:p>
            <a:pPr marL="228600" indent="-228600"/>
            <a:r>
              <a:rPr lang="ru-RU" sz="1000" dirty="0" smtClean="0"/>
              <a:t>Перейдем к закладке «Перечень документов»</a:t>
            </a:r>
            <a:r>
              <a:rPr lang="ru-RU" sz="1000" dirty="0" smtClean="0">
                <a:latin typeface="Arial" charset="0"/>
              </a:rPr>
              <a:t>.</a:t>
            </a:r>
          </a:p>
        </p:txBody>
      </p:sp>
    </p:spTree>
    <p:extLst>
      <p:ext uri="{BB962C8B-B14F-4D97-AF65-F5344CB8AC3E}">
        <p14:creationId xmlns:p14="http://schemas.microsoft.com/office/powerpoint/2010/main" val="24384798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Закладка «Перечень документов» содержит</a:t>
            </a:r>
            <a:r>
              <a:rPr lang="ru-RU" sz="1000" baseline="0" dirty="0" smtClean="0"/>
              <a:t> одно поле для присоединения документа к данному регламенту.</a:t>
            </a:r>
          </a:p>
          <a:p>
            <a:pPr marL="228600" indent="-228600"/>
            <a:r>
              <a:rPr lang="ru-RU" sz="1000" baseline="0" dirty="0" smtClean="0"/>
              <a:t>Чтобы присоединить документ необходимо нажать кнопку </a:t>
            </a:r>
            <a:r>
              <a:rPr lang="ru-RU" sz="1000" b="1" baseline="0" dirty="0" smtClean="0"/>
              <a:t>Выбрать</a:t>
            </a:r>
            <a:r>
              <a:rPr lang="ru-RU" sz="1000" baseline="0" dirty="0" smtClean="0"/>
              <a:t> и в открывшемся окне выбрать требуемый файл с документом.</a:t>
            </a:r>
          </a:p>
          <a:p>
            <a:pPr marL="228600" indent="-228600"/>
            <a:r>
              <a:rPr lang="ru-RU" sz="1000" baseline="0" dirty="0" smtClean="0"/>
              <a:t>Аналогичным образом следует присоединить все необходимые документы.</a:t>
            </a:r>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p14="http://schemas.microsoft.com/office/powerpoint/2010/main" val="2438479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smtClean="0"/>
              <a:t>Режим одновременного просмотра административного</a:t>
            </a:r>
            <a:r>
              <a:rPr lang="ru-RU" sz="1000" baseline="0" dirty="0" smtClean="0"/>
              <a:t> регламента и услуги (функции) доступен только в случае если регламент привязан к услуге в реестре.</a:t>
            </a:r>
          </a:p>
          <a:p>
            <a:pPr marL="228600" indent="-228600"/>
            <a:r>
              <a:rPr lang="ru-RU" sz="1000" baseline="0" dirty="0" smtClean="0"/>
              <a:t>Для перехода в данный режим следует нажать кнопку «</a:t>
            </a:r>
            <a:r>
              <a:rPr lang="ru-RU" sz="1000" b="1" baseline="0" dirty="0" smtClean="0"/>
              <a:t>Режим сопоставления с услугой (функцией)</a:t>
            </a:r>
            <a:r>
              <a:rPr lang="ru-RU" sz="1000" baseline="0" dirty="0" smtClean="0"/>
              <a:t>» в карточке услуги (функции), либо в карточке административного регламента.</a:t>
            </a:r>
          </a:p>
          <a:p>
            <a:pPr marL="228600" indent="-228600"/>
            <a:r>
              <a:rPr lang="ru-RU" sz="1000" baseline="0" dirty="0" smtClean="0"/>
              <a:t>При выборе закладки регламента в левой части окна, в правой части окна отображаются закладки с полями услуги (функции), которые соответствуют выбранной закладки регламента.</a:t>
            </a:r>
          </a:p>
          <a:p>
            <a:pPr marL="228600" indent="-228600"/>
            <a:r>
              <a:rPr lang="ru-RU" sz="1000" baseline="0" dirty="0" smtClean="0"/>
              <a:t>Для возврата в обычный режим следует повторно нажать на кнопку «</a:t>
            </a:r>
            <a:r>
              <a:rPr lang="ru-RU" sz="1000" b="1" baseline="0" dirty="0" smtClean="0"/>
              <a:t>Режим сопоставления с услугой (функцией)</a:t>
            </a:r>
            <a:r>
              <a:rPr lang="ru-RU" sz="1000" baseline="0" dirty="0" smtClean="0"/>
              <a:t>».</a:t>
            </a:r>
            <a:endParaRPr lang="ru-RU" sz="1000" dirty="0" smtClean="0"/>
          </a:p>
          <a:p>
            <a:pPr marL="228600" indent="-228600"/>
            <a:endParaRPr lang="ru-RU" sz="1000" dirty="0" smtClean="0"/>
          </a:p>
          <a:p>
            <a:pPr marL="0" indent="0">
              <a:buFont typeface="Wingdings" pitchFamily="2" charset="2"/>
              <a:buNone/>
            </a:pPr>
            <a:r>
              <a:rPr lang="ru-RU" sz="1000" dirty="0" smtClean="0"/>
              <a:t>Рассмотрим жизненный цикл административного регламента.</a:t>
            </a:r>
            <a:endParaRPr lang="ru-RU" sz="1000" dirty="0"/>
          </a:p>
        </p:txBody>
      </p:sp>
    </p:spTree>
    <p:extLst>
      <p:ext uri="{BB962C8B-B14F-4D97-AF65-F5344CB8AC3E}">
        <p14:creationId xmlns:p14="http://schemas.microsoft.com/office/powerpoint/2010/main" val="2438479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itchFamily="2" charset="2"/>
              <a:buNone/>
            </a:pPr>
            <a:r>
              <a:rPr lang="ru-RU" dirty="0" smtClean="0"/>
              <a:t>Для работы с административными регламентами выделены следующие роли</a:t>
            </a:r>
            <a:r>
              <a:rPr lang="ru-RU" baseline="0" dirty="0" smtClean="0"/>
              <a:t> пользователей:</a:t>
            </a:r>
          </a:p>
          <a:p>
            <a:pPr marL="171450" indent="-171450">
              <a:buFont typeface="Arial" panose="020B0604020202020204" pitchFamily="34" charset="0"/>
              <a:buChar char="•"/>
            </a:pPr>
            <a:r>
              <a:rPr lang="ru-RU" baseline="0" dirty="0" smtClean="0"/>
              <a:t>Оператор АР</a:t>
            </a:r>
          </a:p>
          <a:p>
            <a:pPr marL="171450" indent="-171450">
              <a:buFont typeface="Arial" panose="020B0604020202020204" pitchFamily="34" charset="0"/>
              <a:buChar char="•"/>
            </a:pPr>
            <a:r>
              <a:rPr lang="ru-RU" baseline="0" dirty="0" smtClean="0"/>
              <a:t>Координатор АР</a:t>
            </a:r>
          </a:p>
          <a:p>
            <a:pPr marL="171450" indent="-171450">
              <a:buFont typeface="Arial" panose="020B0604020202020204" pitchFamily="34" charset="0"/>
              <a:buChar char="•"/>
            </a:pPr>
            <a:r>
              <a:rPr lang="ru-RU" baseline="0" dirty="0" smtClean="0"/>
              <a:t>Эксперт АР</a:t>
            </a:r>
          </a:p>
          <a:p>
            <a:pPr marL="171450" indent="-171450">
              <a:buFont typeface="Arial" panose="020B0604020202020204" pitchFamily="34" charset="0"/>
              <a:buChar char="•"/>
            </a:pPr>
            <a:r>
              <a:rPr lang="ru-RU" baseline="0" dirty="0" smtClean="0"/>
              <a:t>Регистратор АР</a:t>
            </a:r>
            <a:endParaRPr lang="ru-RU" dirty="0" smtClean="0"/>
          </a:p>
          <a:p>
            <a:pPr marL="0" indent="0">
              <a:buFont typeface="Wingdings" pitchFamily="2" charset="2"/>
              <a:buNone/>
            </a:pPr>
            <a:endParaRPr lang="ru-RU" dirty="0" smtClean="0"/>
          </a:p>
          <a:p>
            <a:pPr marL="0" indent="0">
              <a:buFont typeface="Wingdings" pitchFamily="2" charset="2"/>
              <a:buNone/>
            </a:pPr>
            <a:r>
              <a:rPr lang="ru-RU" dirty="0" smtClean="0"/>
              <a:t>Рассмотрим каждую роль отдельно.</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ru-RU" sz="1800" dirty="0" smtClean="0"/>
              <a:t>Объект создается оператором АР (Новый).</a:t>
            </a:r>
          </a:p>
          <a:p>
            <a:pPr>
              <a:buFontTx/>
              <a:buNone/>
            </a:pPr>
            <a:r>
              <a:rPr lang="ru-RU" sz="1800" b="1" i="1" dirty="0" smtClean="0"/>
              <a:t>Оператор</a:t>
            </a:r>
            <a:r>
              <a:rPr lang="ru-RU" sz="1800" dirty="0" smtClean="0"/>
              <a:t> </a:t>
            </a:r>
            <a:r>
              <a:rPr lang="ru-RU" sz="1800" b="1" i="1" dirty="0" smtClean="0"/>
              <a:t>АР</a:t>
            </a:r>
            <a:r>
              <a:rPr lang="ru-RU" sz="1800" dirty="0" smtClean="0"/>
              <a:t> работает с объектами «Новый», «На доработке», «Не зарегистрирован, на доработке». </a:t>
            </a:r>
          </a:p>
          <a:p>
            <a:r>
              <a:rPr lang="ru-RU" sz="1800" u="sng" dirty="0" smtClean="0"/>
              <a:t>Оператор может:</a:t>
            </a:r>
          </a:p>
          <a:p>
            <a:pPr marL="742950" lvl="1" indent="-285750">
              <a:buFont typeface="Arial" panose="020B0604020202020204" pitchFamily="34" charset="0"/>
              <a:buChar char="•"/>
            </a:pPr>
            <a:r>
              <a:rPr lang="ru-RU" sz="1800" dirty="0" smtClean="0"/>
              <a:t>Редактировать и сохранить объект.</a:t>
            </a:r>
            <a:endParaRPr lang="en-US" sz="1800" dirty="0" smtClean="0"/>
          </a:p>
          <a:p>
            <a:pPr marL="742950" lvl="1" indent="-285750">
              <a:buFont typeface="Arial" panose="020B0604020202020204" pitchFamily="34" charset="0"/>
              <a:buChar char="•"/>
            </a:pPr>
            <a:r>
              <a:rPr lang="ru-RU" sz="1800" dirty="0" smtClean="0"/>
              <a:t>Отправить объект на утверждение координатору АР </a:t>
            </a:r>
          </a:p>
          <a:p>
            <a:pPr lvl="1"/>
            <a:r>
              <a:rPr lang="ru-RU" sz="1800" dirty="0" smtClean="0"/>
              <a:t>    (На внутреннем утверждении).</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Координатора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sz="1800" b="1" i="1" dirty="0" smtClean="0"/>
              <a:t>Координатор</a:t>
            </a:r>
            <a:r>
              <a:rPr lang="ru-RU" sz="1800" dirty="0" smtClean="0"/>
              <a:t> </a:t>
            </a:r>
            <a:r>
              <a:rPr lang="ru-RU" sz="1800" b="1" i="1" dirty="0" smtClean="0"/>
              <a:t>АР</a:t>
            </a:r>
            <a:r>
              <a:rPr lang="ru-RU" sz="1800" dirty="0" smtClean="0"/>
              <a:t> работает с объектами «На внутреннем утверждении», «Утвержден», «Прошел экспертизу», «Не прошел регистрацию», «Зарегистрирован». </a:t>
            </a:r>
          </a:p>
          <a:p>
            <a:r>
              <a:rPr lang="ru-RU" sz="1800" u="sng" dirty="0" smtClean="0"/>
              <a:t>Оператор 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smtClean="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p>
          <a:p>
            <a:pPr marL="742950" lvl="1" indent="-285750">
              <a:buFont typeface="Arial" panose="020B0604020202020204" pitchFamily="34" charset="0"/>
              <a:buChar char="•"/>
            </a:pPr>
            <a:r>
              <a:rPr lang="ru-RU" sz="1800" dirty="0" smtClean="0"/>
              <a:t>Удалить объект (Удален). </a:t>
            </a:r>
          </a:p>
          <a:p>
            <a:pPr marL="0" indent="0">
              <a:buFont typeface="Wingdings" pitchFamily="2" charset="2"/>
              <a:buNone/>
            </a:pPr>
            <a:endParaRPr lang="ru-RU" dirty="0" smtClean="0"/>
          </a:p>
          <a:p>
            <a:pPr marL="0" indent="0">
              <a:buFont typeface="Wingdings" pitchFamily="2" charset="2"/>
              <a:buNone/>
            </a:pPr>
            <a:r>
              <a:rPr lang="ru-RU" dirty="0" smtClean="0"/>
              <a:t>Рассмотрим возможности Эксперта АР.</a:t>
            </a:r>
            <a:endParaRPr lang="ru-RU" dirty="0"/>
          </a:p>
        </p:txBody>
      </p:sp>
    </p:spTree>
    <p:extLst>
      <p:ext uri="{BB962C8B-B14F-4D97-AF65-F5344CB8AC3E}">
        <p14:creationId xmlns:p14="http://schemas.microsoft.com/office/powerpoint/2010/main" val="184558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a:xfrm>
            <a:off x="831850" y="4292600"/>
            <a:ext cx="7772400" cy="360363"/>
          </a:xfrm>
        </p:spPr>
        <p:txBody>
          <a:bodyPr/>
          <a:lstStyle>
            <a:lvl1pPr>
              <a:defRPr sz="2800" baseline="-25000"/>
            </a:lvl1pPr>
          </a:lstStyle>
          <a:p>
            <a:r>
              <a:rPr lang="ru-RU" smtClean="0"/>
              <a:t>Образец заголовка</a:t>
            </a:r>
            <a:endParaRPr lang="ru-RU"/>
          </a:p>
        </p:txBody>
      </p:sp>
      <p:sp>
        <p:nvSpPr>
          <p:cNvPr id="3075" name="Rectangle 1027"/>
          <p:cNvSpPr>
            <a:spLocks noGrp="1" noChangeArrowheads="1"/>
          </p:cNvSpPr>
          <p:nvPr>
            <p:ph type="subTitle" idx="1"/>
          </p:nvPr>
        </p:nvSpPr>
        <p:spPr>
          <a:xfrm>
            <a:off x="1547813" y="5084763"/>
            <a:ext cx="6400800" cy="358775"/>
          </a:xfrm>
        </p:spPr>
        <p:txBody>
          <a:bodyPr/>
          <a:lstStyle>
            <a:lvl1pPr marL="0" indent="0" algn="ctr">
              <a:buFontTx/>
              <a:buNone/>
              <a:defRPr sz="2400"/>
            </a:lvl1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4F06499-A55A-408B-A71A-C82FE3CE32CF}" type="slidenum">
              <a:rPr lang="ru-RU"/>
              <a:pPr>
                <a:defRPr/>
              </a:pPr>
              <a:t>‹#›</a:t>
            </a:fld>
            <a:endParaRPr lang="ru-RU"/>
          </a:p>
        </p:txBody>
      </p:sp>
    </p:spTree>
    <p:extLst>
      <p:ext uri="{BB962C8B-B14F-4D97-AF65-F5344CB8AC3E}">
        <p14:creationId xmlns:p14="http://schemas.microsoft.com/office/powerpoint/2010/main" val="114518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7710B51-DA3C-4363-83EE-6861B8816CD2}" type="slidenum">
              <a:rPr lang="ru-RU"/>
              <a:pPr>
                <a:defRPr/>
              </a:pPr>
              <a:t>‹#›</a:t>
            </a:fld>
            <a:endParaRPr lang="ru-RU"/>
          </a:p>
        </p:txBody>
      </p:sp>
    </p:spTree>
    <p:extLst>
      <p:ext uri="{BB962C8B-B14F-4D97-AF65-F5344CB8AC3E}">
        <p14:creationId xmlns:p14="http://schemas.microsoft.com/office/powerpoint/2010/main" val="32510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26288" y="485775"/>
            <a:ext cx="1838325" cy="56403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609725" y="485775"/>
            <a:ext cx="5364163" cy="56403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ADFFE8C-0572-4A48-9C5C-B8CCD6A08EF1}" type="slidenum">
              <a:rPr lang="ru-RU"/>
              <a:pPr>
                <a:defRPr/>
              </a:pPr>
              <a:t>‹#›</a:t>
            </a:fld>
            <a:endParaRPr lang="ru-RU"/>
          </a:p>
        </p:txBody>
      </p:sp>
    </p:spTree>
    <p:extLst>
      <p:ext uri="{BB962C8B-B14F-4D97-AF65-F5344CB8AC3E}">
        <p14:creationId xmlns:p14="http://schemas.microsoft.com/office/powerpoint/2010/main" val="175232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619250" y="1600200"/>
            <a:ext cx="7067550" cy="4525963"/>
          </a:xfrm>
        </p:spPr>
        <p:txBody>
          <a:bodyPr/>
          <a:lstStyle/>
          <a:p>
            <a:pPr lvl="0"/>
            <a:r>
              <a:rPr lang="ru-RU" noProof="0" smtClean="0"/>
              <a:t>Вставка диаграммы</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6878CD1-D7F8-4E6A-BB13-F638B2BC7CC9}" type="slidenum">
              <a:rPr lang="ru-RU"/>
              <a:pPr>
                <a:defRPr/>
              </a:pPr>
              <a:t>‹#›</a:t>
            </a:fld>
            <a:endParaRPr lang="ru-RU"/>
          </a:p>
        </p:txBody>
      </p:sp>
    </p:spTree>
    <p:extLst>
      <p:ext uri="{BB962C8B-B14F-4D97-AF65-F5344CB8AC3E}">
        <p14:creationId xmlns:p14="http://schemas.microsoft.com/office/powerpoint/2010/main" val="145814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609725" y="485775"/>
            <a:ext cx="7354888" cy="56403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BC21C8B-08AF-4BCC-9ADA-C63260DE56E1}" type="slidenum">
              <a:rPr lang="ru-RU"/>
              <a:pPr>
                <a:defRPr/>
              </a:pPr>
              <a:t>‹#›</a:t>
            </a:fld>
            <a:endParaRPr lang="ru-RU"/>
          </a:p>
        </p:txBody>
      </p:sp>
    </p:spTree>
    <p:extLst>
      <p:ext uri="{BB962C8B-B14F-4D97-AF65-F5344CB8AC3E}">
        <p14:creationId xmlns:p14="http://schemas.microsoft.com/office/powerpoint/2010/main" val="165481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9725" y="485775"/>
            <a:ext cx="7354888"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229225" y="1600200"/>
            <a:ext cx="3457575"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5229225" y="3938588"/>
            <a:ext cx="3457575"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ECF4FDFD-5408-46B5-AA31-00E4FDD9C1B9}" type="slidenum">
              <a:rPr lang="ru-RU"/>
              <a:pPr>
                <a:defRPr/>
              </a:pPr>
              <a:t>‹#›</a:t>
            </a:fld>
            <a:endParaRPr lang="ru-RU"/>
          </a:p>
        </p:txBody>
      </p:sp>
    </p:spTree>
    <p:extLst>
      <p:ext uri="{BB962C8B-B14F-4D97-AF65-F5344CB8AC3E}">
        <p14:creationId xmlns:p14="http://schemas.microsoft.com/office/powerpoint/2010/main" val="196448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5040E7C-637F-40F9-9AAE-6F957ED76841}" type="slidenum">
              <a:rPr lang="ru-RU"/>
              <a:pPr>
                <a:defRPr/>
              </a:pPr>
              <a:t>‹#›</a:t>
            </a:fld>
            <a:endParaRPr lang="ru-RU"/>
          </a:p>
        </p:txBody>
      </p:sp>
    </p:spTree>
    <p:extLst>
      <p:ext uri="{BB962C8B-B14F-4D97-AF65-F5344CB8AC3E}">
        <p14:creationId xmlns:p14="http://schemas.microsoft.com/office/powerpoint/2010/main" val="330002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8B4C49-5031-47AD-9306-F5FD0C76C29F}" type="slidenum">
              <a:rPr lang="ru-RU"/>
              <a:pPr>
                <a:defRPr/>
              </a:pPr>
              <a:t>‹#›</a:t>
            </a:fld>
            <a:endParaRPr lang="ru-RU"/>
          </a:p>
        </p:txBody>
      </p:sp>
    </p:spTree>
    <p:extLst>
      <p:ext uri="{BB962C8B-B14F-4D97-AF65-F5344CB8AC3E}">
        <p14:creationId xmlns:p14="http://schemas.microsoft.com/office/powerpoint/2010/main" val="45099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19250"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229225" y="1600200"/>
            <a:ext cx="34575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B256358-48D3-4045-9A32-F4884936016F}" type="slidenum">
              <a:rPr lang="ru-RU"/>
              <a:pPr>
                <a:defRPr/>
              </a:pPr>
              <a:t>‹#›</a:t>
            </a:fld>
            <a:endParaRPr lang="ru-RU"/>
          </a:p>
        </p:txBody>
      </p:sp>
    </p:spTree>
    <p:extLst>
      <p:ext uri="{BB962C8B-B14F-4D97-AF65-F5344CB8AC3E}">
        <p14:creationId xmlns:p14="http://schemas.microsoft.com/office/powerpoint/2010/main" val="403860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3870C08-24FE-4104-B060-91A745C6B8F1}" type="slidenum">
              <a:rPr lang="ru-RU"/>
              <a:pPr>
                <a:defRPr/>
              </a:pPr>
              <a:t>‹#›</a:t>
            </a:fld>
            <a:endParaRPr lang="ru-RU"/>
          </a:p>
        </p:txBody>
      </p:sp>
    </p:spTree>
    <p:extLst>
      <p:ext uri="{BB962C8B-B14F-4D97-AF65-F5344CB8AC3E}">
        <p14:creationId xmlns:p14="http://schemas.microsoft.com/office/powerpoint/2010/main" val="320523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75009BB-3EC5-4DDF-8A8B-E5259B7AF2BC}" type="slidenum">
              <a:rPr lang="ru-RU"/>
              <a:pPr>
                <a:defRPr/>
              </a:pPr>
              <a:t>‹#›</a:t>
            </a:fld>
            <a:endParaRPr lang="ru-RU"/>
          </a:p>
        </p:txBody>
      </p:sp>
    </p:spTree>
    <p:extLst>
      <p:ext uri="{BB962C8B-B14F-4D97-AF65-F5344CB8AC3E}">
        <p14:creationId xmlns:p14="http://schemas.microsoft.com/office/powerpoint/2010/main" val="347063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B40B2B8-615A-42D7-BA37-F5568DB5F6A6}" type="slidenum">
              <a:rPr lang="ru-RU"/>
              <a:pPr>
                <a:defRPr/>
              </a:pPr>
              <a:t>‹#›</a:t>
            </a:fld>
            <a:endParaRPr lang="ru-RU"/>
          </a:p>
        </p:txBody>
      </p:sp>
    </p:spTree>
    <p:extLst>
      <p:ext uri="{BB962C8B-B14F-4D97-AF65-F5344CB8AC3E}">
        <p14:creationId xmlns:p14="http://schemas.microsoft.com/office/powerpoint/2010/main" val="9688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FCA2A1E-9DEA-42E0-9D27-7BF166064777}" type="slidenum">
              <a:rPr lang="ru-RU"/>
              <a:pPr>
                <a:defRPr/>
              </a:pPr>
              <a:t>‹#›</a:t>
            </a:fld>
            <a:endParaRPr lang="ru-RU"/>
          </a:p>
        </p:txBody>
      </p:sp>
    </p:spTree>
    <p:extLst>
      <p:ext uri="{BB962C8B-B14F-4D97-AF65-F5344CB8AC3E}">
        <p14:creationId xmlns:p14="http://schemas.microsoft.com/office/powerpoint/2010/main" val="25693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92D5094-EB2D-4348-B1F2-308B153CF4A3}" type="slidenum">
              <a:rPr lang="ru-RU"/>
              <a:pPr>
                <a:defRPr/>
              </a:pPr>
              <a:t>‹#›</a:t>
            </a:fld>
            <a:endParaRPr lang="ru-RU"/>
          </a:p>
        </p:txBody>
      </p:sp>
    </p:spTree>
    <p:extLst>
      <p:ext uri="{BB962C8B-B14F-4D97-AF65-F5344CB8AC3E}">
        <p14:creationId xmlns:p14="http://schemas.microsoft.com/office/powerpoint/2010/main" val="341177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9725" y="485775"/>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1619250" y="1600200"/>
            <a:ext cx="70675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BD7BC5C-F0F0-4C74-B299-1E0A500EA5C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urkov@lanit.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kulicheva@lanit.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55.jpg"/></Relationships>
</file>

<file path=ppt/slides/_rels/slide11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102.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03.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09.jpg"/></Relationships>
</file>

<file path=ppt/slides/_rels/slide6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18.jpg"/></Relationships>
</file>

<file path=ppt/slides/_rels/slide7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22.jpeg"/><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7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1.jpg"/><Relationship Id="rId4" Type="http://schemas.openxmlformats.org/officeDocument/2006/relationships/image" Target="../media/image13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33.jpeg"/><Relationship Id="rId4" Type="http://schemas.openxmlformats.org/officeDocument/2006/relationships/image" Target="../media/image132.jpg"/></Relationships>
</file>

<file path=ppt/slides/_rels/slide8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96242" y="3212306"/>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3600" b="1" dirty="0">
                <a:solidFill>
                  <a:schemeClr val="tx2"/>
                </a:solidFill>
              </a:rPr>
              <a:t>Теория</a:t>
            </a:r>
          </a:p>
        </p:txBody>
      </p:sp>
      <p:sp>
        <p:nvSpPr>
          <p:cNvPr id="2051" name="Rectangle 2"/>
          <p:cNvSpPr>
            <a:spLocks noChangeArrowheads="1"/>
          </p:cNvSpPr>
          <p:nvPr/>
        </p:nvSpPr>
        <p:spPr bwMode="auto">
          <a:xfrm>
            <a:off x="684213" y="2000250"/>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3200" b="1" dirty="0">
                <a:solidFill>
                  <a:schemeClr val="tx2"/>
                </a:solidFill>
              </a:rPr>
              <a:t>Курс </a:t>
            </a:r>
            <a:r>
              <a:rPr lang="ru-RU" sz="3200" b="1" dirty="0" smtClean="0">
                <a:solidFill>
                  <a:schemeClr val="tx2"/>
                </a:solidFill>
              </a:rPr>
              <a:t>пользователя </a:t>
            </a:r>
            <a:r>
              <a:rPr lang="en-US" sz="3200" b="1" dirty="0">
                <a:solidFill>
                  <a:schemeClr val="tx2"/>
                </a:solidFill>
              </a:rPr>
              <a:t/>
            </a:r>
            <a:br>
              <a:rPr lang="en-US" sz="3200" b="1" dirty="0">
                <a:solidFill>
                  <a:schemeClr val="tx2"/>
                </a:solidFill>
              </a:rPr>
            </a:br>
            <a:r>
              <a:rPr lang="ru-RU" sz="3200" b="1" dirty="0">
                <a:solidFill>
                  <a:schemeClr val="tx2"/>
                </a:solidFill>
              </a:rPr>
              <a:t>реестра государственных услуг</a:t>
            </a:r>
          </a:p>
        </p:txBody>
      </p:sp>
      <p:grpSp>
        <p:nvGrpSpPr>
          <p:cNvPr id="2052" name="Группа 9"/>
          <p:cNvGrpSpPr>
            <a:grpSpLocks/>
          </p:cNvGrpSpPr>
          <p:nvPr/>
        </p:nvGrpSpPr>
        <p:grpSpPr bwMode="auto">
          <a:xfrm>
            <a:off x="55563" y="355600"/>
            <a:ext cx="8947150" cy="6359525"/>
            <a:chOff x="55977" y="356372"/>
            <a:chExt cx="8945973" cy="6358776"/>
          </a:xfrm>
        </p:grpSpPr>
        <p:sp>
          <p:nvSpPr>
            <p:cNvPr id="11" name="Овал 1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F1EFEE68-4AA7-4ED0-ACC1-9848D150AB6C}" type="slidenum">
                <a:rPr lang="en-US" sz="3200">
                  <a:solidFill>
                    <a:schemeClr val="accent6">
                      <a:lumMod val="60000"/>
                      <a:lumOff val="40000"/>
                    </a:schemeClr>
                  </a:solidFill>
                </a:rPr>
                <a:pPr algn="ctr">
                  <a:defRPr/>
                </a:pPr>
                <a:t>1</a:t>
              </a:fld>
              <a:endParaRPr lang="ru-RU" sz="3200" dirty="0">
                <a:solidFill>
                  <a:schemeClr val="accent6">
                    <a:lumMod val="60000"/>
                    <a:lumOff val="40000"/>
                  </a:schemeClr>
                </a:solidFill>
              </a:endParaRPr>
            </a:p>
          </p:txBody>
        </p:sp>
        <p:cxnSp>
          <p:nvCxnSpPr>
            <p:cNvPr id="12" name="Прямая соединительная линия 11"/>
            <p:cNvCxnSpPr>
              <a:stCxn id="1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Прямая соединительная линия 12"/>
            <p:cNvCxnSpPr>
              <a:endCxn id="1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 name="Rectangle 2"/>
          <p:cNvSpPr>
            <a:spLocks noChangeArrowheads="1"/>
          </p:cNvSpPr>
          <p:nvPr/>
        </p:nvSpPr>
        <p:spPr bwMode="auto">
          <a:xfrm>
            <a:off x="50626" y="5609431"/>
            <a:ext cx="9036496"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ru-RU" sz="2400" dirty="0" smtClean="0">
                <a:solidFill>
                  <a:schemeClr val="tx2"/>
                </a:solidFill>
              </a:rPr>
              <a:t>вопросы: </a:t>
            </a:r>
          </a:p>
          <a:p>
            <a:r>
              <a:rPr lang="ru-RU" sz="2400" dirty="0" smtClean="0">
                <a:solidFill>
                  <a:schemeClr val="tx2"/>
                </a:solidFill>
              </a:rPr>
              <a:t>Артем Сурков          </a:t>
            </a:r>
            <a:r>
              <a:rPr lang="en-US" sz="2400" dirty="0" smtClean="0">
                <a:solidFill>
                  <a:schemeClr val="tx2"/>
                </a:solidFill>
                <a:hlinkClick r:id="rId3"/>
              </a:rPr>
              <a:t>asurkov@lanit.ru</a:t>
            </a:r>
            <a:r>
              <a:rPr lang="ru-RU" sz="2400" dirty="0" smtClean="0">
                <a:solidFill>
                  <a:schemeClr val="tx2"/>
                </a:solidFill>
              </a:rPr>
              <a:t>,    тел</a:t>
            </a:r>
            <a:r>
              <a:rPr lang="ru-RU" dirty="0" smtClean="0">
                <a:solidFill>
                  <a:schemeClr val="tx2"/>
                </a:solidFill>
              </a:rPr>
              <a:t>. (495) 967 66 50 </a:t>
            </a:r>
            <a:r>
              <a:rPr lang="en-US" dirty="0" smtClean="0">
                <a:solidFill>
                  <a:schemeClr val="tx2"/>
                </a:solidFill>
              </a:rPr>
              <a:t>#16490</a:t>
            </a:r>
          </a:p>
          <a:p>
            <a:r>
              <a:rPr lang="ru-RU" sz="2400" dirty="0" smtClean="0">
                <a:solidFill>
                  <a:schemeClr val="tx2"/>
                </a:solidFill>
              </a:rPr>
              <a:t>Татьяна Акуличева </a:t>
            </a:r>
            <a:r>
              <a:rPr lang="en-US" sz="2400" dirty="0" smtClean="0">
                <a:solidFill>
                  <a:schemeClr val="tx2"/>
                </a:solidFill>
                <a:hlinkClick r:id="rId4"/>
              </a:rPr>
              <a:t>akulicheva@lanit.ru</a:t>
            </a:r>
            <a:r>
              <a:rPr lang="ru-RU" sz="2400" dirty="0" smtClean="0">
                <a:solidFill>
                  <a:schemeClr val="tx2"/>
                </a:solidFill>
              </a:rPr>
              <a:t>,тел</a:t>
            </a:r>
            <a:r>
              <a:rPr lang="ru-RU" dirty="0" smtClean="0">
                <a:solidFill>
                  <a:schemeClr val="tx2"/>
                </a:solidFill>
              </a:rPr>
              <a:t>. (499) 576 55 </a:t>
            </a:r>
            <a:r>
              <a:rPr lang="ru-RU" dirty="0" smtClean="0">
                <a:solidFill>
                  <a:schemeClr val="tx2"/>
                </a:solidFill>
              </a:rPr>
              <a:t>33</a:t>
            </a:r>
            <a:r>
              <a:rPr lang="en-US" smtClean="0">
                <a:solidFill>
                  <a:schemeClr val="tx2"/>
                </a:solidFill>
              </a:rPr>
              <a:t> #4727</a:t>
            </a:r>
            <a:r>
              <a:rPr lang="en-US" sz="2400" dirty="0">
                <a:solidFill>
                  <a:schemeClr val="tx2"/>
                </a:solidFill>
              </a:rPr>
              <a:t/>
            </a:r>
            <a:br>
              <a:rPr lang="en-US" sz="2400" dirty="0">
                <a:solidFill>
                  <a:schemeClr val="tx2"/>
                </a:solidFill>
              </a:rPr>
            </a:br>
            <a:endParaRPr lang="ru-RU" sz="24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354888" cy="1143000"/>
          </a:xfrm>
          <a:noFill/>
        </p:spPr>
        <p:txBody>
          <a:bodyPr/>
          <a:lstStyle/>
          <a:p>
            <a:r>
              <a:rPr lang="ru-RU" sz="2200" b="1" dirty="0" smtClean="0">
                <a:solidFill>
                  <a:srgbClr val="006699"/>
                </a:solidFill>
              </a:rPr>
              <a:t>1. Основные приемы работы с реестром государственных услуг</a:t>
            </a:r>
          </a:p>
        </p:txBody>
      </p:sp>
      <p:sp>
        <p:nvSpPr>
          <p:cNvPr id="4099" name="Rectangle 13"/>
          <p:cNvSpPr>
            <a:spLocks noChangeArrowheads="1"/>
          </p:cNvSpPr>
          <p:nvPr/>
        </p:nvSpPr>
        <p:spPr bwMode="auto">
          <a:xfrm>
            <a:off x="1115616" y="1268413"/>
            <a:ext cx="225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Запуск реестра</a:t>
            </a:r>
            <a:endParaRPr lang="en-US" b="1" i="1" dirty="0"/>
          </a:p>
        </p:txBody>
      </p:sp>
      <p:sp>
        <p:nvSpPr>
          <p:cNvPr id="24606" name="Rectangle 30"/>
          <p:cNvSpPr>
            <a:spLocks noChangeArrowheads="1"/>
          </p:cNvSpPr>
          <p:nvPr/>
        </p:nvSpPr>
        <p:spPr bwMode="auto">
          <a:xfrm>
            <a:off x="333375" y="2996952"/>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Tx/>
              <a:buChar char="•"/>
            </a:pPr>
            <a:r>
              <a:rPr lang="ru-RU" dirty="0"/>
              <a:t> При входе пользователя в систему необходимо пройти процедуру авторизации для определения прав доступа пользователя. </a:t>
            </a:r>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10</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7266" y="3645024"/>
            <a:ext cx="3811587" cy="273675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простой вход </a:t>
            </a:r>
            <a:r>
              <a:rPr lang="ru-RU" dirty="0"/>
              <a:t>в </a:t>
            </a:r>
            <a:r>
              <a:rPr lang="ru-RU" dirty="0" smtClean="0"/>
              <a:t>подсистему</a:t>
            </a:r>
            <a:endParaRPr lang="ru-RU" dirty="0"/>
          </a:p>
        </p:txBody>
      </p:sp>
      <p:sp>
        <p:nvSpPr>
          <p:cNvPr id="13" name="Rectangle 17"/>
          <p:cNvSpPr>
            <a:spLocks noChangeArrowheads="1"/>
          </p:cNvSpPr>
          <p:nvPr/>
        </p:nvSpPr>
        <p:spPr bwMode="auto">
          <a:xfrm>
            <a:off x="333375" y="16288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b="0"/>
              <a:t> Запустите веб-браузер, установленный на компьютере</a:t>
            </a:r>
          </a:p>
        </p:txBody>
      </p:sp>
      <p:sp>
        <p:nvSpPr>
          <p:cNvPr id="14" name="Rectangle 30"/>
          <p:cNvSpPr>
            <a:spLocks noChangeArrowheads="1"/>
          </p:cNvSpPr>
          <p:nvPr/>
        </p:nvSpPr>
        <p:spPr bwMode="auto">
          <a:xfrm>
            <a:off x="323850" y="2024087"/>
            <a:ext cx="8137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2000" dirty="0"/>
              <a:t> </a:t>
            </a:r>
            <a:r>
              <a:rPr lang="ru-RU" sz="2000" b="0" dirty="0"/>
              <a:t>В </a:t>
            </a:r>
            <a:r>
              <a:rPr lang="ru-RU" sz="2000" b="0" dirty="0" smtClean="0"/>
              <a:t>адресную строку </a:t>
            </a:r>
            <a:r>
              <a:rPr lang="ru-RU" sz="2000" b="0" dirty="0"/>
              <a:t>веб-браузера </a:t>
            </a:r>
            <a:r>
              <a:rPr lang="ru-RU" sz="2000" b="0" dirty="0" smtClean="0"/>
              <a:t>вводится ссылка Реестра </a:t>
            </a:r>
            <a:r>
              <a:rPr lang="ru-RU" sz="2000" b="0" dirty="0" err="1" smtClean="0"/>
              <a:t>госуслуг</a:t>
            </a:r>
            <a:r>
              <a:rPr lang="ru-RU" sz="2000" b="0" dirty="0" smtClean="0"/>
              <a:t>, которую предоставит администратор. Пример ссылки: </a:t>
            </a:r>
            <a:r>
              <a:rPr lang="en-US" sz="2000" u="sng" dirty="0">
                <a:solidFill>
                  <a:srgbClr val="0070C0"/>
                </a:solidFill>
              </a:rPr>
              <a:t>http</a:t>
            </a:r>
            <a:r>
              <a:rPr lang="en-US" sz="2000" u="sng" dirty="0" smtClean="0">
                <a:solidFill>
                  <a:srgbClr val="0070C0"/>
                </a:solidFill>
              </a:rPr>
              <a:t>://&lt;address:port&gt;/RGU_WAR_2/RGU2Auth.html</a:t>
            </a:r>
            <a:endParaRPr lang="ru-RU" sz="2000" u="sng" dirty="0">
              <a:solidFill>
                <a:srgbClr val="0070C0"/>
              </a:solidFill>
            </a:endParaRPr>
          </a:p>
        </p:txBody>
      </p:sp>
    </p:spTree>
    <p:extLst>
      <p:ext uri="{BB962C8B-B14F-4D97-AF65-F5344CB8AC3E}">
        <p14:creationId xmlns:p14="http://schemas.microsoft.com/office/powerpoint/2010/main" val="17473198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Эксперта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Регистратора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100</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Эксперт</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«Размещен в Интернете, на экспертизе», «Утвержден», «Прошел экспертизу», «Не прошел регистрацию», «Зарегистрирован». </a:t>
            </a:r>
            <a:endParaRPr lang="ru-RU" sz="1800" dirty="0"/>
          </a:p>
          <a:p>
            <a:r>
              <a:rPr lang="ru-RU" sz="1800" u="sng" dirty="0" smtClean="0"/>
              <a:t>Эксперт АР </a:t>
            </a:r>
            <a:r>
              <a:rPr lang="ru-RU" sz="1800" u="sng" dirty="0"/>
              <a:t>может:</a:t>
            </a:r>
          </a:p>
          <a:p>
            <a:pPr marL="742950" lvl="1" indent="-285750">
              <a:buFont typeface="Arial" panose="020B0604020202020204" pitchFamily="34" charset="0"/>
              <a:buChar char="•"/>
            </a:pPr>
            <a:r>
              <a:rPr lang="ru-RU" sz="1800" dirty="0" smtClean="0"/>
              <a:t>Закончить экспертизу объекта (Прошел экспертизу).</a:t>
            </a:r>
            <a:endParaRPr lang="en-US" sz="1800" dirty="0"/>
          </a:p>
          <a:p>
            <a:pPr marL="742950" lvl="1" indent="-285750">
              <a:buFont typeface="Arial" panose="020B0604020202020204" pitchFamily="34" charset="0"/>
              <a:buChar char="•"/>
            </a:pPr>
            <a:r>
              <a:rPr lang="ru-RU" sz="1800" dirty="0" smtClean="0"/>
              <a:t>Отказать в экспертизе объекта (Не прошел экспертизу).</a:t>
            </a:r>
          </a:p>
        </p:txBody>
      </p:sp>
    </p:spTree>
    <p:extLst>
      <p:ext uri="{BB962C8B-B14F-4D97-AF65-F5344CB8AC3E}">
        <p14:creationId xmlns:p14="http://schemas.microsoft.com/office/powerpoint/2010/main" val="39798154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Регистратора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№5. Создание и согласование регламента</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2200">
                  <a:solidFill>
                    <a:schemeClr val="accent6">
                      <a:lumMod val="60000"/>
                      <a:lumOff val="40000"/>
                    </a:schemeClr>
                  </a:solidFill>
                </a:rPr>
                <a:pPr algn="ctr">
                  <a:defRPr/>
                </a:pPr>
                <a:t>101</a:t>
              </a:fld>
              <a:endParaRPr lang="ru-RU" sz="2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1754326"/>
          </a:xfrm>
          <a:prstGeom prst="rect">
            <a:avLst/>
          </a:prstGeom>
        </p:spPr>
        <p:txBody>
          <a:bodyPr wrap="square">
            <a:spAutoFit/>
          </a:bodyPr>
          <a:lstStyle/>
          <a:p>
            <a:r>
              <a:rPr lang="ru-RU" sz="1800" b="1" i="1" dirty="0" smtClean="0"/>
              <a:t>Регистратор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регистрации». </a:t>
            </a:r>
            <a:endParaRPr lang="ru-RU" sz="1800" dirty="0"/>
          </a:p>
          <a:p>
            <a:r>
              <a:rPr lang="ru-RU" sz="1800" u="sng" dirty="0" smtClean="0"/>
              <a:t>Регистратор АР </a:t>
            </a:r>
            <a:r>
              <a:rPr lang="ru-RU" sz="1800" u="sng" dirty="0"/>
              <a:t>может:</a:t>
            </a:r>
          </a:p>
          <a:p>
            <a:pPr marL="742950" lvl="1" indent="-285750">
              <a:buFont typeface="Arial" panose="020B0604020202020204" pitchFamily="34" charset="0"/>
              <a:buChar char="•"/>
            </a:pPr>
            <a:r>
              <a:rPr lang="ru-RU" sz="1800" dirty="0" smtClean="0"/>
              <a:t>Зарегистрировать объект (Зарегистрирован).</a:t>
            </a:r>
            <a:endParaRPr lang="en-US" sz="1800" dirty="0"/>
          </a:p>
          <a:p>
            <a:pPr marL="742950" lvl="1" indent="-285750">
              <a:buFont typeface="Arial" panose="020B0604020202020204" pitchFamily="34" charset="0"/>
              <a:buChar char="•"/>
            </a:pPr>
            <a:r>
              <a:rPr lang="ru-RU" sz="1800" dirty="0" smtClean="0"/>
              <a:t>Отказать в регистрации объекта (Не прошел регистрацию).</a:t>
            </a:r>
          </a:p>
          <a:p>
            <a:pPr marL="742950" lvl="1" indent="-285750">
              <a:buFont typeface="Arial" panose="020B0604020202020204" pitchFamily="34" charset="0"/>
              <a:buChar char="•"/>
            </a:pPr>
            <a:r>
              <a:rPr lang="ru-RU" sz="1800" dirty="0" smtClean="0"/>
              <a:t>Вернуть объект на доработку оператору АР</a:t>
            </a:r>
          </a:p>
          <a:p>
            <a:pPr lvl="1"/>
            <a:r>
              <a:rPr lang="ru-RU" sz="1800" dirty="0"/>
              <a:t> </a:t>
            </a:r>
            <a:r>
              <a:rPr lang="ru-RU" sz="1800" dirty="0" smtClean="0"/>
              <a:t>   (Не зарегистрирован, на доработке)</a:t>
            </a:r>
          </a:p>
        </p:txBody>
      </p:sp>
    </p:spTree>
    <p:extLst>
      <p:ext uri="{BB962C8B-B14F-4D97-AF65-F5344CB8AC3E}">
        <p14:creationId xmlns:p14="http://schemas.microsoft.com/office/powerpoint/2010/main" val="36922645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102</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6</a:t>
            </a:r>
            <a:r>
              <a:rPr lang="ru-RU" sz="4400" b="1" dirty="0">
                <a:solidFill>
                  <a:schemeClr val="tx2"/>
                </a:solidFill>
              </a:rPr>
              <a:t/>
            </a:r>
            <a:br>
              <a:rPr lang="ru-RU" sz="4400" b="1" dirty="0">
                <a:solidFill>
                  <a:schemeClr val="tx2"/>
                </a:solidFill>
              </a:rPr>
            </a:br>
            <a:r>
              <a:rPr lang="ru-RU" sz="3600" b="1" dirty="0" smtClean="0">
                <a:solidFill>
                  <a:schemeClr val="tx2"/>
                </a:solidFill>
              </a:rPr>
              <a:t>Особенности ввода информации о государственной функции</a:t>
            </a:r>
            <a:endParaRPr lang="ru-RU" sz="3600" b="1" dirty="0">
              <a:solidFill>
                <a:schemeClr val="tx2"/>
              </a:solidFill>
            </a:endParaRPr>
          </a:p>
        </p:txBody>
      </p:sp>
    </p:spTree>
    <p:extLst>
      <p:ext uri="{BB962C8B-B14F-4D97-AF65-F5344CB8AC3E}">
        <p14:creationId xmlns:p14="http://schemas.microsoft.com/office/powerpoint/2010/main" val="40302454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106" y="1822940"/>
            <a:ext cx="6279230" cy="36623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4301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«Основные сведения»</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AutoShape 18"/>
          <p:cNvSpPr>
            <a:spLocks noChangeArrowheads="1"/>
          </p:cNvSpPr>
          <p:nvPr/>
        </p:nvSpPr>
        <p:spPr bwMode="auto">
          <a:xfrm>
            <a:off x="2786476" y="4529917"/>
            <a:ext cx="4373964" cy="3600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755576" y="5590981"/>
            <a:ext cx="8247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Поле </a:t>
            </a:r>
            <a:r>
              <a:rPr lang="ru-RU" sz="1800" b="1" dirty="0" smtClean="0"/>
              <a:t>Предмет государственного и муниципального контроля (надзора) </a:t>
            </a:r>
            <a:r>
              <a:rPr lang="ru-RU" sz="1800" i="1" dirty="0" smtClean="0"/>
              <a:t>(обязательное)</a:t>
            </a:r>
          </a:p>
        </p:txBody>
      </p:sp>
      <p:sp>
        <p:nvSpPr>
          <p:cNvPr id="19" name="Rectangle 19"/>
          <p:cNvSpPr>
            <a:spLocks noChangeArrowheads="1"/>
          </p:cNvSpPr>
          <p:nvPr/>
        </p:nvSpPr>
        <p:spPr bwMode="auto">
          <a:xfrm>
            <a:off x="107950" y="6453336"/>
            <a:ext cx="8424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закладке «Сведения о консультировании»</a:t>
            </a:r>
            <a:endParaRPr lang="ru-RU" dirty="0"/>
          </a:p>
        </p:txBody>
      </p:sp>
      <p:sp>
        <p:nvSpPr>
          <p:cNvPr id="21" name="Text Box 14"/>
          <p:cNvSpPr txBox="1">
            <a:spLocks noChangeArrowheads="1"/>
          </p:cNvSpPr>
          <p:nvPr/>
        </p:nvSpPr>
        <p:spPr bwMode="auto">
          <a:xfrm>
            <a:off x="2483768" y="4509120"/>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9193278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2249" y="1459619"/>
            <a:ext cx="6512119" cy="35120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0" name="Rectangle 4"/>
          <p:cNvSpPr>
            <a:spLocks noChangeArrowheads="1"/>
          </p:cNvSpPr>
          <p:nvPr/>
        </p:nvSpPr>
        <p:spPr bwMode="auto">
          <a:xfrm>
            <a:off x="1187450" y="1087909"/>
            <a:ext cx="5759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«Сведения о консультировании»</a:t>
            </a:r>
            <a:endParaRPr lang="en-US" i="1" dirty="0"/>
          </a:p>
        </p:txBody>
      </p:sp>
      <p:sp>
        <p:nvSpPr>
          <p:cNvPr id="89091" name="Rectangle 5"/>
          <p:cNvSpPr>
            <a:spLocks noChangeArrowheads="1"/>
          </p:cNvSpPr>
          <p:nvPr/>
        </p:nvSpPr>
        <p:spPr bwMode="auto">
          <a:xfrm>
            <a:off x="979489" y="260941"/>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6. Особенности ввода информации о государственной функции</a:t>
            </a:r>
            <a:endParaRPr lang="ru-RU" sz="2200" b="1" dirty="0">
              <a:solidFill>
                <a:srgbClr val="006699"/>
              </a:solidFill>
            </a:endParaRP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104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Rectangle 20"/>
          <p:cNvSpPr>
            <a:spLocks noChangeArrowheads="1"/>
          </p:cNvSpPr>
          <p:nvPr/>
        </p:nvSpPr>
        <p:spPr bwMode="auto">
          <a:xfrm>
            <a:off x="683568" y="4942909"/>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b="1" dirty="0" smtClean="0"/>
              <a:t>Сведения, специфичные для функции</a:t>
            </a:r>
            <a:r>
              <a:rPr lang="ru-RU" sz="1800" dirty="0" smtClean="0"/>
              <a:t>:</a:t>
            </a:r>
            <a:endParaRPr lang="ru-RU" sz="1800" dirty="0">
              <a:cs typeface="Arial" charset="0"/>
            </a:endParaRPr>
          </a:p>
        </p:txBody>
      </p:sp>
      <p:sp>
        <p:nvSpPr>
          <p:cNvPr id="16" name="AutoShape 18"/>
          <p:cNvSpPr>
            <a:spLocks noChangeArrowheads="1"/>
          </p:cNvSpPr>
          <p:nvPr/>
        </p:nvSpPr>
        <p:spPr bwMode="auto">
          <a:xfrm>
            <a:off x="2848447" y="4221088"/>
            <a:ext cx="4392488" cy="4054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AutoShape 18"/>
          <p:cNvSpPr>
            <a:spLocks noChangeArrowheads="1"/>
          </p:cNvSpPr>
          <p:nvPr/>
        </p:nvSpPr>
        <p:spPr bwMode="auto">
          <a:xfrm>
            <a:off x="2832211" y="3789040"/>
            <a:ext cx="4408724" cy="40577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Rectangle 17"/>
          <p:cNvSpPr>
            <a:spLocks noChangeArrowheads="1"/>
          </p:cNvSpPr>
          <p:nvPr/>
        </p:nvSpPr>
        <p:spPr bwMode="auto">
          <a:xfrm>
            <a:off x="683568" y="5266435"/>
            <a:ext cx="84249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342900" indent="-342900">
              <a:buFont typeface="+mj-lt"/>
              <a:buAutoNum type="arabicPeriod"/>
            </a:pPr>
            <a:r>
              <a:rPr lang="ru-RU" sz="1800" dirty="0" smtClean="0"/>
              <a:t>Поле «Права и обязанности должностных лиц при осуществлении государственного контроля (надзора))»</a:t>
            </a:r>
          </a:p>
          <a:p>
            <a:pPr marL="342900" indent="-342900">
              <a:buFont typeface="+mj-lt"/>
              <a:buAutoNum type="arabicPeriod"/>
            </a:pPr>
            <a:r>
              <a:rPr lang="ru-RU" sz="1800" dirty="0" smtClean="0"/>
              <a:t>Поле «Права и обязанности лиц, в отношении которых осуществляются мероприятия по контролю (надзору)»</a:t>
            </a:r>
            <a:endParaRPr lang="ru-RU" sz="1800" dirty="0"/>
          </a:p>
        </p:txBody>
      </p:sp>
      <p:sp>
        <p:nvSpPr>
          <p:cNvPr id="19" name="Rectangle 19"/>
          <p:cNvSpPr>
            <a:spLocks noChangeArrowheads="1"/>
          </p:cNvSpPr>
          <p:nvPr/>
        </p:nvSpPr>
        <p:spPr bwMode="auto">
          <a:xfrm>
            <a:off x="112167" y="6453336"/>
            <a:ext cx="5290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 6</a:t>
            </a:r>
            <a:endParaRPr lang="ru-RU" dirty="0"/>
          </a:p>
        </p:txBody>
      </p:sp>
      <p:sp>
        <p:nvSpPr>
          <p:cNvPr id="26" name="Text Box 14"/>
          <p:cNvSpPr txBox="1">
            <a:spLocks noChangeArrowheads="1"/>
          </p:cNvSpPr>
          <p:nvPr/>
        </p:nvSpPr>
        <p:spPr bwMode="auto">
          <a:xfrm>
            <a:off x="2555776" y="3861048"/>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7" name="Text Box 14"/>
          <p:cNvSpPr txBox="1">
            <a:spLocks noChangeArrowheads="1"/>
          </p:cNvSpPr>
          <p:nvPr/>
        </p:nvSpPr>
        <p:spPr bwMode="auto">
          <a:xfrm>
            <a:off x="2555776" y="4286424"/>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p14="http://schemas.microsoft.com/office/powerpoint/2010/main" val="10774665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en-US" sz="4400" b="1" dirty="0" smtClean="0">
                <a:solidFill>
                  <a:schemeClr val="tx2"/>
                </a:solidFill>
              </a:rPr>
              <a:t>7</a:t>
            </a:r>
            <a:r>
              <a:rPr lang="ru-RU" sz="4400" b="1" dirty="0">
                <a:solidFill>
                  <a:schemeClr val="tx2"/>
                </a:solidFill>
              </a:rPr>
              <a:t/>
            </a:r>
            <a:br>
              <a:rPr lang="ru-RU" sz="4400" b="1" dirty="0">
                <a:solidFill>
                  <a:schemeClr val="tx2"/>
                </a:solidFill>
              </a:rPr>
            </a:br>
            <a:r>
              <a:rPr lang="ru-RU" sz="3600" b="1" dirty="0">
                <a:solidFill>
                  <a:schemeClr val="tx2"/>
                </a:solidFill>
              </a:rPr>
              <a:t>Модель жизненного цикла</a:t>
            </a: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105</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1296C9-AA13-4C08-BADD-99AD1CC1EC52}" type="slidenum">
                <a:rPr lang="en-US" sz="2200">
                  <a:solidFill>
                    <a:schemeClr val="accent6">
                      <a:lumMod val="60000"/>
                      <a:lumOff val="40000"/>
                    </a:schemeClr>
                  </a:solidFill>
                </a:rPr>
                <a:pPr algn="ctr">
                  <a:defRPr/>
                </a:pPr>
                <a:t>106</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0899" name="Rectangle 6"/>
          <p:cNvSpPr>
            <a:spLocks noChangeArrowheads="1"/>
          </p:cNvSpPr>
          <p:nvPr/>
        </p:nvSpPr>
        <p:spPr bwMode="auto">
          <a:xfrm>
            <a:off x="1187450" y="981075"/>
            <a:ext cx="2343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Общее описание</a:t>
            </a:r>
            <a:endParaRPr lang="en-US" i="1"/>
          </a:p>
        </p:txBody>
      </p:sp>
      <p:sp>
        <p:nvSpPr>
          <p:cNvPr id="80900"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250825" y="1412875"/>
            <a:ext cx="88931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dirty="0"/>
              <a:t>Жизненный цикл объекта (услуг, организаций) – последовательность процедур от создания и редактирования объекта, его согласования, и до его публикации на Портале или удаления.</a:t>
            </a:r>
          </a:p>
          <a:p>
            <a:endParaRPr lang="ru-RU" sz="1800" dirty="0"/>
          </a:p>
          <a:p>
            <a:r>
              <a:rPr lang="ru-RU" sz="1800" dirty="0"/>
              <a:t>Типы объектов в реестре с точки зрения жизненного цикла: </a:t>
            </a:r>
          </a:p>
          <a:p>
            <a:pPr lvl="1">
              <a:buFontTx/>
              <a:buChar char="•"/>
            </a:pPr>
            <a:r>
              <a:rPr lang="ru-RU" sz="1800" dirty="0"/>
              <a:t> Новые (ни разу не публиковались на портале). </a:t>
            </a:r>
          </a:p>
          <a:p>
            <a:pPr lvl="1">
              <a:buFontTx/>
              <a:buChar char="•"/>
            </a:pPr>
            <a:r>
              <a:rPr lang="ru-RU" sz="1800" dirty="0"/>
              <a:t> Опубликованные (на портале есть информация об этих объектах). </a:t>
            </a:r>
          </a:p>
          <a:p>
            <a:pPr>
              <a:buFontTx/>
              <a:buChar char="•"/>
            </a:pPr>
            <a:endParaRPr lang="ru-RU" sz="1800" dirty="0"/>
          </a:p>
          <a:p>
            <a:r>
              <a:rPr lang="ru-RU" sz="1800" dirty="0"/>
              <a:t>Новый объект создается Оператором реестра. В дальнейшем он должен пройти согласование Редактора</a:t>
            </a:r>
            <a:r>
              <a:rPr lang="ru-RU" sz="1800" dirty="0" smtClean="0"/>
              <a:t>, и Согласующего редактора, </a:t>
            </a:r>
            <a:r>
              <a:rPr lang="ru-RU" sz="1800" dirty="0"/>
              <a:t>а затем – получить допуск Публикатора к публикации на портале. При этом возможно несколько итераций согласования и изменения объекта.</a:t>
            </a:r>
          </a:p>
          <a:p>
            <a:r>
              <a:rPr lang="ru-RU" sz="1800" dirty="0"/>
              <a:t>Если возникает необходимость изменить описание уже опубликованного объекта, то эта процедура инициируется Редактором реестра.</a:t>
            </a:r>
          </a:p>
          <a:p>
            <a:endParaRPr lang="ru-RU" sz="1800" dirty="0"/>
          </a:p>
          <a:p>
            <a:r>
              <a:rPr lang="ru-RU" sz="1800" dirty="0"/>
              <a:t>Любые изменения объекта отображаются на портале только после одобрения Публикатором (публикации объекта)</a:t>
            </a:r>
          </a:p>
        </p:txBody>
      </p:sp>
      <p:sp>
        <p:nvSpPr>
          <p:cNvPr id="196617"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жизненный цикл </a:t>
            </a:r>
            <a:r>
              <a:rPr lang="ru-RU" dirty="0" smtClean="0"/>
              <a:t>объектов</a:t>
            </a:r>
            <a:endParaRPr lang="ru-RU"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0AB42DC-226D-438B-8FE6-FB6FEB1E59F6}" type="slidenum">
                <a:rPr lang="en-US" sz="2200">
                  <a:solidFill>
                    <a:schemeClr val="accent6">
                      <a:lumMod val="60000"/>
                      <a:lumOff val="40000"/>
                    </a:schemeClr>
                  </a:solidFill>
                </a:rPr>
                <a:pPr algn="ctr">
                  <a:defRPr/>
                </a:pPr>
                <a:t>107</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923" name="Rectangle 6"/>
          <p:cNvSpPr>
            <a:spLocks noChangeArrowheads="1"/>
          </p:cNvSpPr>
          <p:nvPr/>
        </p:nvSpPr>
        <p:spPr bwMode="auto">
          <a:xfrm>
            <a:off x="1187450" y="981075"/>
            <a:ext cx="455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Жизненный цикл нового объекта</a:t>
            </a:r>
            <a:endParaRPr lang="en-US" i="1"/>
          </a:p>
        </p:txBody>
      </p:sp>
      <p:sp>
        <p:nvSpPr>
          <p:cNvPr id="81924"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2" name="Rectangle 9"/>
          <p:cNvSpPr>
            <a:spLocks noChangeArrowheads="1"/>
          </p:cNvSpPr>
          <p:nvPr/>
        </p:nvSpPr>
        <p:spPr bwMode="auto">
          <a:xfrm>
            <a:off x="7335698" y="1340768"/>
            <a:ext cx="180830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Оператора</a:t>
            </a:r>
            <a:endParaRPr lang="ru-RU"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381125"/>
            <a:ext cx="7084178" cy="506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108</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351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 оператора</a:t>
            </a:r>
            <a:endParaRPr lang="en-US" i="1"/>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268760"/>
            <a:ext cx="9070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ru-RU" sz="1800" dirty="0"/>
              <a:t> Объект создается оператором (Новый</a:t>
            </a:r>
            <a:r>
              <a:rPr lang="ru-RU" sz="1800" dirty="0" smtClean="0"/>
              <a:t>).</a:t>
            </a:r>
            <a:endParaRPr lang="ru-RU" sz="1800" dirty="0"/>
          </a:p>
          <a:p>
            <a:pPr>
              <a:buFontTx/>
              <a:buChar char="•"/>
            </a:pPr>
            <a:r>
              <a:rPr lang="ru-RU" sz="1800" dirty="0"/>
              <a:t> </a:t>
            </a:r>
            <a:r>
              <a:rPr lang="ru-RU" sz="1800" b="1" i="1" dirty="0"/>
              <a:t>Оператор</a:t>
            </a:r>
            <a:r>
              <a:rPr lang="ru-RU" sz="1800" dirty="0"/>
              <a:t> работает с объектами «Новый», </a:t>
            </a:r>
            <a:r>
              <a:rPr lang="ru-RU" sz="1800" dirty="0" smtClean="0"/>
              <a:t>«Восстановлен», «Не согласован», </a:t>
            </a:r>
            <a:r>
              <a:rPr lang="ru-RU" sz="1800" dirty="0"/>
              <a:t>«Не </a:t>
            </a:r>
            <a:r>
              <a:rPr lang="ru-RU" sz="1800" dirty="0" smtClean="0"/>
              <a:t>согласован в вышестоящем ведомстве», «Отказ в публикации», «Опубликован, вносятся изменения», «Опубликован, изменения отклонены</a:t>
            </a:r>
            <a:r>
              <a:rPr lang="ru-RU" sz="1800" dirty="0"/>
              <a:t>», «Опубликован, изменения </a:t>
            </a:r>
            <a:r>
              <a:rPr lang="ru-RU" sz="1800" dirty="0" smtClean="0"/>
              <a:t>отклонены в вышестоящем ведомстве», «Отказ в публикации изменений», «Снять с публикации». </a:t>
            </a:r>
            <a:endParaRPr lang="ru-RU" sz="1800" dirty="0"/>
          </a:p>
          <a:p>
            <a:r>
              <a:rPr lang="ru-RU" sz="1800" u="sng" dirty="0" smtClean="0"/>
              <a:t>Оператор </a:t>
            </a:r>
            <a:r>
              <a:rPr lang="ru-RU" sz="1800" u="sng" dirty="0"/>
              <a:t>может:</a:t>
            </a:r>
          </a:p>
          <a:p>
            <a:pPr lvl="1" indent="-277813">
              <a:buFontTx/>
              <a:buChar char="•"/>
            </a:pPr>
            <a:r>
              <a:rPr lang="ru-RU" sz="1800" b="1" dirty="0"/>
              <a:t> Для объектов в статусе «Новый»:</a:t>
            </a:r>
            <a:endParaRPr lang="en-US" sz="1800" b="1" dirty="0"/>
          </a:p>
          <a:p>
            <a:pPr lvl="1"/>
            <a:r>
              <a:rPr lang="en-US" sz="1800" dirty="0"/>
              <a:t>	</a:t>
            </a:r>
            <a:r>
              <a:rPr lang="ru-RU" sz="1800" dirty="0" smtClean="0"/>
              <a:t>Редактировать </a:t>
            </a:r>
            <a:r>
              <a:rPr lang="ru-RU" sz="1800" dirty="0"/>
              <a:t>и сохранить объект (Новый).</a:t>
            </a:r>
            <a:endParaRPr lang="en-US" sz="1800" dirty="0"/>
          </a:p>
          <a:p>
            <a:pPr lvl="1"/>
            <a:r>
              <a:rPr lang="en-US" sz="1800" dirty="0"/>
              <a:t>	</a:t>
            </a:r>
            <a:r>
              <a:rPr lang="ru-RU" sz="1800" dirty="0" smtClean="0"/>
              <a:t>Отправить </a:t>
            </a:r>
            <a:r>
              <a:rPr lang="ru-RU" sz="1800" dirty="0"/>
              <a:t>объект на согласование редактору </a:t>
            </a:r>
            <a:r>
              <a:rPr lang="ru-RU" sz="1800" dirty="0" smtClean="0"/>
              <a:t>(На внутреннем согласовании).</a:t>
            </a:r>
          </a:p>
          <a:p>
            <a:pPr lvl="1"/>
            <a:r>
              <a:rPr lang="ru-RU" sz="1800" dirty="0" smtClean="0"/>
              <a:t>	Удалить </a:t>
            </a:r>
            <a:r>
              <a:rPr lang="ru-RU" sz="1800" dirty="0"/>
              <a:t>объект (</a:t>
            </a:r>
            <a:r>
              <a:rPr lang="ru-RU" sz="1800" dirty="0" smtClean="0"/>
              <a:t>Удален новый). </a:t>
            </a:r>
          </a:p>
          <a:p>
            <a:pPr lvl="1" indent="-277813">
              <a:buFontTx/>
              <a:buChar char="•"/>
            </a:pPr>
            <a:r>
              <a:rPr lang="ru-RU" sz="1800" b="1" dirty="0"/>
              <a:t>Для объектов в статусе </a:t>
            </a:r>
            <a:r>
              <a:rPr lang="ru-RU" sz="1800" b="1" dirty="0" smtClean="0"/>
              <a:t>«Восстановлен»:</a:t>
            </a:r>
            <a:endParaRPr lang="en-US" sz="1800" b="1" dirty="0"/>
          </a:p>
          <a:p>
            <a:pPr lvl="1"/>
            <a:r>
              <a:rPr lang="en-US" sz="1800" dirty="0"/>
              <a:t>	</a:t>
            </a:r>
            <a:r>
              <a:rPr lang="ru-RU" sz="1800" dirty="0"/>
              <a:t>Редактировать и сохранить объект (Новый).</a:t>
            </a:r>
            <a:endParaRPr lang="en-US" sz="1800" dirty="0"/>
          </a:p>
          <a:p>
            <a:pPr lvl="1"/>
            <a:r>
              <a:rPr lang="en-US" sz="1800" dirty="0"/>
              <a:t>	</a:t>
            </a:r>
            <a:r>
              <a:rPr lang="ru-RU" sz="1800" dirty="0"/>
              <a:t>Отправить объект на согласование редактору (На внутреннем согласовании).</a:t>
            </a:r>
          </a:p>
          <a:p>
            <a:pPr lvl="1"/>
            <a:r>
              <a:rPr lang="ru-RU" sz="1800" dirty="0"/>
              <a:t>	Удалить объект (Удален). </a:t>
            </a:r>
            <a:endParaRPr lang="en-US" sz="1800" dirty="0"/>
          </a:p>
          <a:p>
            <a:pPr lvl="1"/>
            <a:endParaRPr lang="en-US" sz="1800" dirty="0"/>
          </a:p>
        </p:txBody>
      </p:sp>
      <p:sp>
        <p:nvSpPr>
          <p:cNvPr id="10" name="Rectangle 9"/>
          <p:cNvSpPr>
            <a:spLocks noChangeArrowheads="1"/>
          </p:cNvSpPr>
          <p:nvPr/>
        </p:nvSpPr>
        <p:spPr bwMode="auto">
          <a:xfrm>
            <a:off x="73968" y="6453336"/>
            <a:ext cx="7634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Оператора</a:t>
            </a:r>
            <a:endParaRPr lang="ru-RU"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109</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dirty="0"/>
              <a:t> </a:t>
            </a:r>
            <a:r>
              <a:rPr lang="ru-RU" sz="1800" b="1" dirty="0"/>
              <a:t>Для объектов в статусе «Не согласован»:</a:t>
            </a:r>
            <a:endParaRPr lang="en-US" sz="1800" b="1" dirty="0"/>
          </a:p>
          <a:p>
            <a:pPr lvl="2"/>
            <a:r>
              <a:rPr lang="ru-RU" sz="1800" dirty="0"/>
              <a:t>Редактировать и сохранить объект (Не согласован).</a:t>
            </a:r>
            <a:endParaRPr lang="en-US" sz="1800" dirty="0"/>
          </a:p>
          <a:p>
            <a:pPr lvl="2"/>
            <a:r>
              <a:rPr lang="ru-RU" sz="1800" dirty="0"/>
              <a:t>Отправить объект на согласование редактору (На </a:t>
            </a:r>
            <a:r>
              <a:rPr lang="ru-RU" sz="1800" dirty="0" smtClean="0"/>
              <a:t>внутреннем согласовании</a:t>
            </a:r>
            <a:r>
              <a:rPr lang="ru-RU" sz="1800" dirty="0"/>
              <a:t>).</a:t>
            </a:r>
          </a:p>
          <a:p>
            <a:pPr lvl="2"/>
            <a:r>
              <a:rPr lang="ru-RU" sz="1800" dirty="0"/>
              <a:t>Удалить объект (</a:t>
            </a:r>
            <a:r>
              <a:rPr lang="ru-RU" sz="1800" dirty="0" smtClean="0"/>
              <a:t>Удален новый).</a:t>
            </a:r>
          </a:p>
          <a:p>
            <a:pPr lvl="1" indent="-277813">
              <a:buFontTx/>
              <a:buChar char="•"/>
            </a:pPr>
            <a:r>
              <a:rPr lang="ru-RU" sz="1800" dirty="0"/>
              <a:t> </a:t>
            </a:r>
            <a:r>
              <a:rPr lang="ru-RU" sz="1800" b="1" dirty="0"/>
              <a:t>Для объектов в статусе «Не </a:t>
            </a:r>
            <a:r>
              <a:rPr lang="ru-RU" sz="1800" b="1" dirty="0" smtClean="0"/>
              <a:t>согласован в вышестоящем ведомстве»:</a:t>
            </a:r>
            <a:endParaRPr lang="en-US" sz="1800" b="1" dirty="0"/>
          </a:p>
          <a:p>
            <a:pPr lvl="2"/>
            <a:r>
              <a:rPr lang="ru-RU" sz="1800" dirty="0"/>
              <a:t>Редактировать и сохранить объект (Не согласован в вышестоящем ведомстве).</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p>
          <a:p>
            <a:pPr lvl="1" indent="-277813">
              <a:buFontTx/>
              <a:buChar char="•"/>
            </a:pPr>
            <a:r>
              <a:rPr lang="ru-RU" sz="1800" dirty="0"/>
              <a:t> </a:t>
            </a:r>
            <a:r>
              <a:rPr lang="ru-RU" sz="1800" b="1" dirty="0"/>
              <a:t>Для объектов в статусе </a:t>
            </a:r>
            <a:r>
              <a:rPr lang="ru-RU" sz="1800" b="1" dirty="0" smtClean="0"/>
              <a:t>«Отказ в публикации»:</a:t>
            </a:r>
            <a:endParaRPr lang="en-US" sz="1800" b="1" dirty="0"/>
          </a:p>
          <a:p>
            <a:pPr lvl="2"/>
            <a:r>
              <a:rPr lang="ru-RU" sz="1800" dirty="0"/>
              <a:t>Редактировать и сохранить объект </a:t>
            </a:r>
            <a:r>
              <a:rPr lang="ru-RU" sz="1800" dirty="0" smtClean="0"/>
              <a:t>(Отказ в публикации).</a:t>
            </a:r>
            <a:endParaRPr lang="en-US" sz="1800" dirty="0"/>
          </a:p>
          <a:p>
            <a:pPr lvl="2"/>
            <a:r>
              <a:rPr lang="ru-RU" sz="1800" dirty="0"/>
              <a:t>Отправить объект на согласование редактору (На внутреннем согласовании).</a:t>
            </a:r>
          </a:p>
          <a:p>
            <a:pPr lvl="2"/>
            <a:r>
              <a:rPr lang="ru-RU" sz="1800" dirty="0"/>
              <a:t>Удалить объект (Удален новый</a:t>
            </a:r>
            <a:r>
              <a:rPr lang="ru-RU" sz="1800" dirty="0" smtClean="0"/>
              <a:t>).</a:t>
            </a:r>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p14="http://schemas.microsoft.com/office/powerpoint/2010/main" val="3604954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122" name="Rectangle 9"/>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5123" name="Rectangle 10"/>
          <p:cNvSpPr>
            <a:spLocks noChangeArrowheads="1"/>
          </p:cNvSpPr>
          <p:nvPr/>
        </p:nvSpPr>
        <p:spPr bwMode="auto">
          <a:xfrm>
            <a:off x="1116013" y="1268413"/>
            <a:ext cx="3952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Простой вход в </a:t>
            </a:r>
            <a:r>
              <a:rPr lang="ru-RU" b="1" i="1" dirty="0" smtClean="0"/>
              <a:t>подсистему</a:t>
            </a:r>
            <a:endParaRPr lang="en-US" b="1" i="1" dirty="0"/>
          </a:p>
        </p:txBody>
      </p:sp>
      <p:sp>
        <p:nvSpPr>
          <p:cNvPr id="29708" name="Rectangle 12"/>
          <p:cNvSpPr>
            <a:spLocks noChangeArrowheads="1"/>
          </p:cNvSpPr>
          <p:nvPr/>
        </p:nvSpPr>
        <p:spPr bwMode="auto">
          <a:xfrm>
            <a:off x="4643438" y="2060575"/>
            <a:ext cx="42497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 В поле </a:t>
            </a:r>
            <a:r>
              <a:rPr lang="ru-RU" sz="1800" b="1" dirty="0"/>
              <a:t>Имя пользователя </a:t>
            </a:r>
            <a:r>
              <a:rPr lang="ru-RU" sz="1800" dirty="0"/>
              <a:t>вводится уникальное имя пользователя в подсистеме</a:t>
            </a:r>
          </a:p>
          <a:p>
            <a:pPr indent="252413">
              <a:buFontTx/>
              <a:buChar char="•"/>
              <a:tabLst>
                <a:tab pos="841375" algn="l"/>
                <a:tab pos="900113" algn="l"/>
              </a:tabLst>
            </a:pPr>
            <a:endParaRPr lang="ru-RU" dirty="0"/>
          </a:p>
        </p:txBody>
      </p:sp>
      <p:sp>
        <p:nvSpPr>
          <p:cNvPr id="29709" name="Rectangle 13"/>
          <p:cNvSpPr>
            <a:spLocks noChangeArrowheads="1"/>
          </p:cNvSpPr>
          <p:nvPr/>
        </p:nvSpPr>
        <p:spPr bwMode="auto">
          <a:xfrm>
            <a:off x="323850" y="54451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29712" name="Rectangle 16"/>
          <p:cNvSpPr>
            <a:spLocks noChangeArrowheads="1"/>
          </p:cNvSpPr>
          <p:nvPr/>
        </p:nvSpPr>
        <p:spPr bwMode="auto">
          <a:xfrm>
            <a:off x="4643438" y="3860800"/>
            <a:ext cx="4249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входа в </a:t>
            </a:r>
            <a:r>
              <a:rPr lang="ru-RU" sz="1800" dirty="0" smtClean="0"/>
              <a:t>подсистему </a:t>
            </a:r>
            <a:r>
              <a:rPr lang="ru-RU" sz="1800" dirty="0"/>
              <a:t>нажмите кнопку </a:t>
            </a:r>
            <a:r>
              <a:rPr lang="ru-RU" sz="1800" b="1" dirty="0"/>
              <a:t>Войти</a:t>
            </a:r>
          </a:p>
        </p:txBody>
      </p:sp>
      <p:sp>
        <p:nvSpPr>
          <p:cNvPr id="29713" name="Rectangle 17"/>
          <p:cNvSpPr>
            <a:spLocks noChangeArrowheads="1"/>
          </p:cNvSpPr>
          <p:nvPr/>
        </p:nvSpPr>
        <p:spPr bwMode="auto">
          <a:xfrm>
            <a:off x="4643438" y="3068638"/>
            <a:ext cx="4249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В поле </a:t>
            </a:r>
            <a:r>
              <a:rPr lang="ru-RU" sz="1800" b="1" dirty="0"/>
              <a:t>Пароль</a:t>
            </a:r>
            <a:r>
              <a:rPr lang="ru-RU" sz="1800" dirty="0"/>
              <a:t> вводится персональный пароль пользователя</a:t>
            </a:r>
          </a:p>
        </p:txBody>
      </p:sp>
      <p:grpSp>
        <p:nvGrpSpPr>
          <p:cNvPr id="5129" name="Группа 28"/>
          <p:cNvGrpSpPr>
            <a:grpSpLocks/>
          </p:cNvGrpSpPr>
          <p:nvPr/>
        </p:nvGrpSpPr>
        <p:grpSpPr bwMode="auto">
          <a:xfrm>
            <a:off x="55563" y="355600"/>
            <a:ext cx="8947150" cy="6359525"/>
            <a:chOff x="55977" y="356372"/>
            <a:chExt cx="8945973" cy="6358776"/>
          </a:xfrm>
        </p:grpSpPr>
        <p:sp>
          <p:nvSpPr>
            <p:cNvPr id="30" name="Овал 2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E7E94B3-A56F-4A82-9E26-901B23561BC2}" type="slidenum">
                <a:rPr lang="en-US" sz="3200">
                  <a:solidFill>
                    <a:schemeClr val="accent6">
                      <a:lumMod val="60000"/>
                      <a:lumOff val="40000"/>
                    </a:schemeClr>
                  </a:solidFill>
                </a:rPr>
                <a:pPr algn="ctr">
                  <a:defRPr/>
                </a:pPr>
                <a:t>11</a:t>
              </a:fld>
              <a:endParaRPr lang="ru-RU" sz="3200" dirty="0">
                <a:solidFill>
                  <a:schemeClr val="accent6">
                    <a:lumMod val="60000"/>
                    <a:lumOff val="40000"/>
                  </a:schemeClr>
                </a:solidFill>
              </a:endParaRPr>
            </a:p>
          </p:txBody>
        </p:sp>
        <p:cxnSp>
          <p:nvCxnSpPr>
            <p:cNvPr id="31" name="Прямая соединительная линия 30"/>
            <p:cNvCxnSpPr>
              <a:stCxn id="3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Прямая соединительная линия 31"/>
            <p:cNvCxnSpPr>
              <a:endCxn id="3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вход в </a:t>
            </a:r>
            <a:r>
              <a:rPr lang="ru-RU" dirty="0" smtClean="0"/>
              <a:t>подсистему </a:t>
            </a:r>
            <a:r>
              <a:rPr lang="ru-RU" dirty="0"/>
              <a:t>по сертификату</a:t>
            </a:r>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544" y="2245505"/>
            <a:ext cx="4007498" cy="2877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110</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«Опубликован, вносятся изменения»:</a:t>
            </a:r>
          </a:p>
          <a:p>
            <a:pPr lvl="2"/>
            <a:r>
              <a:rPr lang="ru-RU" sz="1800" dirty="0"/>
              <a:t>Редактировать и сохранить объект (Опубликован, вносятся изменения).</a:t>
            </a:r>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a:t>Редактировать и сохранить объект (Опубликован, изменения отклонены).</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r>
              <a:rPr lang="ru-RU" sz="1800" dirty="0" smtClean="0"/>
              <a:t>).</a:t>
            </a:r>
          </a:p>
          <a:p>
            <a:pPr lvl="1" indent="-285750">
              <a:buFontTx/>
              <a:buChar char="•"/>
            </a:pPr>
            <a:r>
              <a:rPr lang="ru-RU" sz="1800" b="1" dirty="0"/>
              <a:t>Для объектов в статусе «Опубликован, изменения </a:t>
            </a:r>
            <a:r>
              <a:rPr lang="ru-RU" sz="1800" b="1" dirty="0" smtClean="0"/>
              <a:t>отклонены в вышестоящем ведомстве»:</a:t>
            </a:r>
            <a:endParaRPr lang="en-US" sz="1800" b="1" dirty="0"/>
          </a:p>
          <a:p>
            <a:pPr marL="893763" lvl="1"/>
            <a:r>
              <a:rPr lang="en-US" sz="1800" dirty="0"/>
              <a:t>	</a:t>
            </a:r>
            <a:r>
              <a:rPr lang="ru-RU" sz="1800" dirty="0"/>
              <a:t>Редактировать и сохранить объект (Опубликован, изменения отклонены в вышестоящем ведомстве).</a:t>
            </a:r>
            <a:endParaRPr lang="en-US" sz="1800" dirty="0"/>
          </a:p>
          <a:p>
            <a:pPr marL="893763" lvl="1"/>
            <a:r>
              <a:rPr lang="en-US" sz="1800" dirty="0"/>
              <a:t>	</a:t>
            </a:r>
            <a:r>
              <a:rPr lang="ru-RU" sz="1800" dirty="0"/>
              <a:t>Отправить объект на согласование редактору (Опубликован, изменения на внутреннем согласовании).</a:t>
            </a:r>
          </a:p>
          <a:p>
            <a:pPr marL="893763" lvl="1"/>
            <a:r>
              <a:rPr lang="ru-RU" sz="1800" dirty="0"/>
              <a:t>	Удалить объект (На удалении).</a:t>
            </a:r>
          </a:p>
          <a:p>
            <a:pPr lvl="1" indent="-277813"/>
            <a:endParaRPr lang="ru-RU" sz="1800" dirty="0"/>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Продолжаем рассматривать возможности Оператора</a:t>
            </a:r>
          </a:p>
        </p:txBody>
      </p:sp>
    </p:spTree>
    <p:extLst>
      <p:ext uri="{BB962C8B-B14F-4D97-AF65-F5344CB8AC3E}">
        <p14:creationId xmlns:p14="http://schemas.microsoft.com/office/powerpoint/2010/main" val="16231289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1552616-DF4B-4286-A810-7BDA434E1F9A}" type="slidenum">
                <a:rPr lang="en-US" sz="2200">
                  <a:solidFill>
                    <a:schemeClr val="accent6">
                      <a:lumMod val="60000"/>
                      <a:lumOff val="40000"/>
                    </a:schemeClr>
                  </a:solidFill>
                </a:rPr>
                <a:pPr algn="ctr">
                  <a:defRPr/>
                </a:pPr>
                <a:t>111</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971" name="Rectangle 6"/>
          <p:cNvSpPr>
            <a:spLocks noChangeArrowheads="1"/>
          </p:cNvSpPr>
          <p:nvPr/>
        </p:nvSpPr>
        <p:spPr bwMode="auto">
          <a:xfrm>
            <a:off x="1187450" y="981075"/>
            <a:ext cx="5510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оператора (продолжение)</a:t>
            </a:r>
            <a:endParaRPr lang="en-US" i="1" dirty="0"/>
          </a:p>
        </p:txBody>
      </p:sp>
      <p:sp>
        <p:nvSpPr>
          <p:cNvPr id="83972" name="Rectangle 7"/>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196616" name="Rectangle 8"/>
          <p:cNvSpPr>
            <a:spLocks noChangeArrowheads="1"/>
          </p:cNvSpPr>
          <p:nvPr/>
        </p:nvSpPr>
        <p:spPr bwMode="auto">
          <a:xfrm>
            <a:off x="73969" y="1519624"/>
            <a:ext cx="90700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indent="-277813">
              <a:buFontTx/>
              <a:buChar char="•"/>
            </a:pPr>
            <a:r>
              <a:rPr lang="ru-RU" sz="1800" b="1" dirty="0" smtClean="0"/>
              <a:t> Для </a:t>
            </a:r>
            <a:r>
              <a:rPr lang="ru-RU" sz="1800" b="1" dirty="0"/>
              <a:t>объектов в статусе </a:t>
            </a:r>
            <a:r>
              <a:rPr lang="ru-RU" sz="1800" b="1" dirty="0" smtClean="0"/>
              <a:t>«Отказ в публикации изменений»:</a:t>
            </a:r>
            <a:endParaRPr lang="ru-RU" sz="1800" b="1" dirty="0"/>
          </a:p>
          <a:p>
            <a:pPr lvl="2"/>
            <a:r>
              <a:rPr lang="ru-RU" sz="1800" dirty="0"/>
              <a:t>Редактировать и сохранить объект </a:t>
            </a:r>
            <a:r>
              <a:rPr lang="ru-RU" sz="1800" dirty="0" smtClean="0"/>
              <a:t>(</a:t>
            </a:r>
            <a:r>
              <a:rPr lang="ru-RU" sz="1800" b="1" dirty="0"/>
              <a:t>Отказ в публикации изменений</a:t>
            </a:r>
            <a:r>
              <a:rPr lang="ru-RU" sz="1800" dirty="0" smtClean="0"/>
              <a:t>).</a:t>
            </a:r>
            <a:endParaRPr lang="ru-RU" sz="1800" dirty="0"/>
          </a:p>
          <a:p>
            <a:pPr lvl="2"/>
            <a:r>
              <a:rPr lang="ru-RU" sz="1800" dirty="0"/>
              <a:t>Отправить объект на согласование редактору (Опубликован, </a:t>
            </a:r>
            <a:r>
              <a:rPr lang="ru-RU" sz="1800" dirty="0" smtClean="0"/>
              <a:t>изменения на внутреннем согласовании).</a:t>
            </a:r>
          </a:p>
          <a:p>
            <a:pPr lvl="2"/>
            <a:r>
              <a:rPr lang="ru-RU" sz="1800" dirty="0"/>
              <a:t>Удалить объект (На удалении).</a:t>
            </a:r>
          </a:p>
          <a:p>
            <a:pPr lvl="1" indent="-285750">
              <a:buFontTx/>
              <a:buChar char="•"/>
            </a:pPr>
            <a:r>
              <a:rPr lang="ru-RU" sz="1800" b="1" dirty="0" smtClean="0"/>
              <a:t>Для объектов в статусе «Снят с публикации»:</a:t>
            </a:r>
            <a:endParaRPr lang="en-US" sz="1800" b="1" dirty="0" smtClean="0"/>
          </a:p>
          <a:p>
            <a:pPr marL="893763" lvl="1"/>
            <a:r>
              <a:rPr lang="ru-RU" sz="1800" dirty="0" smtClean="0"/>
              <a:t>Редактировать </a:t>
            </a:r>
            <a:r>
              <a:rPr lang="ru-RU" sz="1800" dirty="0"/>
              <a:t>и сохранить объект </a:t>
            </a:r>
            <a:r>
              <a:rPr lang="ru-RU" sz="1800" dirty="0" smtClean="0"/>
              <a:t>(</a:t>
            </a:r>
            <a:r>
              <a:rPr lang="ru-RU" sz="1800" b="1" dirty="0"/>
              <a:t>Снят с публикации</a:t>
            </a:r>
            <a:r>
              <a:rPr lang="ru-RU" sz="1800" dirty="0" smtClean="0"/>
              <a:t>).</a:t>
            </a:r>
            <a:endParaRPr lang="en-US" sz="1800" dirty="0"/>
          </a:p>
          <a:p>
            <a:pPr marL="893763" lvl="1"/>
            <a:r>
              <a:rPr lang="ru-RU" sz="1800" dirty="0" smtClean="0"/>
              <a:t>Отправить </a:t>
            </a:r>
            <a:r>
              <a:rPr lang="ru-RU" sz="1800" dirty="0"/>
              <a:t>объект на согласование редактору </a:t>
            </a:r>
            <a:r>
              <a:rPr lang="ru-RU" sz="1800" dirty="0" smtClean="0"/>
              <a:t>(На внутреннем </a:t>
            </a:r>
            <a:r>
              <a:rPr lang="ru-RU" sz="1800" dirty="0"/>
              <a:t>согласовании).</a:t>
            </a:r>
          </a:p>
          <a:p>
            <a:pPr marL="893763" lvl="1"/>
            <a:r>
              <a:rPr lang="ru-RU" sz="1800" dirty="0" smtClean="0"/>
              <a:t>Удалить </a:t>
            </a:r>
            <a:r>
              <a:rPr lang="ru-RU" sz="1800" dirty="0"/>
              <a:t>объект (На удалении</a:t>
            </a:r>
            <a:r>
              <a:rPr lang="ru-RU" sz="1800" dirty="0" smtClean="0"/>
              <a:t>).</a:t>
            </a:r>
          </a:p>
        </p:txBody>
      </p:sp>
      <p:sp>
        <p:nvSpPr>
          <p:cNvPr id="10" name="Rectangle 9"/>
          <p:cNvSpPr>
            <a:spLocks noChangeArrowheads="1"/>
          </p:cNvSpPr>
          <p:nvPr/>
        </p:nvSpPr>
        <p:spPr bwMode="auto">
          <a:xfrm>
            <a:off x="73969"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возможности Редактора</a:t>
            </a:r>
            <a:endParaRPr lang="ru-RU" dirty="0"/>
          </a:p>
        </p:txBody>
      </p:sp>
    </p:spTree>
    <p:extLst>
      <p:ext uri="{BB962C8B-B14F-4D97-AF65-F5344CB8AC3E}">
        <p14:creationId xmlns:p14="http://schemas.microsoft.com/office/powerpoint/2010/main" val="192598819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112</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b="1" i="1" dirty="0"/>
              <a:t>Редактор</a:t>
            </a:r>
            <a:r>
              <a:rPr lang="ru-RU" sz="1800" dirty="0"/>
              <a:t> работает с объектами </a:t>
            </a:r>
            <a:r>
              <a:rPr lang="ru-RU" sz="1800" dirty="0" smtClean="0"/>
              <a:t>«На внутреннем согласовании», «Опубликован», «Опубликован, изменения на внутреннем согласовании». </a:t>
            </a:r>
            <a:endParaRPr lang="ru-RU" sz="1800" dirty="0"/>
          </a:p>
          <a:p>
            <a:r>
              <a:rPr lang="ru-RU" sz="1800" u="sng" dirty="0" smtClean="0"/>
              <a:t>Редактор </a:t>
            </a:r>
            <a:r>
              <a:rPr lang="ru-RU" sz="1800" u="sng" dirty="0"/>
              <a:t>может:</a:t>
            </a:r>
          </a:p>
          <a:p>
            <a:pPr marL="838200" lvl="1" indent="-381000">
              <a:buFontTx/>
              <a:buChar char="•"/>
            </a:pPr>
            <a:r>
              <a:rPr lang="ru-RU" sz="1800" b="1" dirty="0" smtClean="0"/>
              <a:t>Для </a:t>
            </a:r>
            <a:r>
              <a:rPr lang="ru-RU" sz="1800" b="1" dirty="0"/>
              <a:t>объектов в статусе «На внутреннем согласовании»:</a:t>
            </a:r>
            <a:endParaRPr lang="en-US" sz="1800" b="1" dirty="0"/>
          </a:p>
          <a:p>
            <a:pPr lvl="3"/>
            <a:r>
              <a:rPr lang="ru-RU" sz="1800" dirty="0" smtClean="0"/>
              <a:t>Отправить на согласование в вышестоящее ведомство (На согласовании в вышестоящем ведомстве).</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a:t>
            </a:r>
          </a:p>
          <a:p>
            <a:pPr marL="838200" lvl="1" indent="-381000">
              <a:buFontTx/>
              <a:buChar char="•"/>
            </a:pPr>
            <a:r>
              <a:rPr lang="ru-RU" sz="1800" b="1" dirty="0"/>
              <a:t>Для объектов в статусе «Опубликован»:</a:t>
            </a:r>
            <a:endParaRPr lang="en-US" sz="1800" b="1" dirty="0"/>
          </a:p>
          <a:p>
            <a:pPr lvl="3"/>
            <a:r>
              <a:rPr lang="ru-RU" sz="1800" dirty="0" smtClean="0"/>
              <a:t>Вернуть на доработку (Опубликован</a:t>
            </a:r>
            <a:r>
              <a:rPr lang="ru-RU" sz="1800" dirty="0"/>
              <a:t>, вносятся изменения</a:t>
            </a:r>
            <a:r>
              <a:rPr lang="ru-RU" sz="1800" dirty="0" smtClean="0"/>
              <a:t>).</a:t>
            </a:r>
          </a:p>
          <a:p>
            <a:pPr marL="838200" lvl="1" indent="-381000">
              <a:buFontTx/>
              <a:buChar char="•"/>
            </a:pPr>
            <a:r>
              <a:rPr lang="ru-RU" sz="1800" b="1" dirty="0"/>
              <a:t>Для объектов в статусе </a:t>
            </a:r>
            <a:r>
              <a:rPr lang="ru-RU" sz="1800" b="1" dirty="0" smtClean="0"/>
              <a:t>«Опубликован, изменения на внутреннем согласовании»:</a:t>
            </a:r>
            <a:endParaRPr lang="en-US" sz="1800" b="1" dirty="0"/>
          </a:p>
          <a:p>
            <a:pPr lvl="3"/>
            <a:r>
              <a:rPr lang="ru-RU" sz="1800" dirty="0"/>
              <a:t>Отправить на согласование в </a:t>
            </a:r>
            <a:r>
              <a:rPr lang="ru-RU" sz="1800" dirty="0" smtClean="0"/>
              <a:t>вышестоящее ведомство (</a:t>
            </a:r>
            <a:r>
              <a:rPr lang="ru-RU" sz="1800" dirty="0"/>
              <a:t>Изменения на согласовании в </a:t>
            </a:r>
            <a:r>
              <a:rPr lang="ru-RU" sz="1800" dirty="0" smtClean="0"/>
              <a:t>вышестоящем ведомстве).</a:t>
            </a:r>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отклонены).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3487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Возможности</a:t>
            </a:r>
            <a:r>
              <a:rPr lang="ru-RU" b="1"/>
              <a:t> </a:t>
            </a:r>
            <a:r>
              <a:rPr lang="ru-RU" b="1" i="1"/>
              <a:t>редактора</a:t>
            </a:r>
            <a:endParaRPr lang="en-US" i="1"/>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8928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Согласующего редактора</a:t>
            </a:r>
            <a:endParaRPr lang="ru-RU"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387DA02-E6AF-42F4-8322-54CC5C0FE4D7}" type="slidenum">
                <a:rPr lang="en-US" sz="2200">
                  <a:solidFill>
                    <a:schemeClr val="accent6">
                      <a:lumMod val="60000"/>
                      <a:lumOff val="40000"/>
                    </a:schemeClr>
                  </a:solidFill>
                </a:rPr>
                <a:pPr algn="ctr">
                  <a:defRPr/>
                </a:pPr>
                <a:t>113</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7273" name="Rectangle 9"/>
          <p:cNvSpPr>
            <a:spLocks noChangeArrowheads="1"/>
          </p:cNvSpPr>
          <p:nvPr/>
        </p:nvSpPr>
        <p:spPr bwMode="auto">
          <a:xfrm>
            <a:off x="222250" y="1370013"/>
            <a:ext cx="88931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800" b="1" i="1" dirty="0" smtClean="0"/>
              <a:t>Согласующий редактор</a:t>
            </a:r>
            <a:r>
              <a:rPr lang="ru-RU" sz="1800" dirty="0" smtClean="0"/>
              <a:t> </a:t>
            </a:r>
            <a:r>
              <a:rPr lang="ru-RU" sz="1800" dirty="0"/>
              <a:t>работает с объектами </a:t>
            </a:r>
            <a:r>
              <a:rPr lang="ru-RU" sz="1800" dirty="0" smtClean="0"/>
              <a:t>«На согласовании в вышестоящем ведомстве», «Опубликован, изменения на согласовании в вышестоящем ведомстве». </a:t>
            </a:r>
            <a:endParaRPr lang="ru-RU" sz="1800" dirty="0"/>
          </a:p>
          <a:p>
            <a:r>
              <a:rPr lang="ru-RU" sz="1800" u="sng" dirty="0"/>
              <a:t>Согласующий редактор может:</a:t>
            </a:r>
          </a:p>
          <a:p>
            <a:pPr marL="838200" lvl="1" indent="-381000">
              <a:buFontTx/>
              <a:buChar char="•"/>
            </a:pPr>
            <a:r>
              <a:rPr lang="ru-RU" sz="1800" b="1" dirty="0" smtClean="0"/>
              <a:t>Для </a:t>
            </a:r>
            <a:r>
              <a:rPr lang="ru-RU" sz="1800" b="1" dirty="0"/>
              <a:t>объектов в статусе «На согласовании в вышестоящем ведомстве»:</a:t>
            </a:r>
            <a:endParaRPr lang="en-US" sz="1800" b="1" dirty="0"/>
          </a:p>
          <a:p>
            <a:pPr lvl="3"/>
            <a:r>
              <a:rPr lang="ru-RU" sz="1800" dirty="0" smtClean="0"/>
              <a:t>Отправить на согласование в вышестоящее ведомство (</a:t>
            </a:r>
            <a:r>
              <a:rPr lang="ru-RU" sz="1800" dirty="0"/>
              <a:t>На согласовании в вышестоящем ведомстве</a:t>
            </a:r>
            <a:r>
              <a:rPr lang="ru-RU" sz="1800" dirty="0" smtClean="0"/>
              <a:t>).</a:t>
            </a:r>
          </a:p>
          <a:p>
            <a:pPr lvl="3"/>
            <a:r>
              <a:rPr lang="ru-RU" sz="1800" dirty="0" smtClean="0"/>
              <a:t>Отправить на публикацию (На публикации). </a:t>
            </a:r>
            <a:endParaRPr lang="ru-RU" sz="1800" dirty="0"/>
          </a:p>
          <a:p>
            <a:pPr lvl="3"/>
            <a:r>
              <a:rPr lang="ru-RU" sz="1800" dirty="0"/>
              <a:t>Вернуть на доработку (</a:t>
            </a:r>
            <a:r>
              <a:rPr lang="ru-RU" sz="1800" dirty="0" smtClean="0"/>
              <a:t>Не согласован в вышестоящем ведомстве). </a:t>
            </a:r>
          </a:p>
          <a:p>
            <a:pPr marL="838200" lvl="1" indent="-381000">
              <a:buFontTx/>
              <a:buChar char="•"/>
            </a:pPr>
            <a:r>
              <a:rPr lang="ru-RU" sz="1800" b="1" dirty="0" smtClean="0"/>
              <a:t>Для </a:t>
            </a:r>
            <a:r>
              <a:rPr lang="ru-RU" sz="1800" b="1" dirty="0"/>
              <a:t>объектов в статусе «Опубликован, изменения на согласовании в вышестоящем ведомстве»:</a:t>
            </a:r>
            <a:endParaRPr lang="en-US" sz="1800" b="1" dirty="0"/>
          </a:p>
          <a:p>
            <a:pPr lvl="3"/>
            <a:r>
              <a:rPr lang="ru-RU" sz="1800" dirty="0"/>
              <a:t>Отправить на согласование в </a:t>
            </a:r>
            <a:r>
              <a:rPr lang="ru-RU" sz="1800" dirty="0" smtClean="0"/>
              <a:t>вышестоящее </a:t>
            </a:r>
            <a:r>
              <a:rPr lang="ru-RU" sz="1800" dirty="0"/>
              <a:t>ведомство (Опубликован, изменения на согласовании в вышестоящем ведомстве).</a:t>
            </a:r>
            <a:endParaRPr lang="ru-RU" sz="1800" dirty="0" smtClean="0"/>
          </a:p>
          <a:p>
            <a:pPr lvl="3"/>
            <a:r>
              <a:rPr lang="ru-RU" sz="1800" dirty="0" smtClean="0"/>
              <a:t>Отправить на публикацию (На повторной публикации)</a:t>
            </a:r>
            <a:endParaRPr lang="ru-RU" sz="1800" dirty="0"/>
          </a:p>
          <a:p>
            <a:pPr lvl="3"/>
            <a:r>
              <a:rPr lang="ru-RU" sz="1800" dirty="0"/>
              <a:t>Вернуть на доработку (Опубликован, изменения </a:t>
            </a:r>
            <a:r>
              <a:rPr lang="ru-RU" sz="1800" dirty="0" smtClean="0"/>
              <a:t>отклонены в вышестоящем ведомстве). </a:t>
            </a:r>
            <a:endParaRPr lang="en-US" sz="1800" b="1" dirty="0"/>
          </a:p>
          <a:p>
            <a:pPr lvl="3"/>
            <a:endParaRPr lang="en-US" sz="1800" dirty="0"/>
          </a:p>
          <a:p>
            <a:pPr lvl="3"/>
            <a:endParaRPr lang="en-US" sz="1800" dirty="0"/>
          </a:p>
        </p:txBody>
      </p:sp>
      <p:sp>
        <p:nvSpPr>
          <p:cNvPr id="84996" name="Rectangle 10"/>
          <p:cNvSpPr>
            <a:spLocks noChangeArrowheads="1"/>
          </p:cNvSpPr>
          <p:nvPr/>
        </p:nvSpPr>
        <p:spPr bwMode="auto">
          <a:xfrm>
            <a:off x="1187450" y="981075"/>
            <a:ext cx="5489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a:t>
            </a:r>
            <a:r>
              <a:rPr lang="ru-RU" b="1" dirty="0"/>
              <a:t> </a:t>
            </a:r>
            <a:r>
              <a:rPr lang="ru-RU" b="1" i="1" dirty="0" smtClean="0"/>
              <a:t>согласующего редактора</a:t>
            </a:r>
            <a:endParaRPr lang="en-US" i="1" dirty="0"/>
          </a:p>
        </p:txBody>
      </p:sp>
      <p:sp>
        <p:nvSpPr>
          <p:cNvPr id="84997" name="Rectangle 11"/>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sp>
        <p:nvSpPr>
          <p:cNvPr id="9" name="Rectangle 9"/>
          <p:cNvSpPr>
            <a:spLocks noChangeArrowheads="1"/>
          </p:cNvSpPr>
          <p:nvPr/>
        </p:nvSpPr>
        <p:spPr bwMode="auto">
          <a:xfrm>
            <a:off x="73968" y="6453336"/>
            <a:ext cx="763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Продолжаем рассматривать возможности Публикатора</a:t>
            </a:r>
            <a:endParaRPr lang="ru-RU" dirty="0"/>
          </a:p>
        </p:txBody>
      </p:sp>
    </p:spTree>
    <p:extLst>
      <p:ext uri="{BB962C8B-B14F-4D97-AF65-F5344CB8AC3E}">
        <p14:creationId xmlns:p14="http://schemas.microsoft.com/office/powerpoint/2010/main" val="10597592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187450" y="981075"/>
            <a:ext cx="397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публикатора</a:t>
            </a:r>
            <a:endParaRPr lang="en-US" i="1" dirty="0"/>
          </a:p>
        </p:txBody>
      </p:sp>
      <p:sp>
        <p:nvSpPr>
          <p:cNvPr id="88067"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8068"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DAACB59-1EDD-457F-A35C-15E2DB8B94AD}" type="slidenum">
                <a:rPr lang="en-US" sz="2200">
                  <a:solidFill>
                    <a:schemeClr val="accent6">
                      <a:lumMod val="60000"/>
                      <a:lumOff val="40000"/>
                    </a:schemeClr>
                  </a:solidFill>
                </a:rPr>
                <a:pPr algn="ctr">
                  <a:defRPr/>
                </a:pPr>
                <a:t>114</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3418" name="Rectangle 10"/>
          <p:cNvSpPr>
            <a:spLocks noChangeArrowheads="1"/>
          </p:cNvSpPr>
          <p:nvPr/>
        </p:nvSpPr>
        <p:spPr bwMode="auto">
          <a:xfrm>
            <a:off x="250825" y="1484313"/>
            <a:ext cx="878522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Публикатор.</a:t>
            </a:r>
            <a:r>
              <a:rPr lang="ru-RU" sz="1800" dirty="0"/>
              <a:t> Работает с объектами </a:t>
            </a:r>
            <a:r>
              <a:rPr lang="ru-RU" sz="1800" dirty="0" smtClean="0"/>
              <a:t>«На публикации», «Опубликован», «На повторной публикации», «Снят с публикации», «На удалении». </a:t>
            </a:r>
            <a:endParaRPr lang="ru-RU" sz="1800" dirty="0"/>
          </a:p>
          <a:p>
            <a:pPr marL="381000" indent="-381000"/>
            <a:endParaRPr lang="ru-RU" sz="1800" dirty="0"/>
          </a:p>
          <a:p>
            <a:pPr marL="381000" indent="-381000"/>
            <a:r>
              <a:rPr lang="ru-RU" sz="1800" u="sng" dirty="0"/>
              <a:t>Публикатор может:</a:t>
            </a:r>
          </a:p>
          <a:p>
            <a:pPr marL="838200" lvl="1" indent="-381000">
              <a:buFontTx/>
              <a:buChar char="•"/>
            </a:pPr>
            <a:r>
              <a:rPr lang="ru-RU" sz="1800" b="1" dirty="0" smtClean="0"/>
              <a:t>Для объектов в статусе «На публикации»:</a:t>
            </a:r>
          </a:p>
          <a:p>
            <a:pPr marL="1295400" lvl="2" indent="-381000"/>
            <a:r>
              <a:rPr lang="ru-RU" sz="1800" dirty="0"/>
              <a:t>	</a:t>
            </a:r>
            <a:r>
              <a:rPr lang="ru-RU" sz="1800" dirty="0" smtClean="0"/>
              <a:t>Опубликовать (</a:t>
            </a:r>
            <a:r>
              <a:rPr lang="ru-RU" sz="1800" dirty="0"/>
              <a:t>Опубликован</a:t>
            </a:r>
            <a:r>
              <a:rPr lang="ru-RU" sz="1800" dirty="0" smtClean="0"/>
              <a:t>).</a:t>
            </a:r>
            <a:endParaRPr lang="ru-RU" sz="1800" dirty="0"/>
          </a:p>
          <a:p>
            <a:pPr marL="1295400" lvl="2" indent="-381000"/>
            <a:r>
              <a:rPr lang="ru-RU" sz="1800" dirty="0"/>
              <a:t>	</a:t>
            </a:r>
            <a:r>
              <a:rPr lang="ru-RU" sz="1800" dirty="0" smtClean="0"/>
              <a:t>Отказать в публикации (Отказ в публикации).</a:t>
            </a:r>
            <a:endParaRPr lang="ru-RU" sz="1800" dirty="0"/>
          </a:p>
          <a:p>
            <a:pPr marL="838200" lvl="1" indent="-381000">
              <a:buFontTx/>
              <a:buChar char="•"/>
            </a:pPr>
            <a:r>
              <a:rPr lang="ru-RU" sz="1800" b="1" dirty="0" smtClean="0"/>
              <a:t>Для </a:t>
            </a:r>
            <a:r>
              <a:rPr lang="ru-RU" sz="1800" b="1" dirty="0"/>
              <a:t>объектов в статусе </a:t>
            </a:r>
            <a:r>
              <a:rPr lang="ru-RU" sz="1800" b="1" dirty="0" smtClean="0"/>
              <a:t>«Опубликован»:</a:t>
            </a:r>
            <a:endParaRPr lang="ru-RU" sz="1800" b="1" dirty="0"/>
          </a:p>
          <a:p>
            <a:pPr marL="1295400" lvl="2" indent="-381000"/>
            <a:r>
              <a:rPr lang="ru-RU" sz="1800" dirty="0"/>
              <a:t>	 Снять с </a:t>
            </a:r>
            <a:r>
              <a:rPr lang="ru-RU" sz="1800" dirty="0" smtClean="0"/>
              <a:t>публикации(Снят </a:t>
            </a:r>
            <a:r>
              <a:rPr lang="ru-RU" sz="1800" dirty="0"/>
              <a:t>с публикации).      </a:t>
            </a:r>
            <a:endParaRPr lang="ru-RU" sz="1800" dirty="0" smtClean="0"/>
          </a:p>
          <a:p>
            <a:pPr marL="838200" lvl="1" indent="-381000">
              <a:buFontTx/>
              <a:buChar char="•"/>
            </a:pPr>
            <a:r>
              <a:rPr lang="ru-RU" sz="1800" b="1" dirty="0"/>
              <a:t>Для объектов в статусе «На </a:t>
            </a:r>
            <a:r>
              <a:rPr lang="ru-RU" sz="1800" b="1" dirty="0" smtClean="0"/>
              <a:t>повторной публикации»:</a:t>
            </a:r>
            <a:endParaRPr lang="ru-RU" sz="1800" b="1" dirty="0"/>
          </a:p>
          <a:p>
            <a:pPr marL="1295400" lvl="2" indent="-381000"/>
            <a:r>
              <a:rPr lang="ru-RU" sz="1800" dirty="0"/>
              <a:t>	Опубликовать (Опубликован).</a:t>
            </a:r>
          </a:p>
          <a:p>
            <a:pPr marL="1295400" lvl="2" indent="-381000"/>
            <a:r>
              <a:rPr lang="ru-RU" sz="1800" dirty="0"/>
              <a:t>	Отказать в публикации (Отказ в </a:t>
            </a:r>
            <a:r>
              <a:rPr lang="ru-RU" sz="1800" dirty="0" smtClean="0"/>
              <a:t>публикации изменений).</a:t>
            </a:r>
          </a:p>
          <a:p>
            <a:pPr marL="838200" lvl="1" indent="-381000">
              <a:buFontTx/>
              <a:buChar char="•"/>
            </a:pPr>
            <a:r>
              <a:rPr lang="ru-RU" sz="1800" b="1" dirty="0"/>
              <a:t>Для объектов в статусе </a:t>
            </a:r>
            <a:r>
              <a:rPr lang="ru-RU" sz="1800" b="1" dirty="0" smtClean="0"/>
              <a:t>«Снят с публикации»:</a:t>
            </a:r>
            <a:endParaRPr lang="ru-RU" sz="1800" b="1" dirty="0"/>
          </a:p>
          <a:p>
            <a:pPr marL="1295400" lvl="2" indent="-381000"/>
            <a:r>
              <a:rPr lang="ru-RU" sz="1800" dirty="0"/>
              <a:t>	</a:t>
            </a:r>
            <a:r>
              <a:rPr lang="ru-RU" sz="1800" dirty="0" smtClean="0"/>
              <a:t>Удалить </a:t>
            </a:r>
            <a:r>
              <a:rPr lang="ru-RU" sz="1800" dirty="0"/>
              <a:t>(Удален</a:t>
            </a:r>
            <a:r>
              <a:rPr lang="ru-RU" sz="1800" dirty="0" smtClean="0"/>
              <a:t>).</a:t>
            </a:r>
            <a:endParaRPr lang="ru-RU" sz="1800" dirty="0"/>
          </a:p>
          <a:p>
            <a:pPr marL="838200" lvl="1" indent="-381000">
              <a:buFontTx/>
              <a:buChar char="•"/>
            </a:pPr>
            <a:r>
              <a:rPr lang="ru-RU" sz="1800" b="1" dirty="0"/>
              <a:t>Для объектов в статусе «На удалении»:</a:t>
            </a:r>
          </a:p>
          <a:p>
            <a:pPr marL="1295400" lvl="2" indent="-381000"/>
            <a:r>
              <a:rPr lang="ru-RU" sz="1800" dirty="0"/>
              <a:t>	Отклонить удаление </a:t>
            </a:r>
            <a:r>
              <a:rPr lang="ru-RU" sz="1800" dirty="0" smtClean="0"/>
              <a:t>(Опубликован, изменения отклонены).</a:t>
            </a:r>
            <a:endParaRPr lang="ru-RU" sz="1800" dirty="0"/>
          </a:p>
          <a:p>
            <a:pPr marL="1295400" lvl="2" indent="-381000"/>
            <a:r>
              <a:rPr lang="ru-RU" sz="1800" dirty="0"/>
              <a:t>	Удалить (Удален</a:t>
            </a:r>
            <a:r>
              <a:rPr lang="ru-RU" sz="1800" dirty="0" smtClean="0"/>
              <a:t>).</a:t>
            </a:r>
            <a:r>
              <a:rPr lang="ru-RU" sz="1800" dirty="0"/>
              <a:t>	</a:t>
            </a:r>
          </a:p>
        </p:txBody>
      </p:sp>
      <p:sp>
        <p:nvSpPr>
          <p:cNvPr id="9" name="Rectangle 9"/>
          <p:cNvSpPr>
            <a:spLocks noChangeArrowheads="1"/>
          </p:cNvSpPr>
          <p:nvPr/>
        </p:nvSpPr>
        <p:spPr bwMode="auto">
          <a:xfrm>
            <a:off x="73968" y="6453336"/>
            <a:ext cx="8674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Продолжаем рассматривать возможности Администратора</a:t>
            </a:r>
            <a:endParaRPr lang="ru-RU"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1187450" y="981075"/>
            <a:ext cx="5948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Возможности </a:t>
            </a:r>
            <a:r>
              <a:rPr lang="ru-RU" b="1" i="1" dirty="0" smtClean="0"/>
              <a:t>эксперта и администратора</a:t>
            </a:r>
            <a:endParaRPr lang="en-US" i="1" dirty="0"/>
          </a:p>
        </p:txBody>
      </p:sp>
      <p:sp>
        <p:nvSpPr>
          <p:cNvPr id="89091" name="Rectangle 5"/>
          <p:cNvSpPr>
            <a:spLocks noChangeArrowheads="1"/>
          </p:cNvSpPr>
          <p:nvPr/>
        </p:nvSpPr>
        <p:spPr bwMode="auto">
          <a:xfrm>
            <a:off x="1116013" y="260350"/>
            <a:ext cx="8027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8. </a:t>
            </a:r>
            <a:r>
              <a:rPr lang="ru-RU" sz="2200" b="1" dirty="0">
                <a:solidFill>
                  <a:srgbClr val="006699"/>
                </a:solidFill>
              </a:rPr>
              <a:t>Модель жизненного цикла</a:t>
            </a:r>
          </a:p>
        </p:txBody>
      </p:sp>
      <p:grpSp>
        <p:nvGrpSpPr>
          <p:cNvPr id="89092"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A296B3D-EE99-4B24-9C40-ACCF408F0C7A}" type="slidenum">
                <a:rPr lang="en-US" sz="2200">
                  <a:solidFill>
                    <a:schemeClr val="accent6">
                      <a:lumMod val="60000"/>
                      <a:lumOff val="40000"/>
                    </a:schemeClr>
                  </a:solidFill>
                </a:rPr>
                <a:pPr algn="ctr">
                  <a:defRPr/>
                </a:pPr>
                <a:t>115</a:t>
              </a:fld>
              <a:endParaRPr lang="ru-RU" sz="2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5467" name="Rectangle 11"/>
          <p:cNvSpPr>
            <a:spLocks noChangeArrowheads="1"/>
          </p:cNvSpPr>
          <p:nvPr/>
        </p:nvSpPr>
        <p:spPr bwMode="auto">
          <a:xfrm>
            <a:off x="395288" y="1628775"/>
            <a:ext cx="849788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a:r>
              <a:rPr lang="ru-RU" sz="1800" b="1" i="1" dirty="0"/>
              <a:t>Эксперт</a:t>
            </a:r>
            <a:r>
              <a:rPr lang="ru-RU" sz="1800" dirty="0"/>
              <a:t> работает с объектами аналогично оператору, однако имеются ограничения по доступу к полям – доступны только комментарии </a:t>
            </a:r>
            <a:r>
              <a:rPr lang="ru-RU" sz="1800" dirty="0" smtClean="0"/>
              <a:t>эксперта.</a:t>
            </a:r>
            <a:endParaRPr lang="ru-RU" sz="1800" dirty="0"/>
          </a:p>
          <a:p>
            <a:pPr marL="381000" indent="-381000"/>
            <a:endParaRPr lang="ru-RU" sz="1800" b="1" i="1" dirty="0"/>
          </a:p>
          <a:p>
            <a:pPr marL="381000" indent="-381000"/>
            <a:r>
              <a:rPr lang="ru-RU" sz="1800" b="1" i="1" dirty="0"/>
              <a:t>Администратор </a:t>
            </a:r>
            <a:r>
              <a:rPr lang="ru-RU" sz="1800" b="1" i="1" dirty="0" smtClean="0"/>
              <a:t> </a:t>
            </a:r>
            <a:r>
              <a:rPr lang="ru-RU" sz="1800" dirty="0" smtClean="0"/>
              <a:t>работает </a:t>
            </a:r>
            <a:r>
              <a:rPr lang="ru-RU" sz="1800" dirty="0"/>
              <a:t>с пользователями реестра, а так же может восстанавливать удаленные объекты.</a:t>
            </a:r>
          </a:p>
          <a:p>
            <a:pPr marL="381000" indent="-381000"/>
            <a:endParaRPr lang="ru-RU" sz="1800" dirty="0"/>
          </a:p>
          <a:p>
            <a:pPr marL="381000" indent="-381000"/>
            <a:r>
              <a:rPr lang="ru-RU" sz="1800" u="sng" dirty="0"/>
              <a:t>Администратор может:</a:t>
            </a:r>
          </a:p>
          <a:p>
            <a:pPr marL="1295400" lvl="2" indent="-381000">
              <a:buFontTx/>
              <a:buChar char="•"/>
            </a:pPr>
            <a:r>
              <a:rPr lang="ru-RU" sz="1800" dirty="0"/>
              <a:t>Добавлять пользователей</a:t>
            </a:r>
          </a:p>
          <a:p>
            <a:pPr marL="1295400" lvl="2" indent="-381000">
              <a:buFontTx/>
              <a:buChar char="•"/>
            </a:pPr>
            <a:r>
              <a:rPr lang="ru-RU" sz="1800" dirty="0"/>
              <a:t>Удалять пользователей</a:t>
            </a:r>
          </a:p>
          <a:p>
            <a:pPr marL="1295400" lvl="2" indent="-381000">
              <a:buFontTx/>
              <a:buChar char="•"/>
            </a:pPr>
            <a:r>
              <a:rPr lang="ru-RU" sz="1800" dirty="0"/>
              <a:t>Редактировать данные о пользователях</a:t>
            </a:r>
          </a:p>
          <a:p>
            <a:pPr marL="1295400" lvl="2" indent="-381000">
              <a:buFontTx/>
              <a:buChar char="•"/>
            </a:pPr>
            <a:r>
              <a:rPr lang="ru-RU" sz="1800" dirty="0"/>
              <a:t>Назначать роли пользователям</a:t>
            </a:r>
          </a:p>
          <a:p>
            <a:pPr marL="1295400" lvl="2" indent="-381000">
              <a:buFontTx/>
              <a:buChar char="•"/>
            </a:pPr>
            <a:r>
              <a:rPr lang="ru-RU" sz="1800" dirty="0"/>
              <a:t>Назначать права доступа пользователей к другим объектам </a:t>
            </a:r>
            <a:r>
              <a:rPr lang="ru-RU" sz="1800" dirty="0" smtClean="0"/>
              <a:t>реестра</a:t>
            </a:r>
          </a:p>
          <a:p>
            <a:pPr marL="1295400" lvl="2" indent="-381000">
              <a:buFontTx/>
              <a:buChar char="•"/>
            </a:pPr>
            <a:r>
              <a:rPr lang="ru-RU" sz="1800" dirty="0" smtClean="0"/>
              <a:t>Восстанавливать объекты после удаления</a:t>
            </a:r>
            <a:endParaRPr lang="ru-RU" sz="1800" dirty="0"/>
          </a:p>
        </p:txBody>
      </p:sp>
      <p:sp>
        <p:nvSpPr>
          <p:cNvPr id="2" name="Прямоугольник 1"/>
          <p:cNvSpPr/>
          <p:nvPr/>
        </p:nvSpPr>
        <p:spPr>
          <a:xfrm>
            <a:off x="179512" y="6413266"/>
            <a:ext cx="8838728" cy="400110"/>
          </a:xfrm>
          <a:prstGeom prst="rect">
            <a:avLst/>
          </a:prstGeom>
        </p:spPr>
        <p:txBody>
          <a:bodyPr wrap="square">
            <a:spAutoFit/>
          </a:bodyPr>
          <a:lstStyle/>
          <a:p>
            <a:pPr indent="538163">
              <a:buFont typeface="Wingdings" panose="05000000000000000000" pitchFamily="2" charset="2"/>
              <a:buChar char="Ø"/>
            </a:pPr>
            <a:r>
              <a:rPr lang="ru-RU" altLang="ru-RU" dirty="0" smtClean="0"/>
              <a:t>Перейдем к упражнению №8. Модель жизненного цикла</a:t>
            </a:r>
            <a:endParaRPr lang="ru-RU" altLang="ru-RU" i="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9</a:t>
            </a:r>
            <a:br>
              <a:rPr lang="ru-RU" sz="4400" b="1" dirty="0">
                <a:solidFill>
                  <a:schemeClr val="tx2"/>
                </a:solidFill>
              </a:rPr>
            </a:br>
            <a:r>
              <a:rPr lang="ru-RU" sz="3600" b="1" dirty="0" smtClean="0">
                <a:solidFill>
                  <a:schemeClr val="tx2"/>
                </a:solidFill>
              </a:rPr>
              <a:t>Обратная связь с ЕПГУ</a:t>
            </a:r>
            <a:endParaRPr lang="ru-RU" sz="3600" b="1" dirty="0">
              <a:solidFill>
                <a:schemeClr val="tx2"/>
              </a:solidFill>
            </a:endParaRPr>
          </a:p>
        </p:txBody>
      </p:sp>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2200">
                  <a:solidFill>
                    <a:schemeClr val="accent6">
                      <a:lumMod val="60000"/>
                      <a:lumOff val="40000"/>
                    </a:schemeClr>
                  </a:solidFill>
                </a:rPr>
                <a:pPr algn="ctr">
                  <a:defRPr/>
                </a:pPr>
                <a:t>116</a:t>
              </a:fld>
              <a:endParaRPr lang="ru-RU" sz="2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5822742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5504" y="1714500"/>
            <a:ext cx="6352644" cy="3026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4"/>
            <a:ext cx="7777162" cy="116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24744"/>
            <a:ext cx="4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a:t>
            </a:r>
            <a:endParaRPr lang="en-US" i="1" dirty="0"/>
          </a:p>
        </p:txBody>
      </p:sp>
      <p:sp>
        <p:nvSpPr>
          <p:cNvPr id="481285" name="Text Box 5"/>
          <p:cNvSpPr txBox="1">
            <a:spLocks noChangeArrowheads="1"/>
          </p:cNvSpPr>
          <p:nvPr/>
        </p:nvSpPr>
        <p:spPr bwMode="auto">
          <a:xfrm>
            <a:off x="519906" y="4725144"/>
            <a:ext cx="3764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Группировка по актуальности сообщений</a:t>
            </a:r>
            <a:endParaRPr lang="ru-RU" sz="1800" dirty="0"/>
          </a:p>
        </p:txBody>
      </p:sp>
      <p:sp>
        <p:nvSpPr>
          <p:cNvPr id="481286" name="Text Box 6"/>
          <p:cNvSpPr txBox="1">
            <a:spLocks noChangeArrowheads="1"/>
          </p:cNvSpPr>
          <p:nvPr/>
        </p:nvSpPr>
        <p:spPr bwMode="auto">
          <a:xfrm>
            <a:off x="4648643" y="4797152"/>
            <a:ext cx="390498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Поля:</a:t>
            </a:r>
            <a:endParaRPr lang="ru-RU" sz="1800" dirty="0"/>
          </a:p>
          <a:p>
            <a:pPr lvl="1" eaLnBrk="1" hangingPunct="1">
              <a:buFontTx/>
              <a:buChar char="•"/>
            </a:pPr>
            <a:r>
              <a:rPr lang="ru-RU" sz="1800" dirty="0" smtClean="0"/>
              <a:t>Задача</a:t>
            </a:r>
          </a:p>
          <a:p>
            <a:pPr lvl="1" eaLnBrk="1" hangingPunct="1">
              <a:buFontTx/>
              <a:buChar char="•"/>
            </a:pPr>
            <a:r>
              <a:rPr lang="ru-RU" sz="1800" dirty="0" smtClean="0"/>
              <a:t>Статус</a:t>
            </a:r>
            <a:endParaRPr lang="ru-RU" sz="1800" dirty="0"/>
          </a:p>
          <a:p>
            <a:pPr lvl="1" eaLnBrk="1" hangingPunct="1">
              <a:buFontTx/>
              <a:buChar char="•"/>
            </a:pPr>
            <a:r>
              <a:rPr lang="ru-RU" sz="1800" dirty="0" smtClean="0"/>
              <a:t>Дата поступления</a:t>
            </a:r>
          </a:p>
          <a:p>
            <a:pPr lvl="1" eaLnBrk="1" hangingPunct="1">
              <a:buFontTx/>
              <a:buChar char="•"/>
            </a:pPr>
            <a:r>
              <a:rPr lang="ru-RU" sz="1800" dirty="0" smtClean="0"/>
              <a:t>Плановый срок исполнения</a:t>
            </a:r>
            <a:endParaRPr lang="ru-RU" sz="1800" dirty="0"/>
          </a:p>
        </p:txBody>
      </p:sp>
      <p:sp>
        <p:nvSpPr>
          <p:cNvPr id="481287" name="AutoShape 7"/>
          <p:cNvSpPr>
            <a:spLocks noChangeArrowheads="1"/>
          </p:cNvSpPr>
          <p:nvPr/>
        </p:nvSpPr>
        <p:spPr bwMode="auto">
          <a:xfrm>
            <a:off x="774519" y="2371056"/>
            <a:ext cx="1249108" cy="4626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29419" y="212618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780209" y="31182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117</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18251"/>
            <a:ext cx="8026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поля сообщения от ЕПГУ</a:t>
            </a:r>
            <a:endParaRPr lang="ru-RU" dirty="0"/>
          </a:p>
        </p:txBody>
      </p:sp>
    </p:spTree>
    <p:extLst>
      <p:ext uri="{BB962C8B-B14F-4D97-AF65-F5344CB8AC3E}">
        <p14:creationId xmlns:p14="http://schemas.microsoft.com/office/powerpoint/2010/main" val="38175868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4845" y="1706364"/>
            <a:ext cx="6088274" cy="3026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1042988" y="1196752"/>
            <a:ext cx="52260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«Сообщения от ЕПГУ». Поля</a:t>
            </a:r>
            <a:endParaRPr lang="en-US" i="1" dirty="0"/>
          </a:p>
        </p:txBody>
      </p:sp>
      <p:sp>
        <p:nvSpPr>
          <p:cNvPr id="481286" name="Text Box 6"/>
          <p:cNvSpPr txBox="1">
            <a:spLocks noChangeArrowheads="1"/>
          </p:cNvSpPr>
          <p:nvPr/>
        </p:nvSpPr>
        <p:spPr bwMode="auto">
          <a:xfrm>
            <a:off x="504789" y="4841453"/>
            <a:ext cx="360361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Системный объект</a:t>
            </a:r>
          </a:p>
          <a:p>
            <a:pPr marL="444500" lvl="1" indent="-342900" eaLnBrk="1" hangingPunct="1">
              <a:buFont typeface="+mj-lt"/>
              <a:buAutoNum type="arabicPeriod"/>
            </a:pPr>
            <a:r>
              <a:rPr lang="ru-RU" sz="1800" dirty="0" smtClean="0"/>
              <a:t>Дата поступления</a:t>
            </a:r>
          </a:p>
          <a:p>
            <a:pPr marL="444500" lvl="1" indent="-342900" eaLnBrk="1" hangingPunct="1">
              <a:buFont typeface="+mj-lt"/>
              <a:buAutoNum type="arabicPeriod"/>
            </a:pPr>
            <a:r>
              <a:rPr lang="ru-RU" sz="1800" dirty="0" smtClean="0"/>
              <a:t>Плановый срок исполнения</a:t>
            </a:r>
          </a:p>
          <a:p>
            <a:pPr marL="444500" lvl="1" indent="-342900" eaLnBrk="1" hangingPunct="1">
              <a:buFont typeface="+mj-lt"/>
              <a:buAutoNum type="arabicPeriod"/>
            </a:pPr>
            <a:r>
              <a:rPr lang="ru-RU" sz="1800" dirty="0" smtClean="0"/>
              <a:t>Текст сообщения</a:t>
            </a:r>
            <a:endParaRPr lang="ru-RU" sz="1800" dirty="0"/>
          </a:p>
        </p:txBody>
      </p:sp>
      <p:sp>
        <p:nvSpPr>
          <p:cNvPr id="481287" name="AutoShape 7"/>
          <p:cNvSpPr>
            <a:spLocks noChangeArrowheads="1"/>
          </p:cNvSpPr>
          <p:nvPr/>
        </p:nvSpPr>
        <p:spPr bwMode="auto">
          <a:xfrm>
            <a:off x="924844" y="2175338"/>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12618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118</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237312"/>
            <a:ext cx="88192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Закладка «Сообщения от ЕПГУ». Фиксация результата обработки сообщения</a:t>
            </a:r>
          </a:p>
        </p:txBody>
      </p:sp>
      <p:sp>
        <p:nvSpPr>
          <p:cNvPr id="15" name="AutoShape 7"/>
          <p:cNvSpPr>
            <a:spLocks noChangeArrowheads="1"/>
          </p:cNvSpPr>
          <p:nvPr/>
        </p:nvSpPr>
        <p:spPr bwMode="auto">
          <a:xfrm>
            <a:off x="930742" y="2500196"/>
            <a:ext cx="6113345" cy="1894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 name="Text Box 14"/>
          <p:cNvSpPr txBox="1">
            <a:spLocks noChangeArrowheads="1"/>
          </p:cNvSpPr>
          <p:nvPr/>
        </p:nvSpPr>
        <p:spPr bwMode="auto">
          <a:xfrm>
            <a:off x="648767" y="241421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04361"/>
            <a:ext cx="6113345" cy="2033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263023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2" name="AutoShape 7"/>
          <p:cNvSpPr>
            <a:spLocks noChangeArrowheads="1"/>
          </p:cNvSpPr>
          <p:nvPr/>
        </p:nvSpPr>
        <p:spPr bwMode="auto">
          <a:xfrm>
            <a:off x="926621" y="2929999"/>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Text Box 14"/>
          <p:cNvSpPr txBox="1">
            <a:spLocks noChangeArrowheads="1"/>
          </p:cNvSpPr>
          <p:nvPr/>
        </p:nvSpPr>
        <p:spPr bwMode="auto">
          <a:xfrm>
            <a:off x="648767" y="285293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189179"/>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Text Box 14"/>
          <p:cNvSpPr txBox="1">
            <a:spLocks noChangeArrowheads="1"/>
          </p:cNvSpPr>
          <p:nvPr/>
        </p:nvSpPr>
        <p:spPr bwMode="auto">
          <a:xfrm>
            <a:off x="648767" y="314096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26" name="AutoShape 7"/>
          <p:cNvSpPr>
            <a:spLocks noChangeArrowheads="1"/>
          </p:cNvSpPr>
          <p:nvPr/>
        </p:nvSpPr>
        <p:spPr bwMode="auto">
          <a:xfrm>
            <a:off x="930742" y="3486080"/>
            <a:ext cx="6113345" cy="2007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661302" y="338014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28" name="AutoShape 7"/>
          <p:cNvSpPr>
            <a:spLocks noChangeArrowheads="1"/>
          </p:cNvSpPr>
          <p:nvPr/>
        </p:nvSpPr>
        <p:spPr bwMode="auto">
          <a:xfrm>
            <a:off x="930742" y="3709604"/>
            <a:ext cx="6113345" cy="2362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648767" y="363835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30" name="AutoShape 7"/>
          <p:cNvSpPr>
            <a:spLocks noChangeArrowheads="1"/>
          </p:cNvSpPr>
          <p:nvPr/>
        </p:nvSpPr>
        <p:spPr bwMode="auto">
          <a:xfrm>
            <a:off x="924844" y="4049732"/>
            <a:ext cx="6113345" cy="2250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648767" y="39330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32" name="Text Box 6"/>
          <p:cNvSpPr txBox="1">
            <a:spLocks noChangeArrowheads="1"/>
          </p:cNvSpPr>
          <p:nvPr/>
        </p:nvSpPr>
        <p:spPr bwMode="auto">
          <a:xfrm>
            <a:off x="4087180" y="5156590"/>
            <a:ext cx="43540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101600" lvl="1" indent="0" eaLnBrk="1" hangingPunct="1"/>
            <a:r>
              <a:rPr lang="ru-RU" sz="1800" dirty="0" smtClean="0"/>
              <a:t>5. Приложенные к сообщению файлы</a:t>
            </a:r>
          </a:p>
          <a:p>
            <a:pPr marL="101600" lvl="1" indent="0" eaLnBrk="1" hangingPunct="1"/>
            <a:r>
              <a:rPr lang="ru-RU" sz="1800" dirty="0" smtClean="0"/>
              <a:t>6. Фактический срок исполнения</a:t>
            </a:r>
          </a:p>
          <a:p>
            <a:pPr marL="101600" lvl="1" indent="0" eaLnBrk="1" hangingPunct="1"/>
            <a:r>
              <a:rPr lang="ru-RU" sz="1800" dirty="0" smtClean="0"/>
              <a:t>7. Текст ответа на сообщение</a:t>
            </a:r>
          </a:p>
          <a:p>
            <a:pPr marL="101600" lvl="1" indent="0" eaLnBrk="1" hangingPunct="1"/>
            <a:r>
              <a:rPr lang="ru-RU" sz="1800" dirty="0" smtClean="0"/>
              <a:t>8. Приложенные к сообщению файлы</a:t>
            </a:r>
            <a:endParaRPr lang="ru-RU" sz="1800" dirty="0"/>
          </a:p>
        </p:txBody>
      </p:sp>
      <p:sp>
        <p:nvSpPr>
          <p:cNvPr id="33" name="AutoShape 7"/>
          <p:cNvSpPr>
            <a:spLocks noChangeArrowheads="1"/>
          </p:cNvSpPr>
          <p:nvPr/>
        </p:nvSpPr>
        <p:spPr bwMode="auto">
          <a:xfrm>
            <a:off x="3419873" y="4509120"/>
            <a:ext cx="1440160" cy="2941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35"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16216" y="3237081"/>
            <a:ext cx="2096354" cy="18940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Line 39"/>
          <p:cNvSpPr>
            <a:spLocks noChangeShapeType="1"/>
          </p:cNvSpPr>
          <p:nvPr/>
        </p:nvSpPr>
        <p:spPr bwMode="auto">
          <a:xfrm flipV="1">
            <a:off x="4877690" y="4504272"/>
            <a:ext cx="1607558" cy="1238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29673761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9591" y="2000843"/>
            <a:ext cx="4142053" cy="3742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9. Сообщения от ЕПГУ</a:t>
            </a:r>
            <a:endParaRPr lang="ru-RU" sz="2200" b="1" dirty="0">
              <a:solidFill>
                <a:srgbClr val="006699"/>
              </a:solidFill>
            </a:endParaRPr>
          </a:p>
        </p:txBody>
      </p:sp>
      <p:sp>
        <p:nvSpPr>
          <p:cNvPr id="41988" name="Rectangle 4"/>
          <p:cNvSpPr>
            <a:spLocks noChangeArrowheads="1"/>
          </p:cNvSpPr>
          <p:nvPr/>
        </p:nvSpPr>
        <p:spPr bwMode="auto">
          <a:xfrm>
            <a:off x="899592" y="1196752"/>
            <a:ext cx="79597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«Сообщения от ЕПГУ». Фиксация результата обработки сообщения. Поля</a:t>
            </a:r>
            <a:endParaRPr lang="en-US" i="1" dirty="0"/>
          </a:p>
        </p:txBody>
      </p:sp>
      <p:sp>
        <p:nvSpPr>
          <p:cNvPr id="481286" name="Text Box 6"/>
          <p:cNvSpPr txBox="1">
            <a:spLocks noChangeArrowheads="1"/>
          </p:cNvSpPr>
          <p:nvPr/>
        </p:nvSpPr>
        <p:spPr bwMode="auto">
          <a:xfrm>
            <a:off x="5041644" y="2311712"/>
            <a:ext cx="38610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Поля:</a:t>
            </a:r>
            <a:endParaRPr lang="ru-RU" sz="1800" dirty="0"/>
          </a:p>
          <a:p>
            <a:pPr marL="444500" lvl="1" indent="-342900" eaLnBrk="1" hangingPunct="1">
              <a:buFont typeface="+mj-lt"/>
              <a:buAutoNum type="arabicPeriod"/>
            </a:pPr>
            <a:r>
              <a:rPr lang="ru-RU" sz="1800" dirty="0" smtClean="0"/>
              <a:t>Фактический срок исполнения</a:t>
            </a:r>
          </a:p>
          <a:p>
            <a:pPr marL="444500" lvl="1" indent="-342900" eaLnBrk="1" hangingPunct="1">
              <a:buFont typeface="+mj-lt"/>
              <a:buAutoNum type="arabicPeriod"/>
            </a:pPr>
            <a:r>
              <a:rPr lang="ru-RU" sz="1800" dirty="0" smtClean="0"/>
              <a:t>Резолюция по сообщению</a:t>
            </a:r>
          </a:p>
          <a:p>
            <a:pPr marL="444500" lvl="1" indent="-342900" eaLnBrk="1" hangingPunct="1">
              <a:buFont typeface="+mj-lt"/>
              <a:buAutoNum type="arabicPeriod"/>
            </a:pPr>
            <a:r>
              <a:rPr lang="ru-RU" sz="1800" dirty="0" smtClean="0"/>
              <a:t>Комментарий</a:t>
            </a:r>
          </a:p>
          <a:p>
            <a:pPr marL="444500" lvl="1" indent="-342900" eaLnBrk="1" hangingPunct="1">
              <a:buFont typeface="+mj-lt"/>
              <a:buAutoNum type="arabicPeriod"/>
            </a:pPr>
            <a:r>
              <a:rPr lang="ru-RU" sz="1800" dirty="0" smtClean="0"/>
              <a:t>Прикрепленные документы</a:t>
            </a:r>
            <a:endParaRPr lang="ru-RU" sz="1800" dirty="0"/>
          </a:p>
        </p:txBody>
      </p:sp>
      <p:sp>
        <p:nvSpPr>
          <p:cNvPr id="481287" name="AutoShape 7"/>
          <p:cNvSpPr>
            <a:spLocks noChangeArrowheads="1"/>
          </p:cNvSpPr>
          <p:nvPr/>
        </p:nvSpPr>
        <p:spPr bwMode="auto">
          <a:xfrm>
            <a:off x="924844" y="2276872"/>
            <a:ext cx="4108783" cy="50202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48767" y="2339588"/>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a:solidFill>
                    <a:schemeClr val="accent6">
                      <a:lumMod val="60000"/>
                      <a:lumOff val="40000"/>
                    </a:schemeClr>
                  </a:solidFill>
                </a:rPr>
                <a:pPr algn="ctr">
                  <a:defRPr/>
                </a:pPr>
                <a:t>119</a:t>
              </a:fld>
              <a:endParaRPr lang="ru-RU"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Text Box 14"/>
          <p:cNvSpPr txBox="1">
            <a:spLocks noChangeArrowheads="1"/>
          </p:cNvSpPr>
          <p:nvPr/>
        </p:nvSpPr>
        <p:spPr bwMode="auto">
          <a:xfrm>
            <a:off x="648767" y="2771636"/>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7"/>
          <p:cNvSpPr>
            <a:spLocks noChangeArrowheads="1"/>
          </p:cNvSpPr>
          <p:nvPr/>
        </p:nvSpPr>
        <p:spPr bwMode="auto">
          <a:xfrm>
            <a:off x="924844" y="2780928"/>
            <a:ext cx="4108783" cy="4027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648767" y="3347700"/>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3" name="Text Box 14"/>
          <p:cNvSpPr txBox="1">
            <a:spLocks noChangeArrowheads="1"/>
          </p:cNvSpPr>
          <p:nvPr/>
        </p:nvSpPr>
        <p:spPr bwMode="auto">
          <a:xfrm>
            <a:off x="648767" y="4005064"/>
            <a:ext cx="33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4" name="AutoShape 7"/>
          <p:cNvSpPr>
            <a:spLocks noChangeArrowheads="1"/>
          </p:cNvSpPr>
          <p:nvPr/>
        </p:nvSpPr>
        <p:spPr bwMode="auto">
          <a:xfrm>
            <a:off x="924844" y="3272353"/>
            <a:ext cx="4108783" cy="5886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930742" y="3949761"/>
            <a:ext cx="4101013" cy="5593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AutoShape 7"/>
          <p:cNvSpPr>
            <a:spLocks noChangeArrowheads="1"/>
          </p:cNvSpPr>
          <p:nvPr/>
        </p:nvSpPr>
        <p:spPr bwMode="auto">
          <a:xfrm>
            <a:off x="2195736" y="5445224"/>
            <a:ext cx="785512" cy="2880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Line 39"/>
          <p:cNvSpPr>
            <a:spLocks noChangeShapeType="1"/>
          </p:cNvSpPr>
          <p:nvPr/>
        </p:nvSpPr>
        <p:spPr bwMode="auto">
          <a:xfrm flipH="1" flipV="1">
            <a:off x="2514056" y="5733256"/>
            <a:ext cx="989474" cy="46585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383898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6147" name="Rectangle 3"/>
          <p:cNvSpPr>
            <a:spLocks noChangeArrowheads="1"/>
          </p:cNvSpPr>
          <p:nvPr/>
        </p:nvSpPr>
        <p:spPr bwMode="auto">
          <a:xfrm>
            <a:off x="1116013" y="1268413"/>
            <a:ext cx="5543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Вход в </a:t>
            </a:r>
            <a:r>
              <a:rPr lang="ru-RU" b="1" i="1" dirty="0" smtClean="0"/>
              <a:t>подсистему</a:t>
            </a:r>
            <a:r>
              <a:rPr lang="en-US" b="1" i="1" dirty="0" smtClean="0"/>
              <a:t> </a:t>
            </a:r>
            <a:r>
              <a:rPr lang="ru-RU" b="1" i="1" dirty="0"/>
              <a:t>по сертификату</a:t>
            </a:r>
            <a:endParaRPr lang="en-US" b="1" i="1" dirty="0"/>
          </a:p>
        </p:txBody>
      </p:sp>
      <p:sp>
        <p:nvSpPr>
          <p:cNvPr id="964612" name="Rectangle 4"/>
          <p:cNvSpPr>
            <a:spLocks noChangeArrowheads="1"/>
          </p:cNvSpPr>
          <p:nvPr/>
        </p:nvSpPr>
        <p:spPr bwMode="auto">
          <a:xfrm>
            <a:off x="394890" y="1749297"/>
            <a:ext cx="43668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smtClean="0"/>
              <a:t>Нажмите </a:t>
            </a:r>
            <a:r>
              <a:rPr lang="ru-RU" sz="1800" dirty="0"/>
              <a:t>кнопку </a:t>
            </a:r>
            <a:r>
              <a:rPr lang="ru-RU" sz="1800" b="1" dirty="0" smtClean="0"/>
              <a:t>Вход по сертификату</a:t>
            </a:r>
            <a:endParaRPr lang="ru-RU" sz="1800" b="1" dirty="0"/>
          </a:p>
          <a:p>
            <a:pPr indent="252413">
              <a:buFontTx/>
              <a:buChar char="•"/>
              <a:tabLst>
                <a:tab pos="841375" algn="l"/>
                <a:tab pos="900113" algn="l"/>
              </a:tabLst>
            </a:pPr>
            <a:endParaRPr lang="ru-RU" dirty="0"/>
          </a:p>
        </p:txBody>
      </p:sp>
      <p:sp>
        <p:nvSpPr>
          <p:cNvPr id="964613" name="Rectangle 5"/>
          <p:cNvSpPr>
            <a:spLocks noChangeArrowheads="1"/>
          </p:cNvSpPr>
          <p:nvPr/>
        </p:nvSpPr>
        <p:spPr bwMode="auto">
          <a:xfrm>
            <a:off x="250825" y="5517232"/>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i="1" dirty="0"/>
              <a:t>При успешной авторизации, по умолчанию произойдет переход в основную часть реестра государственных услуг.</a:t>
            </a:r>
          </a:p>
        </p:txBody>
      </p:sp>
      <p:sp>
        <p:nvSpPr>
          <p:cNvPr id="964615" name="Rectangle 7"/>
          <p:cNvSpPr>
            <a:spLocks noChangeArrowheads="1"/>
          </p:cNvSpPr>
          <p:nvPr/>
        </p:nvSpPr>
        <p:spPr bwMode="auto">
          <a:xfrm>
            <a:off x="394072" y="2430636"/>
            <a:ext cx="4249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252413">
              <a:buFontTx/>
              <a:buChar char="•"/>
              <a:tabLst>
                <a:tab pos="841375" algn="l"/>
                <a:tab pos="900113" algn="l"/>
              </a:tabLst>
            </a:pPr>
            <a:r>
              <a:rPr lang="ru-RU" sz="1800" dirty="0"/>
              <a:t>В открывшемся окне выберите свой сертификат и нажмите кнопку </a:t>
            </a:r>
            <a:r>
              <a:rPr lang="ru-RU" sz="1800" b="1" dirty="0" smtClean="0"/>
              <a:t>Выбрать</a:t>
            </a:r>
            <a:endParaRPr lang="ru-RU" sz="1800" b="1" dirty="0"/>
          </a:p>
        </p:txBody>
      </p:sp>
      <p:sp>
        <p:nvSpPr>
          <p:cNvPr id="964616" name="Rectangle 8"/>
          <p:cNvSpPr>
            <a:spLocks noChangeArrowheads="1"/>
          </p:cNvSpPr>
          <p:nvPr/>
        </p:nvSpPr>
        <p:spPr bwMode="auto">
          <a:xfrm>
            <a:off x="4986076" y="4530606"/>
            <a:ext cx="424973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252413">
              <a:buFontTx/>
              <a:buChar char="•"/>
              <a:tabLst>
                <a:tab pos="841375" algn="l"/>
                <a:tab pos="900113" algn="l"/>
              </a:tabLst>
            </a:pPr>
            <a:r>
              <a:rPr lang="ru-RU" sz="1800" dirty="0"/>
              <a:t>Для </a:t>
            </a:r>
            <a:r>
              <a:rPr lang="ru-RU" sz="1800" dirty="0" smtClean="0"/>
              <a:t>отмены выбора сертификата </a:t>
            </a:r>
            <a:r>
              <a:rPr lang="ru-RU" sz="1800" dirty="0"/>
              <a:t>нажмите кнопку </a:t>
            </a:r>
            <a:r>
              <a:rPr lang="ru-RU" sz="1800" b="1" dirty="0" smtClean="0"/>
              <a:t>Отмена</a:t>
            </a:r>
            <a:r>
              <a:rPr lang="ru-RU" dirty="0" smtClean="0"/>
              <a:t> </a:t>
            </a:r>
            <a:endParaRPr lang="ru-RU" dirty="0"/>
          </a:p>
        </p:txBody>
      </p:sp>
      <p:grpSp>
        <p:nvGrpSpPr>
          <p:cNvPr id="6154"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21089AC-C16B-40FD-9968-F6CB467AB2DA}" type="slidenum">
                <a:rPr lang="en-US" sz="3200">
                  <a:solidFill>
                    <a:schemeClr val="accent6">
                      <a:lumMod val="60000"/>
                      <a:lumOff val="40000"/>
                    </a:schemeClr>
                  </a:solidFill>
                </a:rPr>
                <a:pPr algn="ctr">
                  <a:defRPr/>
                </a:pPr>
                <a:t>12</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6159" name="Picture 1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6056" y="1730977"/>
            <a:ext cx="3528392" cy="253341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0137" y="3356992"/>
            <a:ext cx="3201805" cy="203041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 1. Запуск и вход в реестр</a:t>
            </a:r>
            <a:endParaRPr lang="ru-RU" dirty="0"/>
          </a:p>
        </p:txBody>
      </p:sp>
      <p:sp>
        <p:nvSpPr>
          <p:cNvPr id="16" name="AutoShape 27"/>
          <p:cNvSpPr>
            <a:spLocks noChangeArrowheads="1"/>
          </p:cNvSpPr>
          <p:nvPr/>
        </p:nvSpPr>
        <p:spPr bwMode="auto">
          <a:xfrm>
            <a:off x="5651400" y="3716585"/>
            <a:ext cx="1512888" cy="28847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endParaRPr lang="ru-RU"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6" name="Picture 2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603" y="2220014"/>
            <a:ext cx="6573608" cy="341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3490987" y="183815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7187" name="AutoShape 27"/>
          <p:cNvSpPr>
            <a:spLocks noChangeArrowheads="1"/>
          </p:cNvSpPr>
          <p:nvPr/>
        </p:nvSpPr>
        <p:spPr bwMode="auto">
          <a:xfrm>
            <a:off x="1836043" y="2204417"/>
            <a:ext cx="3671168" cy="1767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543" name="Text Box 15"/>
          <p:cNvSpPr txBox="1">
            <a:spLocks noChangeArrowheads="1"/>
          </p:cNvSpPr>
          <p:nvPr/>
        </p:nvSpPr>
        <p:spPr bwMode="auto">
          <a:xfrm>
            <a:off x="5781999" y="1838151"/>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 name="AutoShape 27"/>
          <p:cNvSpPr>
            <a:spLocks noChangeArrowheads="1"/>
          </p:cNvSpPr>
          <p:nvPr/>
        </p:nvSpPr>
        <p:spPr bwMode="auto">
          <a:xfrm>
            <a:off x="1864256" y="2413614"/>
            <a:ext cx="5156016" cy="30021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5"/>
          <p:cNvSpPr txBox="1">
            <a:spLocks noChangeArrowheads="1"/>
          </p:cNvSpPr>
          <p:nvPr/>
        </p:nvSpPr>
        <p:spPr bwMode="auto">
          <a:xfrm>
            <a:off x="6518509" y="1837351"/>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AutoShape 27"/>
          <p:cNvSpPr>
            <a:spLocks noChangeArrowheads="1"/>
          </p:cNvSpPr>
          <p:nvPr/>
        </p:nvSpPr>
        <p:spPr bwMode="auto">
          <a:xfrm>
            <a:off x="468313" y="2395537"/>
            <a:ext cx="1367383" cy="31216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 name="Text Box 15"/>
          <p:cNvSpPr txBox="1">
            <a:spLocks noChangeArrowheads="1"/>
          </p:cNvSpPr>
          <p:nvPr/>
        </p:nvSpPr>
        <p:spPr bwMode="auto">
          <a:xfrm>
            <a:off x="5723235" y="38543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22554" name="AutoShape 26"/>
          <p:cNvSpPr>
            <a:spLocks noChangeArrowheads="1"/>
          </p:cNvSpPr>
          <p:nvPr/>
        </p:nvSpPr>
        <p:spPr bwMode="auto">
          <a:xfrm>
            <a:off x="5514486" y="2204064"/>
            <a:ext cx="647898" cy="200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81" name="Rectangle 5"/>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7182" name="Rectangle 6"/>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7183" name="Rectangle 7"/>
          <p:cNvSpPr>
            <a:spLocks noChangeArrowheads="1"/>
          </p:cNvSpPr>
          <p:nvPr/>
        </p:nvSpPr>
        <p:spPr bwMode="auto">
          <a:xfrm>
            <a:off x="1116013" y="1268413"/>
            <a:ext cx="328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Общий вид приложения</a:t>
            </a:r>
            <a:endParaRPr lang="en-US" b="1" i="1"/>
          </a:p>
        </p:txBody>
      </p:sp>
      <p:sp>
        <p:nvSpPr>
          <p:cNvPr id="35850" name="Rectangle 10"/>
          <p:cNvSpPr>
            <a:spLocks noChangeArrowheads="1"/>
          </p:cNvSpPr>
          <p:nvPr/>
        </p:nvSpPr>
        <p:spPr bwMode="auto">
          <a:xfrm>
            <a:off x="7041921" y="3561338"/>
            <a:ext cx="20859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3. </a:t>
            </a:r>
            <a:r>
              <a:rPr lang="ru-RU" sz="1800" dirty="0" smtClean="0"/>
              <a:t>Дополнительные функции</a:t>
            </a:r>
            <a:endParaRPr lang="ru-RU" sz="1800" dirty="0"/>
          </a:p>
        </p:txBody>
      </p:sp>
      <p:sp>
        <p:nvSpPr>
          <p:cNvPr id="3585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подробнее панель управления и </a:t>
            </a:r>
            <a:r>
              <a:rPr lang="ru-RU" dirty="0"/>
              <a:t>д</a:t>
            </a:r>
            <a:r>
              <a:rPr lang="ru-RU" dirty="0" smtClean="0"/>
              <a:t>оп. функции</a:t>
            </a:r>
            <a:endParaRPr lang="ru-RU" dirty="0"/>
          </a:p>
        </p:txBody>
      </p:sp>
      <p:sp>
        <p:nvSpPr>
          <p:cNvPr id="35859" name="Rectangle 19"/>
          <p:cNvSpPr>
            <a:spLocks noChangeArrowheads="1"/>
          </p:cNvSpPr>
          <p:nvPr/>
        </p:nvSpPr>
        <p:spPr bwMode="auto">
          <a:xfrm>
            <a:off x="7041921" y="4642426"/>
            <a:ext cx="18510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763" indent="-4763"/>
            <a:r>
              <a:rPr lang="ru-RU" sz="1800" dirty="0"/>
              <a:t>4. Разделы </a:t>
            </a:r>
            <a:r>
              <a:rPr lang="ru-RU" sz="1800" dirty="0" smtClean="0"/>
              <a:t>данных</a:t>
            </a:r>
          </a:p>
          <a:p>
            <a:pPr marL="4763" indent="-4763"/>
            <a:endParaRPr lang="ru-RU" sz="1800" dirty="0" smtClean="0"/>
          </a:p>
          <a:p>
            <a:pPr marL="457200" indent="-457200"/>
            <a:r>
              <a:rPr lang="ru-RU" sz="1800" dirty="0"/>
              <a:t>5</a:t>
            </a:r>
            <a:r>
              <a:rPr lang="ru-RU" sz="1800" dirty="0" smtClean="0"/>
              <a:t>. Информация</a:t>
            </a:r>
            <a:endParaRPr lang="ru-RU" sz="1800" dirty="0"/>
          </a:p>
          <a:p>
            <a:r>
              <a:rPr lang="ru-RU" sz="1800" dirty="0" smtClean="0"/>
              <a:t>выбранного раздела</a:t>
            </a:r>
            <a:endParaRPr lang="ru-RU" sz="1800" dirty="0"/>
          </a:p>
        </p:txBody>
      </p:sp>
      <p:sp>
        <p:nvSpPr>
          <p:cNvPr id="35862" name="Rectangle 22"/>
          <p:cNvSpPr>
            <a:spLocks noChangeArrowheads="1"/>
          </p:cNvSpPr>
          <p:nvPr/>
        </p:nvSpPr>
        <p:spPr bwMode="auto">
          <a:xfrm>
            <a:off x="7058025" y="2852738"/>
            <a:ext cx="1853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Информация</a:t>
            </a:r>
          </a:p>
          <a:p>
            <a:pPr marL="457200" indent="-457200"/>
            <a:r>
              <a:rPr lang="ru-RU" sz="1800" dirty="0"/>
              <a:t>о пользователе</a:t>
            </a:r>
          </a:p>
        </p:txBody>
      </p:sp>
      <p:sp>
        <p:nvSpPr>
          <p:cNvPr id="35863" name="Rectangle 23"/>
          <p:cNvSpPr>
            <a:spLocks noChangeArrowheads="1"/>
          </p:cNvSpPr>
          <p:nvPr/>
        </p:nvSpPr>
        <p:spPr bwMode="auto">
          <a:xfrm>
            <a:off x="7058025" y="1916113"/>
            <a:ext cx="1436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Панель </a:t>
            </a:r>
          </a:p>
          <a:p>
            <a:pPr marL="457200" indent="-457200"/>
            <a:r>
              <a:rPr lang="ru-RU" sz="1800" dirty="0"/>
              <a:t>управления</a:t>
            </a:r>
          </a:p>
        </p:txBody>
      </p:sp>
      <p:grpSp>
        <p:nvGrpSpPr>
          <p:cNvPr id="7189"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B812FA7-79CC-4B56-AEBC-887385586D85}" type="slidenum">
                <a:rPr lang="en-US" sz="3200">
                  <a:solidFill>
                    <a:schemeClr val="accent6">
                      <a:lumMod val="60000"/>
                      <a:lumOff val="40000"/>
                    </a:schemeClr>
                  </a:solidFill>
                </a:rPr>
                <a:pPr algn="ctr">
                  <a:defRPr/>
                </a:pPr>
                <a:t>13</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6"/>
          <p:cNvSpPr>
            <a:spLocks noChangeArrowheads="1"/>
          </p:cNvSpPr>
          <p:nvPr/>
        </p:nvSpPr>
        <p:spPr bwMode="auto">
          <a:xfrm>
            <a:off x="6156350" y="2204864"/>
            <a:ext cx="863922" cy="2087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179512" y="3861048"/>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5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87" grpId="0" animBg="1"/>
      <p:bldP spid="22543" grpId="0"/>
      <p:bldP spid="2" grpId="0" animBg="1"/>
      <p:bldP spid="3" grpId="0"/>
      <p:bldP spid="4" grpId="0" animBg="1"/>
      <p:bldP spid="5" grpId="0"/>
      <p:bldP spid="22554" grpId="0" animBg="1"/>
      <p:bldP spid="35850" grpId="0"/>
      <p:bldP spid="35852" grpId="0"/>
      <p:bldP spid="35859" grpId="0"/>
      <p:bldP spid="35862" grpId="0"/>
      <p:bldP spid="35863" grpId="0"/>
      <p:bldP spid="28"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8195" name="Rectangle 8"/>
          <p:cNvSpPr>
            <a:spLocks noChangeArrowheads="1"/>
          </p:cNvSpPr>
          <p:nvPr/>
        </p:nvSpPr>
        <p:spPr bwMode="auto">
          <a:xfrm>
            <a:off x="1116013" y="1268413"/>
            <a:ext cx="65192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Панель управления и дополнительные функции</a:t>
            </a:r>
            <a:endParaRPr lang="en-US" b="1" i="1" dirty="0"/>
          </a:p>
        </p:txBody>
      </p:sp>
      <p:sp>
        <p:nvSpPr>
          <p:cNvPr id="10246" name="Text Box 14"/>
          <p:cNvSpPr txBox="1">
            <a:spLocks noChangeArrowheads="1"/>
          </p:cNvSpPr>
          <p:nvPr/>
        </p:nvSpPr>
        <p:spPr bwMode="auto">
          <a:xfrm>
            <a:off x="298922" y="2073655"/>
            <a:ext cx="8703792"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Параметры </a:t>
            </a:r>
            <a:r>
              <a:rPr lang="ru-RU" b="1" dirty="0"/>
              <a:t>фильтрации данных :</a:t>
            </a:r>
          </a:p>
          <a:p>
            <a:pPr eaLnBrk="1" hangingPunct="1"/>
            <a:r>
              <a:rPr lang="ru-RU" sz="1800" dirty="0" smtClean="0"/>
              <a:t>1. Территория</a:t>
            </a:r>
            <a:endParaRPr lang="ru-RU" sz="1800" dirty="0"/>
          </a:p>
          <a:p>
            <a:pPr eaLnBrk="1" hangingPunct="1"/>
            <a:r>
              <a:rPr lang="ru-RU" sz="1800" dirty="0" smtClean="0"/>
              <a:t>2</a:t>
            </a:r>
            <a:r>
              <a:rPr lang="ru-RU" sz="1800" dirty="0"/>
              <a:t>. </a:t>
            </a:r>
            <a:r>
              <a:rPr lang="ru-RU" sz="1800" dirty="0" smtClean="0"/>
              <a:t>Административный уровень</a:t>
            </a:r>
            <a:endParaRPr lang="en-US" sz="1800" dirty="0" smtClean="0"/>
          </a:p>
          <a:p>
            <a:pPr eaLnBrk="1" hangingPunct="1"/>
            <a:r>
              <a:rPr lang="en-US" sz="1800" dirty="0" smtClean="0"/>
              <a:t>3</a:t>
            </a:r>
            <a:r>
              <a:rPr lang="ru-RU" sz="1800" dirty="0" smtClean="0"/>
              <a:t>. Ведомство</a:t>
            </a:r>
          </a:p>
        </p:txBody>
      </p:sp>
      <p:pic>
        <p:nvPicPr>
          <p:cNvPr id="10247" name="Picture 1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0152" y="3036342"/>
            <a:ext cx="2160240" cy="2650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84" name="Rectangle 24"/>
          <p:cNvSpPr>
            <a:spLocks noChangeArrowheads="1"/>
          </p:cNvSpPr>
          <p:nvPr/>
        </p:nvSpPr>
        <p:spPr bwMode="auto">
          <a:xfrm>
            <a:off x="107504" y="6485274"/>
            <a:ext cx="83633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структуру </a:t>
            </a:r>
            <a:r>
              <a:rPr lang="ru-RU" dirty="0" smtClean="0"/>
              <a:t>каталога государственных услуг</a:t>
            </a:r>
            <a:endParaRPr lang="ru-RU" dirty="0"/>
          </a:p>
        </p:txBody>
      </p:sp>
      <p:pic>
        <p:nvPicPr>
          <p:cNvPr id="8201" name="Picture 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0152" y="2453718"/>
            <a:ext cx="1140818" cy="242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202"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BA20BEC-26C1-447F-91DF-0A0E54E9009C}" type="slidenum">
                <a:rPr lang="en-US" sz="3200">
                  <a:solidFill>
                    <a:schemeClr val="accent6">
                      <a:lumMod val="60000"/>
                      <a:lumOff val="40000"/>
                    </a:schemeClr>
                  </a:solidFill>
                </a:rPr>
                <a:pPr algn="ctr">
                  <a:defRPr/>
                </a:pPr>
                <a:t>14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0260"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40152" y="2735990"/>
            <a:ext cx="1154560" cy="260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1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0696" y="1704763"/>
            <a:ext cx="7700525" cy="28552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25363" y="4948717"/>
            <a:ext cx="389987" cy="36398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3" name="Picture 2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925363" y="4524465"/>
            <a:ext cx="396787" cy="34869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5" name="Picture 2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25742" y="5388267"/>
            <a:ext cx="396787" cy="38511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14"/>
          <p:cNvSpPr txBox="1">
            <a:spLocks noChangeArrowheads="1"/>
          </p:cNvSpPr>
          <p:nvPr/>
        </p:nvSpPr>
        <p:spPr bwMode="auto">
          <a:xfrm>
            <a:off x="297066" y="3978985"/>
            <a:ext cx="582669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Aft>
                <a:spcPts val="600"/>
              </a:spcAft>
            </a:pPr>
            <a:r>
              <a:rPr lang="ru-RU" b="1" dirty="0" smtClean="0"/>
              <a:t>Дополнительные функции </a:t>
            </a:r>
            <a:r>
              <a:rPr lang="ru-RU" b="1" dirty="0"/>
              <a:t>:</a:t>
            </a:r>
          </a:p>
          <a:p>
            <a:pPr eaLnBrk="1" hangingPunct="1"/>
            <a:endParaRPr lang="ru-RU" sz="1800" dirty="0"/>
          </a:p>
          <a:p>
            <a:pPr eaLnBrk="1" hangingPunct="1"/>
            <a:r>
              <a:rPr lang="ru-RU" sz="1800" dirty="0" smtClean="0"/>
              <a:t>4</a:t>
            </a:r>
            <a:r>
              <a:rPr lang="ru-RU" sz="1800" dirty="0"/>
              <a:t>. </a:t>
            </a:r>
            <a:r>
              <a:rPr lang="ru-RU" sz="1800" dirty="0" smtClean="0"/>
              <a:t>Показать уведомления</a:t>
            </a:r>
          </a:p>
          <a:p>
            <a:pPr eaLnBrk="1" hangingPunct="1"/>
            <a:r>
              <a:rPr lang="ru-RU" sz="1800" dirty="0" smtClean="0"/>
              <a:t>5</a:t>
            </a:r>
            <a:r>
              <a:rPr lang="ru-RU" sz="1800" dirty="0"/>
              <a:t>. Показать </a:t>
            </a:r>
            <a:r>
              <a:rPr lang="ru-RU" sz="1800" dirty="0" smtClean="0"/>
              <a:t>справочную информацию</a:t>
            </a:r>
            <a:endParaRPr lang="ru-RU" sz="1800" dirty="0"/>
          </a:p>
          <a:p>
            <a:pPr eaLnBrk="1" hangingPunct="1"/>
            <a:r>
              <a:rPr lang="ru-RU" sz="1800" dirty="0" smtClean="0"/>
              <a:t>6. Показать сведения о программе</a:t>
            </a:r>
            <a:endParaRPr lang="en-US" sz="1800" dirty="0" smtClean="0"/>
          </a:p>
          <a:p>
            <a:pPr eaLnBrk="1" hangingPunct="1"/>
            <a:r>
              <a:rPr lang="ru-RU" sz="1800" dirty="0" smtClean="0"/>
              <a:t>7</a:t>
            </a:r>
            <a:r>
              <a:rPr lang="ru-RU" sz="1800" dirty="0"/>
              <a:t>. Выйти из </a:t>
            </a:r>
            <a:r>
              <a:rPr lang="ru-RU" sz="1800" dirty="0" smtClean="0"/>
              <a:t>системы</a:t>
            </a:r>
            <a:endParaRPr lang="ru-RU" sz="1800" dirty="0"/>
          </a:p>
        </p:txBody>
      </p:sp>
      <p:pic>
        <p:nvPicPr>
          <p:cNvPr id="24" name="Picture 2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940152" y="4070681"/>
            <a:ext cx="382377" cy="35051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36"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1644" y="1628800"/>
            <a:ext cx="5573256" cy="287003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9220" name="Rectangle 5"/>
          <p:cNvSpPr>
            <a:spLocks noChangeArrowheads="1"/>
          </p:cNvSpPr>
          <p:nvPr/>
        </p:nvSpPr>
        <p:spPr bwMode="auto">
          <a:xfrm>
            <a:off x="1116013" y="1268413"/>
            <a:ext cx="6789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Структура каталога </a:t>
            </a:r>
            <a:r>
              <a:rPr lang="ru-RU" b="1" i="1" dirty="0"/>
              <a:t>государственных услуг (ГУ)</a:t>
            </a:r>
            <a:endParaRPr lang="en-US" b="1" i="1" dirty="0"/>
          </a:p>
        </p:txBody>
      </p:sp>
      <p:sp>
        <p:nvSpPr>
          <p:cNvPr id="43017" name="Rectangle 9"/>
          <p:cNvSpPr>
            <a:spLocks noChangeArrowheads="1"/>
          </p:cNvSpPr>
          <p:nvPr/>
        </p:nvSpPr>
        <p:spPr bwMode="auto">
          <a:xfrm>
            <a:off x="196754" y="4661430"/>
            <a:ext cx="18385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a:t>
            </a:r>
            <a:r>
              <a:rPr lang="ru-RU" sz="1800" dirty="0"/>
              <a:t>Группы услуг</a:t>
            </a:r>
          </a:p>
        </p:txBody>
      </p:sp>
      <p:sp>
        <p:nvSpPr>
          <p:cNvPr id="43019" name="Rectangle 11"/>
          <p:cNvSpPr>
            <a:spLocks noChangeArrowheads="1"/>
          </p:cNvSpPr>
          <p:nvPr/>
        </p:nvSpPr>
        <p:spPr bwMode="auto">
          <a:xfrm>
            <a:off x="6228183" y="4437112"/>
            <a:ext cx="2448273"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nchor="t">
            <a:spAutoFit/>
          </a:bodyPr>
          <a:lstStyle/>
          <a:p>
            <a:pPr marL="457200" indent="-457200">
              <a:spcAft>
                <a:spcPts val="600"/>
              </a:spcAft>
            </a:pPr>
            <a:r>
              <a:rPr lang="ru-RU" sz="1800" u="sng" dirty="0" smtClean="0"/>
              <a:t>Поля</a:t>
            </a:r>
            <a:r>
              <a:rPr lang="ru-RU" sz="1800" u="sng" dirty="0"/>
              <a:t>:</a:t>
            </a:r>
          </a:p>
          <a:p>
            <a:pPr marL="285750" indent="-285750">
              <a:buFont typeface="Arial" pitchFamily="34" charset="0"/>
              <a:buChar char="•"/>
            </a:pPr>
            <a:r>
              <a:rPr lang="ru-RU" sz="1800" dirty="0" smtClean="0"/>
              <a:t>Новое сообщение</a:t>
            </a:r>
          </a:p>
          <a:p>
            <a:pPr marL="285750" indent="-285750">
              <a:buFont typeface="Arial" pitchFamily="34" charset="0"/>
              <a:buChar char="•"/>
            </a:pPr>
            <a:r>
              <a:rPr lang="ru-RU" sz="1800" dirty="0" smtClean="0"/>
              <a:t>Услуга </a:t>
            </a:r>
          </a:p>
          <a:p>
            <a:pPr marL="285750" indent="-285750">
              <a:buFont typeface="Arial" pitchFamily="34" charset="0"/>
              <a:buChar char="•"/>
            </a:pPr>
            <a:r>
              <a:rPr lang="ru-RU" sz="1800" dirty="0"/>
              <a:t>Статус</a:t>
            </a:r>
          </a:p>
          <a:p>
            <a:pPr marL="285750" indent="-285750">
              <a:buFont typeface="Arial" pitchFamily="34" charset="0"/>
              <a:buChar char="•"/>
            </a:pPr>
            <a:r>
              <a:rPr lang="ru-RU" sz="1800" dirty="0"/>
              <a:t>Статус изменен</a:t>
            </a:r>
            <a:endParaRPr lang="en-US" sz="1800" dirty="0"/>
          </a:p>
          <a:p>
            <a:pPr marL="285750" indent="-285750">
              <a:buFont typeface="Arial" pitchFamily="34" charset="0"/>
              <a:buChar char="•"/>
            </a:pPr>
            <a:r>
              <a:rPr lang="ru-RU" sz="1800" dirty="0" smtClean="0"/>
              <a:t>Услуга </a:t>
            </a:r>
            <a:r>
              <a:rPr lang="ru-RU" sz="1800" dirty="0"/>
              <a:t>создана</a:t>
            </a:r>
          </a:p>
        </p:txBody>
      </p:sp>
      <p:sp>
        <p:nvSpPr>
          <p:cNvPr id="43020" name="Rectangle 12"/>
          <p:cNvSpPr>
            <a:spLocks noChangeArrowheads="1"/>
          </p:cNvSpPr>
          <p:nvPr/>
        </p:nvSpPr>
        <p:spPr bwMode="auto">
          <a:xfrm>
            <a:off x="68099" y="6488509"/>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структуру </a:t>
            </a:r>
            <a:r>
              <a:rPr lang="ru-RU" dirty="0" smtClean="0"/>
              <a:t>каталога функций</a:t>
            </a:r>
            <a:endParaRPr lang="ru-RU" dirty="0"/>
          </a:p>
        </p:txBody>
      </p:sp>
      <p:sp>
        <p:nvSpPr>
          <p:cNvPr id="7187" name="AutoShape 27"/>
          <p:cNvSpPr>
            <a:spLocks noChangeArrowheads="1"/>
          </p:cNvSpPr>
          <p:nvPr/>
        </p:nvSpPr>
        <p:spPr bwMode="auto">
          <a:xfrm>
            <a:off x="1721643" y="2112355"/>
            <a:ext cx="1187920" cy="10219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987825" y="2282502"/>
            <a:ext cx="4307076" cy="20861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482875" y="2630240"/>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058939" y="3350320"/>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9231"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EF9160F-6F82-4E4C-8938-FE5AC70AF006}" type="slidenum">
                <a:rPr lang="en-US" sz="3200">
                  <a:solidFill>
                    <a:schemeClr val="accent6">
                      <a:lumMod val="60000"/>
                      <a:lumOff val="40000"/>
                    </a:schemeClr>
                  </a:solidFill>
                </a:rPr>
                <a:pPr algn="ctr">
                  <a:defRPr/>
                </a:pPr>
                <a:t>15</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Rectangle 11"/>
          <p:cNvSpPr>
            <a:spLocks noChangeArrowheads="1"/>
          </p:cNvSpPr>
          <p:nvPr/>
        </p:nvSpPr>
        <p:spPr bwMode="auto">
          <a:xfrm>
            <a:off x="179512" y="5112870"/>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2. Поиск и фильтрация списка услуг</a:t>
            </a:r>
            <a:endParaRPr lang="ru-RU" sz="1800" dirty="0"/>
          </a:p>
        </p:txBody>
      </p:sp>
      <p:sp>
        <p:nvSpPr>
          <p:cNvPr id="23" name="Rectangle 11"/>
          <p:cNvSpPr>
            <a:spLocks noChangeArrowheads="1"/>
          </p:cNvSpPr>
          <p:nvPr/>
        </p:nvSpPr>
        <p:spPr bwMode="auto">
          <a:xfrm>
            <a:off x="179512" y="5661248"/>
            <a:ext cx="3672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Сортировка списка услуг</a:t>
            </a:r>
            <a:endParaRPr lang="ru-RU"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9154" y="2299508"/>
            <a:ext cx="5703006" cy="293684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16013" y="1268413"/>
            <a:ext cx="66186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Группировка и сортировка </a:t>
            </a:r>
            <a:r>
              <a:rPr lang="ru-RU" b="1" i="1" dirty="0" smtClean="0"/>
              <a:t>списка на примере </a:t>
            </a:r>
            <a:r>
              <a:rPr lang="ru-RU" b="1" i="1" dirty="0"/>
              <a:t>ГУ</a:t>
            </a:r>
            <a:endParaRPr lang="en-US" b="1" i="1" dirty="0"/>
          </a:p>
        </p:txBody>
      </p:sp>
      <p:sp>
        <p:nvSpPr>
          <p:cNvPr id="132101" name="Rectangle 5"/>
          <p:cNvSpPr>
            <a:spLocks noChangeArrowheads="1"/>
          </p:cNvSpPr>
          <p:nvPr/>
        </p:nvSpPr>
        <p:spPr bwMode="auto">
          <a:xfrm>
            <a:off x="6051550" y="1628775"/>
            <a:ext cx="3092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Для сортировки по полю</a:t>
            </a:r>
          </a:p>
          <a:p>
            <a:pPr marL="457200" indent="-457200"/>
            <a:r>
              <a:rPr lang="ru-RU" sz="1800" dirty="0"/>
              <a:t>нажмите на название этого</a:t>
            </a:r>
          </a:p>
          <a:p>
            <a:pPr marL="457200" indent="-457200"/>
            <a:r>
              <a:rPr lang="ru-RU" sz="1800" dirty="0"/>
              <a:t>поля (</a:t>
            </a:r>
            <a:r>
              <a:rPr lang="ru-RU" sz="1800" i="1" dirty="0"/>
              <a:t>сортировка в</a:t>
            </a:r>
          </a:p>
          <a:p>
            <a:pPr marL="457200" indent="-457200"/>
            <a:r>
              <a:rPr lang="ru-RU" sz="1800" i="1" dirty="0"/>
              <a:t>обратном порядке </a:t>
            </a:r>
          </a:p>
          <a:p>
            <a:pPr marL="457200" indent="-457200"/>
            <a:r>
              <a:rPr lang="ru-RU" sz="1800" i="1" dirty="0"/>
              <a:t>осуществляется </a:t>
            </a:r>
          </a:p>
          <a:p>
            <a:pPr marL="457200" indent="-457200"/>
            <a:r>
              <a:rPr lang="ru-RU" sz="1800" i="1" dirty="0"/>
              <a:t>повторным нажатием</a:t>
            </a:r>
            <a:r>
              <a:rPr lang="ru-RU" sz="1800" dirty="0"/>
              <a:t>)</a:t>
            </a:r>
          </a:p>
        </p:txBody>
      </p:sp>
      <p:sp>
        <p:nvSpPr>
          <p:cNvPr id="132108" name="Rectangle 12"/>
          <p:cNvSpPr>
            <a:spLocks noChangeArrowheads="1"/>
          </p:cNvSpPr>
          <p:nvPr/>
        </p:nvSpPr>
        <p:spPr bwMode="auto">
          <a:xfrm>
            <a:off x="6084169" y="3377109"/>
            <a:ext cx="29185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Посмотреть услуги на</a:t>
            </a:r>
            <a:endParaRPr lang="ru-RU" sz="1800" dirty="0"/>
          </a:p>
          <a:p>
            <a:pPr marL="12700" indent="-12700"/>
            <a:r>
              <a:rPr lang="ru-RU" sz="1800" dirty="0" smtClean="0"/>
              <a:t>закладках по статусам можно, кликнув на названии закладки </a:t>
            </a:r>
            <a:endParaRPr lang="ru-RU" sz="1800" dirty="0"/>
          </a:p>
        </p:txBody>
      </p:sp>
      <p:sp>
        <p:nvSpPr>
          <p:cNvPr id="132110" name="Rectangle 14"/>
          <p:cNvSpPr>
            <a:spLocks noChangeArrowheads="1"/>
          </p:cNvSpPr>
          <p:nvPr/>
        </p:nvSpPr>
        <p:spPr bwMode="auto">
          <a:xfrm>
            <a:off x="107999" y="6344493"/>
            <a:ext cx="8894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«Мои задачи»</a:t>
            </a:r>
            <a:endParaRPr lang="ru-RU" dirty="0"/>
          </a:p>
        </p:txBody>
      </p:sp>
      <p:sp>
        <p:nvSpPr>
          <p:cNvPr id="2" name="AutoShape 27"/>
          <p:cNvSpPr>
            <a:spLocks noChangeArrowheads="1"/>
          </p:cNvSpPr>
          <p:nvPr/>
        </p:nvSpPr>
        <p:spPr bwMode="auto">
          <a:xfrm>
            <a:off x="1547664" y="2997597"/>
            <a:ext cx="4390293" cy="1845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626891"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1790143" y="269819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16</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2195735" y="3212976"/>
            <a:ext cx="1800201" cy="20571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901" name="Rectangle 13"/>
          <p:cNvSpPr>
            <a:spLocks noChangeArrowheads="1"/>
          </p:cNvSpPr>
          <p:nvPr/>
        </p:nvSpPr>
        <p:spPr bwMode="auto">
          <a:xfrm>
            <a:off x="6130029" y="4509120"/>
            <a:ext cx="29140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3</a:t>
            </a:r>
            <a:r>
              <a:rPr lang="ru-RU" sz="1800" dirty="0" smtClean="0"/>
              <a:t>. </a:t>
            </a:r>
            <a:r>
              <a:rPr lang="ru-RU" sz="1800" dirty="0"/>
              <a:t>Для просмотра описания ГУ, кликните на её </a:t>
            </a:r>
            <a:r>
              <a:rPr lang="ru-RU" sz="1800" dirty="0" smtClean="0"/>
              <a:t>название</a:t>
            </a:r>
            <a:endParaRPr lang="ru-RU" sz="1800" dirty="0"/>
          </a:p>
        </p:txBody>
      </p:sp>
      <p:sp>
        <p:nvSpPr>
          <p:cNvPr id="27" name="Text Box 14"/>
          <p:cNvSpPr txBox="1">
            <a:spLocks noChangeArrowheads="1"/>
          </p:cNvSpPr>
          <p:nvPr/>
        </p:nvSpPr>
        <p:spPr bwMode="auto">
          <a:xfrm>
            <a:off x="1107982" y="3189224"/>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3292" y="2996952"/>
            <a:ext cx="5703006" cy="29216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0244" name="Rectangle 3"/>
          <p:cNvSpPr>
            <a:spLocks noChangeArrowheads="1"/>
          </p:cNvSpPr>
          <p:nvPr/>
        </p:nvSpPr>
        <p:spPr bwMode="auto">
          <a:xfrm>
            <a:off x="1108074" y="1268760"/>
            <a:ext cx="74963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Группировка и сортировка </a:t>
            </a:r>
            <a:r>
              <a:rPr lang="ru-RU" b="1" i="1" dirty="0" smtClean="0"/>
              <a:t>списков ГУ, ГФ, ОГВ, </a:t>
            </a:r>
          </a:p>
          <a:p>
            <a:r>
              <a:rPr lang="ru-RU" b="1" i="1" dirty="0" smtClean="0"/>
              <a:t>Сообщений от ЕПГУ на закладке «Мои задачи»</a:t>
            </a:r>
            <a:endParaRPr lang="en-US" b="1" i="1" dirty="0"/>
          </a:p>
        </p:txBody>
      </p:sp>
      <p:sp>
        <p:nvSpPr>
          <p:cNvPr id="132110" name="Rectangle 14"/>
          <p:cNvSpPr>
            <a:spLocks noChangeArrowheads="1"/>
          </p:cNvSpPr>
          <p:nvPr/>
        </p:nvSpPr>
        <p:spPr bwMode="auto">
          <a:xfrm>
            <a:off x="55561" y="6418325"/>
            <a:ext cx="8894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 1. Перечень государственных услуг</a:t>
            </a:r>
            <a:endParaRPr lang="ru-RU" dirty="0"/>
          </a:p>
        </p:txBody>
      </p:sp>
      <p:sp>
        <p:nvSpPr>
          <p:cNvPr id="132117" name="Rectangle 21"/>
          <p:cNvSpPr>
            <a:spLocks noChangeArrowheads="1"/>
          </p:cNvSpPr>
          <p:nvPr/>
        </p:nvSpPr>
        <p:spPr bwMode="auto">
          <a:xfrm>
            <a:off x="6130029" y="4998516"/>
            <a:ext cx="28202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3. </a:t>
            </a:r>
            <a:r>
              <a:rPr lang="ru-RU" sz="1800" dirty="0"/>
              <a:t>Для просмотра </a:t>
            </a:r>
            <a:r>
              <a:rPr lang="ru-RU" sz="1800" dirty="0" smtClean="0"/>
              <a:t>сведений по объекту кликните на поле </a:t>
            </a:r>
            <a:r>
              <a:rPr lang="ru-RU" sz="1800" b="1" dirty="0" smtClean="0"/>
              <a:t>Задача</a:t>
            </a:r>
            <a:r>
              <a:rPr lang="ru-RU" sz="1800" dirty="0" smtClean="0"/>
              <a:t>.</a:t>
            </a:r>
            <a:endParaRPr lang="ru-RU" sz="1800" dirty="0"/>
          </a:p>
        </p:txBody>
      </p:sp>
      <p:grpSp>
        <p:nvGrpSpPr>
          <p:cNvPr id="10256"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846F1BF-F56B-4447-B4E2-A924498991AB}" type="slidenum">
                <a:rPr lang="en-US" sz="3200">
                  <a:solidFill>
                    <a:schemeClr val="accent6">
                      <a:lumMod val="60000"/>
                      <a:lumOff val="40000"/>
                    </a:schemeClr>
                  </a:solidFill>
                </a:rPr>
                <a:pPr algn="ctr">
                  <a:defRPr/>
                </a:pPr>
                <a:t>17</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 name="AutoShape 27"/>
          <p:cNvSpPr>
            <a:spLocks noChangeArrowheads="1"/>
          </p:cNvSpPr>
          <p:nvPr/>
        </p:nvSpPr>
        <p:spPr bwMode="auto">
          <a:xfrm>
            <a:off x="1547664" y="3706727"/>
            <a:ext cx="1656184" cy="212169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2028503" y="4024112"/>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7901" name="Rectangle 13"/>
          <p:cNvSpPr>
            <a:spLocks noChangeArrowheads="1"/>
          </p:cNvSpPr>
          <p:nvPr/>
        </p:nvSpPr>
        <p:spPr bwMode="auto">
          <a:xfrm>
            <a:off x="6130029" y="2852936"/>
            <a:ext cx="291400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smtClean="0"/>
              <a:t>2. Объекты Реестра можно увидеть в одном списке отдельно с фильтром по типу объекта (ГУ, ГФ, ОГВ, Сообщение от ЕПГУ) и статусу. </a:t>
            </a:r>
            <a:endParaRPr lang="ru-RU" sz="1800" dirty="0"/>
          </a:p>
        </p:txBody>
      </p:sp>
      <p:sp>
        <p:nvSpPr>
          <p:cNvPr id="26" name="AutoShape 27"/>
          <p:cNvSpPr>
            <a:spLocks noChangeArrowheads="1"/>
          </p:cNvSpPr>
          <p:nvPr/>
        </p:nvSpPr>
        <p:spPr bwMode="auto">
          <a:xfrm>
            <a:off x="251519" y="3140968"/>
            <a:ext cx="1296145" cy="8831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1107982" y="3706727"/>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Прямоугольник 2"/>
          <p:cNvSpPr/>
          <p:nvPr/>
        </p:nvSpPr>
        <p:spPr>
          <a:xfrm>
            <a:off x="263292" y="2041103"/>
            <a:ext cx="8557180" cy="646331"/>
          </a:xfrm>
          <a:prstGeom prst="rect">
            <a:avLst/>
          </a:prstGeom>
        </p:spPr>
        <p:txBody>
          <a:bodyPr wrap="square">
            <a:spAutoFit/>
          </a:bodyPr>
          <a:lstStyle/>
          <a:p>
            <a:r>
              <a:rPr lang="ru-RU" sz="1800" dirty="0"/>
              <a:t>Отдельно на закладке «Мои задачи» выделены </a:t>
            </a:r>
            <a:r>
              <a:rPr lang="ru-RU" sz="1800" dirty="0" smtClean="0"/>
              <a:t>объекты Реестра, </a:t>
            </a:r>
            <a:r>
              <a:rPr lang="ru-RU" sz="1800" dirty="0"/>
              <a:t>созданные пользователем или требующие от него дальнейших </a:t>
            </a:r>
            <a:r>
              <a:rPr lang="ru-RU" sz="1800" dirty="0" smtClean="0"/>
              <a:t>действий.</a:t>
            </a:r>
            <a:endParaRPr lang="ru-RU" sz="1800" dirty="0"/>
          </a:p>
        </p:txBody>
      </p:sp>
    </p:spTree>
    <p:extLst>
      <p:ext uri="{BB962C8B-B14F-4D97-AF65-F5344CB8AC3E}">
        <p14:creationId xmlns:p14="http://schemas.microsoft.com/office/powerpoint/2010/main" val="3117489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051" y="2132856"/>
            <a:ext cx="6000133"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70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Перечень государственных органов (Госорганов)</a:t>
            </a:r>
            <a:endParaRPr lang="en-US" b="1" i="1"/>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897" name="Rectangle 9"/>
          <p:cNvSpPr>
            <a:spLocks noChangeArrowheads="1"/>
          </p:cNvSpPr>
          <p:nvPr/>
        </p:nvSpPr>
        <p:spPr bwMode="auto">
          <a:xfrm>
            <a:off x="6372225" y="1766142"/>
            <a:ext cx="2445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12700" indent="-12700"/>
            <a:r>
              <a:rPr lang="ru-RU" sz="1800" dirty="0"/>
              <a:t>1. Группы госорганов</a:t>
            </a:r>
          </a:p>
        </p:txBody>
      </p:sp>
      <p:sp>
        <p:nvSpPr>
          <p:cNvPr id="37898" name="Rectangle 10"/>
          <p:cNvSpPr>
            <a:spLocks noChangeArrowheads="1"/>
          </p:cNvSpPr>
          <p:nvPr/>
        </p:nvSpPr>
        <p:spPr bwMode="auto">
          <a:xfrm>
            <a:off x="6372201" y="2276872"/>
            <a:ext cx="2630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Представление госорганов в иерархическом виде  или табличным </a:t>
            </a:r>
            <a:endParaRPr lang="ru-RU" sz="1800" dirty="0"/>
          </a:p>
          <a:p>
            <a:pPr marL="457200" indent="-457200"/>
            <a:r>
              <a:rPr lang="ru-RU" sz="1800" dirty="0" smtClean="0"/>
              <a:t>список</a:t>
            </a:r>
            <a:endParaRPr lang="ru-RU" sz="1800" dirty="0"/>
          </a:p>
        </p:txBody>
      </p:sp>
      <p:sp>
        <p:nvSpPr>
          <p:cNvPr id="37900" name="Rectangle 12"/>
          <p:cNvSpPr>
            <a:spLocks noChangeArrowheads="1"/>
          </p:cNvSpPr>
          <p:nvPr/>
        </p:nvSpPr>
        <p:spPr bwMode="auto">
          <a:xfrm>
            <a:off x="6372200" y="3845947"/>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Сортировка </a:t>
            </a:r>
            <a:endParaRPr lang="en-US" sz="1800" dirty="0" smtClean="0"/>
          </a:p>
          <a:p>
            <a:pPr marL="457200" indent="-457200"/>
            <a:r>
              <a:rPr lang="ru-RU" sz="1800" dirty="0"/>
              <a:t>п</a:t>
            </a:r>
            <a:r>
              <a:rPr lang="ru-RU" sz="1800" dirty="0" smtClean="0"/>
              <a:t>оля по нажатию </a:t>
            </a:r>
            <a:r>
              <a:rPr lang="ru-RU" sz="1800" dirty="0"/>
              <a:t>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806900"/>
            <a:ext cx="1233477" cy="7925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AutoShape 27"/>
          <p:cNvSpPr>
            <a:spLocks noChangeArrowheads="1"/>
          </p:cNvSpPr>
          <p:nvPr/>
        </p:nvSpPr>
        <p:spPr bwMode="auto">
          <a:xfrm>
            <a:off x="1835696" y="2917007"/>
            <a:ext cx="864096" cy="16031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2178793" y="3284984"/>
            <a:ext cx="1673127" cy="18638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66322" y="3203179"/>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2698899" y="2846263"/>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5" name="Text Box 14"/>
          <p:cNvSpPr txBox="1">
            <a:spLocks noChangeArrowheads="1"/>
          </p:cNvSpPr>
          <p:nvPr/>
        </p:nvSpPr>
        <p:spPr bwMode="auto">
          <a:xfrm>
            <a:off x="5579219" y="285293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7910" name="Rectangle 22"/>
          <p:cNvSpPr>
            <a:spLocks noChangeArrowheads="1"/>
          </p:cNvSpPr>
          <p:nvPr/>
        </p:nvSpPr>
        <p:spPr bwMode="auto">
          <a:xfrm>
            <a:off x="395289" y="5445224"/>
            <a:ext cx="48967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4. </a:t>
            </a:r>
            <a:r>
              <a:rPr lang="ru-RU" sz="1800" dirty="0"/>
              <a:t>Для просмотра полного описания ГО, </a:t>
            </a:r>
            <a:r>
              <a:rPr lang="ru-RU" sz="1800" dirty="0" smtClean="0"/>
              <a:t>кликните на </a:t>
            </a:r>
            <a:r>
              <a:rPr lang="ru-RU" sz="1800" dirty="0"/>
              <a:t>его </a:t>
            </a:r>
            <a:r>
              <a:rPr lang="ru-RU" sz="1800" dirty="0" smtClean="0"/>
              <a:t>название в поле </a:t>
            </a:r>
            <a:r>
              <a:rPr lang="ru-RU" sz="1800" b="1" dirty="0" smtClean="0"/>
              <a:t>Орган власти</a:t>
            </a:r>
            <a:endParaRPr lang="ru-RU" sz="1800" dirty="0"/>
          </a:p>
        </p:txBody>
      </p:sp>
      <p:sp>
        <p:nvSpPr>
          <p:cNvPr id="6" name="AutoShape 27"/>
          <p:cNvSpPr>
            <a:spLocks noChangeArrowheads="1"/>
          </p:cNvSpPr>
          <p:nvPr/>
        </p:nvSpPr>
        <p:spPr bwMode="auto">
          <a:xfrm>
            <a:off x="1547664" y="3140522"/>
            <a:ext cx="4608661" cy="12015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 name="Text Box 14"/>
          <p:cNvSpPr txBox="1">
            <a:spLocks noChangeArrowheads="1"/>
          </p:cNvSpPr>
          <p:nvPr/>
        </p:nvSpPr>
        <p:spPr bwMode="auto">
          <a:xfrm>
            <a:off x="3563888" y="3350319"/>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 1. Перечень </a:t>
            </a:r>
            <a:r>
              <a:rPr lang="ru-RU" dirty="0" smtClean="0"/>
              <a:t>государственных органов</a:t>
            </a: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366" y="2132856"/>
            <a:ext cx="5959502"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6359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нормативных правовых актов (НПА)</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2924473"/>
            <a:ext cx="1304740" cy="1528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8" y="3036292"/>
            <a:ext cx="2702039" cy="20168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923035"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НПА, кликните на </a:t>
            </a:r>
            <a:r>
              <a:rPr lang="ru-RU" sz="1800" dirty="0"/>
              <a:t>его </a:t>
            </a:r>
            <a:r>
              <a:rPr lang="ru-RU" sz="1800" dirty="0" smtClean="0"/>
              <a:t>название в поле </a:t>
            </a:r>
            <a:r>
              <a:rPr lang="ru-RU" sz="1800" b="1" dirty="0" smtClean="0"/>
              <a:t>Нормативный правовой акт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19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перечень рабочих документов</a:t>
            </a:r>
            <a:endParaRPr lang="ru-RU" dirty="0"/>
          </a:p>
        </p:txBody>
      </p:sp>
    </p:spTree>
    <p:extLst>
      <p:ext uri="{BB962C8B-B14F-4D97-AF65-F5344CB8AC3E}">
        <p14:creationId xmlns:p14="http://schemas.microsoft.com/office/powerpoint/2010/main" val="2056904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smtClean="0">
                <a:solidFill>
                  <a:schemeClr val="tx2"/>
                </a:solidFill>
              </a:rPr>
              <a:t>Введение</a:t>
            </a:r>
            <a:r>
              <a:rPr lang="ru-RU" sz="4400" b="1" dirty="0">
                <a:solidFill>
                  <a:schemeClr val="tx2"/>
                </a:solidFill>
              </a:rPr>
              <a:t/>
            </a:r>
            <a:br>
              <a:rPr lang="ru-RU" sz="4400" b="1" dirty="0">
                <a:solidFill>
                  <a:schemeClr val="tx2"/>
                </a:solidFill>
              </a:rPr>
            </a:br>
            <a:r>
              <a:rPr lang="ru-RU" sz="3600" b="1" dirty="0">
                <a:solidFill>
                  <a:schemeClr val="tx2"/>
                </a:solidFill>
              </a:rPr>
              <a:t>Основные </a:t>
            </a:r>
            <a:r>
              <a:rPr lang="ru-RU" sz="3600" b="1" dirty="0" smtClean="0">
                <a:solidFill>
                  <a:schemeClr val="tx2"/>
                </a:solidFill>
              </a:rPr>
              <a:t>различия версий реестра государственных услуг (толстый и тонкий клиенты)</a:t>
            </a:r>
            <a:endParaRPr lang="ru-RU" sz="3600" b="1" dirty="0">
              <a:solidFill>
                <a:schemeClr val="tx2"/>
              </a:solidFill>
            </a:endParaRP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2</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504" y="2132856"/>
            <a:ext cx="5907226"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4312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Перечень </a:t>
            </a:r>
            <a:r>
              <a:rPr lang="ru-RU" b="1" i="1" dirty="0" smtClean="0"/>
              <a:t>Рабочих документов</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6230914" y="2013956"/>
            <a:ext cx="2771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a:t>
            </a:r>
            <a:r>
              <a:rPr lang="ru-RU" sz="1800" dirty="0"/>
              <a:t>Для сортировки </a:t>
            </a:r>
            <a:r>
              <a:rPr lang="ru-RU" sz="1800" dirty="0" smtClean="0"/>
              <a:t>по</a:t>
            </a:r>
            <a:endParaRPr lang="en-US" sz="1800" dirty="0" smtClean="0"/>
          </a:p>
          <a:p>
            <a:pPr marL="457200" indent="-457200"/>
            <a:r>
              <a:rPr lang="ru-RU" sz="1800" dirty="0" smtClean="0"/>
              <a:t>полю </a:t>
            </a:r>
            <a:r>
              <a:rPr lang="ru-RU" sz="1800" dirty="0"/>
              <a:t>нажмите на </a:t>
            </a:r>
            <a:endParaRPr lang="en-US" sz="1800" dirty="0" smtClean="0"/>
          </a:p>
          <a:p>
            <a:pPr marL="457200" indent="-457200"/>
            <a:r>
              <a:rPr lang="ru-RU" sz="1800" dirty="0" smtClean="0"/>
              <a:t>название </a:t>
            </a:r>
            <a:r>
              <a:rPr lang="ru-RU" sz="1800" dirty="0"/>
              <a:t>этого поля </a:t>
            </a:r>
            <a:endParaRPr lang="en-US" sz="1800" dirty="0" smtClean="0"/>
          </a:p>
          <a:p>
            <a:pPr marL="457200" indent="-457200"/>
            <a:r>
              <a:rPr lang="ru-RU" sz="1800" dirty="0" smtClean="0"/>
              <a:t>(</a:t>
            </a:r>
            <a:r>
              <a:rPr lang="ru-RU" sz="1800" i="1" dirty="0"/>
              <a:t>сортировка в</a:t>
            </a:r>
          </a:p>
          <a:p>
            <a:pPr marL="457200" indent="-457200"/>
            <a:r>
              <a:rPr lang="ru-RU" sz="1800" i="1" dirty="0"/>
              <a:t>обратном порядке </a:t>
            </a:r>
            <a:endParaRPr lang="en-US" sz="1800" i="1" dirty="0" smtClean="0"/>
          </a:p>
          <a:p>
            <a:pPr marL="457200" indent="-457200"/>
            <a:r>
              <a:rPr lang="ru-RU" sz="1800" i="1" dirty="0" smtClean="0"/>
              <a:t>осуществляется </a:t>
            </a:r>
            <a:endParaRPr lang="en-US" sz="1800" i="1" dirty="0" smtClean="0"/>
          </a:p>
          <a:p>
            <a:pPr marL="457200" indent="-457200"/>
            <a:r>
              <a:rPr lang="ru-RU" sz="1800" i="1" dirty="0" smtClean="0"/>
              <a:t>повторным </a:t>
            </a:r>
            <a:r>
              <a:rPr lang="ru-RU" sz="1800" i="1" dirty="0"/>
              <a:t>нажатием</a:t>
            </a:r>
            <a:r>
              <a:rPr lang="ru-RU" sz="1800" dirty="0"/>
              <a:t>)</a:t>
            </a:r>
          </a:p>
        </p:txBody>
      </p:sp>
      <p:sp>
        <p:nvSpPr>
          <p:cNvPr id="7187" name="AutoShape 27"/>
          <p:cNvSpPr>
            <a:spLocks noChangeArrowheads="1"/>
          </p:cNvSpPr>
          <p:nvPr/>
        </p:nvSpPr>
        <p:spPr bwMode="auto">
          <a:xfrm>
            <a:off x="242775" y="3060131"/>
            <a:ext cx="1304740" cy="1528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AutoShape 27"/>
          <p:cNvSpPr>
            <a:spLocks noChangeArrowheads="1"/>
          </p:cNvSpPr>
          <p:nvPr/>
        </p:nvSpPr>
        <p:spPr bwMode="auto">
          <a:xfrm>
            <a:off x="1588609" y="3036292"/>
            <a:ext cx="1543232" cy="201682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995043"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 name="Text Box 14"/>
          <p:cNvSpPr txBox="1">
            <a:spLocks noChangeArrowheads="1"/>
          </p:cNvSpPr>
          <p:nvPr/>
        </p:nvSpPr>
        <p:spPr bwMode="auto">
          <a:xfrm>
            <a:off x="3131840" y="3350319"/>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7910" name="Rectangle 22"/>
          <p:cNvSpPr>
            <a:spLocks noChangeArrowheads="1"/>
          </p:cNvSpPr>
          <p:nvPr/>
        </p:nvSpPr>
        <p:spPr bwMode="auto">
          <a:xfrm>
            <a:off x="395289" y="5445224"/>
            <a:ext cx="8281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dirty="0"/>
              <a:t>Для просмотра полного описания </a:t>
            </a:r>
            <a:r>
              <a:rPr lang="ru-RU" sz="1800" dirty="0" smtClean="0"/>
              <a:t>документа, кликните на </a:t>
            </a:r>
            <a:r>
              <a:rPr lang="ru-RU" sz="1800" dirty="0"/>
              <a:t>его </a:t>
            </a:r>
            <a:r>
              <a:rPr lang="ru-RU" sz="1800" dirty="0" smtClean="0"/>
              <a:t>название в поле </a:t>
            </a:r>
            <a:r>
              <a:rPr lang="ru-RU" sz="1800" b="1" dirty="0" smtClean="0"/>
              <a:t>Рабочий документ</a:t>
            </a:r>
            <a:endParaRPr lang="ru-RU" sz="1800" dirty="0"/>
          </a:p>
        </p:txBody>
      </p:sp>
      <p:sp>
        <p:nvSpPr>
          <p:cNvPr id="6" name="AutoShape 27"/>
          <p:cNvSpPr>
            <a:spLocks noChangeArrowheads="1"/>
          </p:cNvSpPr>
          <p:nvPr/>
        </p:nvSpPr>
        <p:spPr bwMode="auto">
          <a:xfrm>
            <a:off x="1547589" y="2867821"/>
            <a:ext cx="4608661" cy="17784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Rectangle 9"/>
          <p:cNvSpPr>
            <a:spLocks noChangeArrowheads="1"/>
          </p:cNvSpPr>
          <p:nvPr/>
        </p:nvSpPr>
        <p:spPr bwMode="auto">
          <a:xfrm>
            <a:off x="107504" y="6344493"/>
            <a:ext cx="9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поиск на примере </a:t>
            </a:r>
            <a:r>
              <a:rPr lang="ru-RU" dirty="0" err="1" smtClean="0"/>
              <a:t>госуслуги</a:t>
            </a:r>
            <a:endParaRPr lang="ru-RU" dirty="0"/>
          </a:p>
        </p:txBody>
      </p:sp>
    </p:spTree>
    <p:extLst>
      <p:ext uri="{BB962C8B-B14F-4D97-AF65-F5344CB8AC3E}">
        <p14:creationId xmlns:p14="http://schemas.microsoft.com/office/powerpoint/2010/main" val="3669273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8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504" y="2564904"/>
            <a:ext cx="5521632" cy="120035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1. Основные приемы работы с реестром государственных услуг</a:t>
            </a:r>
          </a:p>
        </p:txBody>
      </p:sp>
      <p:sp>
        <p:nvSpPr>
          <p:cNvPr id="11268" name="Rectangle 5"/>
          <p:cNvSpPr>
            <a:spLocks noChangeArrowheads="1"/>
          </p:cNvSpPr>
          <p:nvPr/>
        </p:nvSpPr>
        <p:spPr bwMode="auto">
          <a:xfrm>
            <a:off x="1116013" y="1268413"/>
            <a:ext cx="57602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Поиск на примере </a:t>
            </a:r>
            <a:r>
              <a:rPr lang="ru-RU" b="1" i="1" dirty="0" err="1" smtClean="0"/>
              <a:t>госуслуги</a:t>
            </a:r>
            <a:endParaRPr lang="en-US" b="1" i="1" dirty="0"/>
          </a:p>
        </p:txBody>
      </p:sp>
      <p:sp>
        <p:nvSpPr>
          <p:cNvPr id="11269" name="Rectangle 7"/>
          <p:cNvSpPr>
            <a:spLocks noChangeArrowheads="1"/>
          </p:cNvSpPr>
          <p:nvPr/>
        </p:nvSpPr>
        <p:spPr bwMode="auto">
          <a:xfrm>
            <a:off x="0" y="127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37900" name="Rectangle 12"/>
          <p:cNvSpPr>
            <a:spLocks noChangeArrowheads="1"/>
          </p:cNvSpPr>
          <p:nvPr/>
        </p:nvSpPr>
        <p:spPr bwMode="auto">
          <a:xfrm>
            <a:off x="274504" y="1772816"/>
            <a:ext cx="87282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a:t>
            </a:r>
            <a:r>
              <a:rPr lang="ru-RU" sz="1800" u="sng" dirty="0" smtClean="0"/>
              <a:t>Обычный поиск </a:t>
            </a:r>
            <a:r>
              <a:rPr lang="ru-RU" sz="1800" dirty="0" smtClean="0"/>
              <a:t>– поиск по частичному вхождению введенного в строку поиска текста в Полное наименование, Краткое наименование объекта</a:t>
            </a:r>
            <a:endParaRPr lang="ru-RU" sz="1800" dirty="0"/>
          </a:p>
        </p:txBody>
      </p:sp>
      <p:sp>
        <p:nvSpPr>
          <p:cNvPr id="7174" name="Text Box 14"/>
          <p:cNvSpPr txBox="1">
            <a:spLocks noChangeArrowheads="1"/>
          </p:cNvSpPr>
          <p:nvPr/>
        </p:nvSpPr>
        <p:spPr bwMode="auto">
          <a:xfrm>
            <a:off x="4499025" y="2564904"/>
            <a:ext cx="28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7910" name="Rectangle 22"/>
          <p:cNvSpPr>
            <a:spLocks noChangeArrowheads="1"/>
          </p:cNvSpPr>
          <p:nvPr/>
        </p:nvSpPr>
        <p:spPr bwMode="auto">
          <a:xfrm>
            <a:off x="274504" y="3861048"/>
            <a:ext cx="430515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a:t>
            </a:r>
            <a:r>
              <a:rPr lang="ru-RU" sz="1800" u="sng" dirty="0" smtClean="0"/>
              <a:t>Расширенный поиск </a:t>
            </a:r>
            <a:r>
              <a:rPr lang="ru-RU" sz="1800" dirty="0" smtClean="0"/>
              <a:t>– поиск по группе полей: </a:t>
            </a:r>
          </a:p>
          <a:p>
            <a:pPr marL="285750" indent="-285750">
              <a:buFont typeface="Arial" panose="020B0604020202020204" pitchFamily="34" charset="0"/>
              <a:buChar char="•"/>
            </a:pPr>
            <a:r>
              <a:rPr lang="ru-RU" sz="1800" dirty="0" smtClean="0"/>
              <a:t>Наименования, </a:t>
            </a:r>
          </a:p>
          <a:p>
            <a:pPr marL="285750" indent="-285750">
              <a:buFont typeface="Arial" panose="020B0604020202020204" pitchFamily="34" charset="0"/>
              <a:buChar char="•"/>
            </a:pPr>
            <a:r>
              <a:rPr lang="ru-RU" sz="1800" dirty="0" smtClean="0"/>
              <a:t>Дата изменения, </a:t>
            </a:r>
          </a:p>
          <a:p>
            <a:pPr marL="285750" indent="-285750">
              <a:buFont typeface="Arial" panose="020B0604020202020204" pitchFamily="34" charset="0"/>
              <a:buChar char="•"/>
            </a:pPr>
            <a:r>
              <a:rPr lang="ru-RU" sz="1800" dirty="0" smtClean="0"/>
              <a:t>Ответственный орган власти</a:t>
            </a:r>
          </a:p>
          <a:p>
            <a:pPr marL="285750" indent="-285750">
              <a:buFont typeface="Arial" panose="020B0604020202020204" pitchFamily="34" charset="0"/>
              <a:buChar char="•"/>
            </a:pPr>
            <a:r>
              <a:rPr lang="ru-RU" sz="1800" dirty="0" smtClean="0"/>
              <a:t>Оплата</a:t>
            </a:r>
          </a:p>
          <a:p>
            <a:pPr marL="285750" indent="-285750">
              <a:buFont typeface="Arial" panose="020B0604020202020204" pitchFamily="34" charset="0"/>
              <a:buChar char="•"/>
            </a:pPr>
            <a:r>
              <a:rPr lang="ru-RU" sz="1800" dirty="0" smtClean="0"/>
              <a:t>Категории получателей</a:t>
            </a:r>
          </a:p>
          <a:p>
            <a:pPr marL="285750" indent="-285750">
              <a:buFont typeface="Arial" panose="020B0604020202020204" pitchFamily="34" charset="0"/>
              <a:buChar char="•"/>
            </a:pPr>
            <a:r>
              <a:rPr lang="ru-RU" sz="1800" dirty="0" smtClean="0"/>
              <a:t>Жизненные ситуации</a:t>
            </a:r>
          </a:p>
          <a:p>
            <a:pPr marL="285750" indent="-285750">
              <a:buFont typeface="Arial" panose="020B0604020202020204" pitchFamily="34" charset="0"/>
              <a:buChar char="•"/>
            </a:pPr>
            <a:r>
              <a:rPr lang="ru-RU" sz="1800" dirty="0" smtClean="0"/>
              <a:t>Ключевые слова</a:t>
            </a:r>
            <a:endParaRPr lang="ru-RU" sz="1800" dirty="0"/>
          </a:p>
        </p:txBody>
      </p:sp>
      <p:sp>
        <p:nvSpPr>
          <p:cNvPr id="6" name="AutoShape 27"/>
          <p:cNvSpPr>
            <a:spLocks noChangeArrowheads="1"/>
          </p:cNvSpPr>
          <p:nvPr/>
        </p:nvSpPr>
        <p:spPr bwMode="auto">
          <a:xfrm>
            <a:off x="1475657" y="2852936"/>
            <a:ext cx="3672408" cy="27981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282"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39562C9-AEB0-4B44-8D84-79A5EB14EE59}" type="slidenum">
                <a:rPr lang="en-US" sz="3200">
                  <a:solidFill>
                    <a:schemeClr val="accent6">
                      <a:lumMod val="60000"/>
                      <a:lumOff val="40000"/>
                    </a:schemeClr>
                  </a:solidFill>
                </a:rPr>
                <a:pPr algn="ctr">
                  <a:defRPr/>
                </a:pPr>
                <a:t>21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Picture 2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9952" y="4110002"/>
            <a:ext cx="4938343" cy="201846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4"/>
          <p:cNvSpPr txBox="1">
            <a:spLocks noChangeArrowheads="1"/>
          </p:cNvSpPr>
          <p:nvPr/>
        </p:nvSpPr>
        <p:spPr bwMode="auto">
          <a:xfrm>
            <a:off x="6930926" y="4070896"/>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AutoShape 27"/>
          <p:cNvSpPr>
            <a:spLocks noChangeArrowheads="1"/>
          </p:cNvSpPr>
          <p:nvPr/>
        </p:nvSpPr>
        <p:spPr bwMode="auto">
          <a:xfrm>
            <a:off x="5148065" y="4362264"/>
            <a:ext cx="3854649" cy="12316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5" name="Прямая со стрелкой 4"/>
          <p:cNvCxnSpPr/>
          <p:nvPr/>
        </p:nvCxnSpPr>
        <p:spPr>
          <a:xfrm>
            <a:off x="8028384" y="3924620"/>
            <a:ext cx="554360" cy="5845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62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4213" y="2781300"/>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2</a:t>
            </a:r>
            <a:br>
              <a:rPr lang="ru-RU" sz="4400" b="1">
                <a:solidFill>
                  <a:schemeClr val="tx2"/>
                </a:solidFill>
              </a:rPr>
            </a:br>
            <a:r>
              <a:rPr lang="ru-RU" sz="3600" b="1">
                <a:solidFill>
                  <a:schemeClr val="tx2"/>
                </a:solidFill>
              </a:rPr>
              <a:t>Работа с государственными органами</a:t>
            </a:r>
          </a:p>
        </p:txBody>
      </p:sp>
      <p:grpSp>
        <p:nvGrpSpPr>
          <p:cNvPr id="12291"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69BE96E-8574-4DB2-85F6-3CF0D1FEF211}" type="slidenum">
                <a:rPr lang="en-US" sz="3200">
                  <a:solidFill>
                    <a:schemeClr val="accent6">
                      <a:lumMod val="60000"/>
                      <a:lumOff val="40000"/>
                    </a:schemeClr>
                  </a:solidFill>
                </a:rPr>
                <a:pPr algn="ctr">
                  <a:defRPr/>
                </a:pPr>
                <a:t>22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4742" y="1484784"/>
            <a:ext cx="4687537" cy="290914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052736"/>
            <a:ext cx="6917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иерархическое представление</a:t>
            </a:r>
            <a:r>
              <a:rPr lang="ru-RU" i="1" dirty="0" smtClean="0"/>
              <a:t> </a:t>
            </a:r>
            <a:endParaRPr lang="en-US" i="1" dirty="0"/>
          </a:p>
        </p:txBody>
      </p:sp>
      <p:sp>
        <p:nvSpPr>
          <p:cNvPr id="91150" name="Text Box 14"/>
          <p:cNvSpPr txBox="1">
            <a:spLocks noChangeArrowheads="1"/>
          </p:cNvSpPr>
          <p:nvPr/>
        </p:nvSpPr>
        <p:spPr bwMode="auto">
          <a:xfrm>
            <a:off x="755650" y="4358433"/>
            <a:ext cx="700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Министерства </a:t>
            </a:r>
            <a:r>
              <a:rPr lang="ru-RU" sz="1800" i="1" dirty="0"/>
              <a:t>(может отсутствовать) </a:t>
            </a:r>
            <a:r>
              <a:rPr lang="ru-RU" sz="1800" dirty="0"/>
              <a:t>или администрация</a:t>
            </a:r>
          </a:p>
        </p:txBody>
      </p:sp>
      <p:sp>
        <p:nvSpPr>
          <p:cNvPr id="91151" name="Text Box 15"/>
          <p:cNvSpPr txBox="1">
            <a:spLocks noChangeArrowheads="1"/>
          </p:cNvSpPr>
          <p:nvPr/>
        </p:nvSpPr>
        <p:spPr bwMode="auto">
          <a:xfrm>
            <a:off x="755650" y="4790481"/>
            <a:ext cx="5287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Органы федерального/регионального уровня</a:t>
            </a:r>
          </a:p>
        </p:txBody>
      </p:sp>
      <p:sp>
        <p:nvSpPr>
          <p:cNvPr id="91152" name="Text Box 16"/>
          <p:cNvSpPr txBox="1">
            <a:spLocks noChangeArrowheads="1"/>
          </p:cNvSpPr>
          <p:nvPr/>
        </p:nvSpPr>
        <p:spPr bwMode="auto">
          <a:xfrm>
            <a:off x="755650" y="5222529"/>
            <a:ext cx="6265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Региональные/районные отделы и представительства</a:t>
            </a:r>
          </a:p>
        </p:txBody>
      </p:sp>
      <p:sp>
        <p:nvSpPr>
          <p:cNvPr id="91153" name="Rectangle 17"/>
          <p:cNvSpPr>
            <a:spLocks noChangeArrowheads="1"/>
          </p:cNvSpPr>
          <p:nvPr/>
        </p:nvSpPr>
        <p:spPr bwMode="auto">
          <a:xfrm>
            <a:off x="107504" y="6344493"/>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табличное представление органов власти</a:t>
            </a:r>
            <a:endParaRPr lang="ru-RU" dirty="0"/>
          </a:p>
        </p:txBody>
      </p:sp>
      <p:sp>
        <p:nvSpPr>
          <p:cNvPr id="91159" name="AutoShape 23"/>
          <p:cNvSpPr>
            <a:spLocks noChangeArrowheads="1"/>
          </p:cNvSpPr>
          <p:nvPr/>
        </p:nvSpPr>
        <p:spPr bwMode="auto">
          <a:xfrm>
            <a:off x="2483768" y="2257824"/>
            <a:ext cx="3456384" cy="2134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6265390" y="213285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1161" name="AutoShape 25"/>
          <p:cNvSpPr>
            <a:spLocks noChangeArrowheads="1"/>
          </p:cNvSpPr>
          <p:nvPr/>
        </p:nvSpPr>
        <p:spPr bwMode="auto">
          <a:xfrm>
            <a:off x="2483768" y="2492897"/>
            <a:ext cx="3456384" cy="8814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483768" y="3394028"/>
            <a:ext cx="3456384" cy="9644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6265389" y="264073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 name="Text Box 14"/>
          <p:cNvSpPr txBox="1">
            <a:spLocks noChangeArrowheads="1"/>
          </p:cNvSpPr>
          <p:nvPr/>
        </p:nvSpPr>
        <p:spPr bwMode="auto">
          <a:xfrm>
            <a:off x="6265389" y="3520529"/>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a:solidFill>
                  <a:srgbClr val="FF0000"/>
                </a:solidFill>
                <a:latin typeface="Times New Roman" pitchFamily="18" charset="0"/>
                <a:cs typeface="Times New Roman" pitchFamily="18" charset="0"/>
              </a:rPr>
              <a:t>3</a:t>
            </a:r>
            <a:endParaRPr lang="ru-RU" sz="1800" b="1" i="1">
              <a:solidFill>
                <a:srgbClr val="FF0000"/>
              </a:solidFill>
              <a:latin typeface="Times New Roman" pitchFamily="18" charset="0"/>
              <a:cs typeface="Times New Roman" pitchFamily="18" charset="0"/>
            </a:endParaRP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23</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312684"/>
            <a:ext cx="1394372" cy="511406"/>
          </a:xfrm>
          <a:prstGeom prst="wedgeRoundRectCallout">
            <a:avLst>
              <a:gd name="adj1" fmla="val -107413"/>
              <a:gd name="adj2" fmla="val -7986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Дерево</a:t>
            </a:r>
            <a:endParaRPr lang="ru-RU" sz="1800" dirty="0">
              <a:solidFill>
                <a:srgbClr val="FF0000"/>
              </a:solidFill>
            </a:endParaRPr>
          </a:p>
        </p:txBody>
      </p:sp>
      <p:pic>
        <p:nvPicPr>
          <p:cNvPr id="23"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23928" y="5718632"/>
            <a:ext cx="3280840" cy="37466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29"/>
          <p:cNvSpPr>
            <a:spLocks noChangeArrowheads="1"/>
          </p:cNvSpPr>
          <p:nvPr/>
        </p:nvSpPr>
        <p:spPr bwMode="auto">
          <a:xfrm rot="10800000" flipV="1">
            <a:off x="7606307" y="4650293"/>
            <a:ext cx="1394372" cy="938948"/>
          </a:xfrm>
          <a:prstGeom prst="wedgeRoundRectCallout">
            <a:avLst>
              <a:gd name="adj1" fmla="val 109814"/>
              <a:gd name="adj2" fmla="val 6781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Просмотр сведений ОГВ</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3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1182" y="1700808"/>
            <a:ext cx="5515153" cy="332838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1116013" y="32273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3316" name="Rectangle 5"/>
          <p:cNvSpPr>
            <a:spLocks noChangeArrowheads="1"/>
          </p:cNvSpPr>
          <p:nvPr/>
        </p:nvSpPr>
        <p:spPr bwMode="auto">
          <a:xfrm>
            <a:off x="1385937" y="1279130"/>
            <a:ext cx="6336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i="1" dirty="0" smtClean="0"/>
              <a:t>Органы власти – табличное представление</a:t>
            </a:r>
            <a:r>
              <a:rPr lang="ru-RU" i="1" dirty="0" smtClean="0"/>
              <a:t> </a:t>
            </a:r>
            <a:endParaRPr lang="en-US" i="1" dirty="0"/>
          </a:p>
        </p:txBody>
      </p:sp>
      <p:sp>
        <p:nvSpPr>
          <p:cNvPr id="91150" name="Text Box 14"/>
          <p:cNvSpPr txBox="1">
            <a:spLocks noChangeArrowheads="1"/>
          </p:cNvSpPr>
          <p:nvPr/>
        </p:nvSpPr>
        <p:spPr bwMode="auto">
          <a:xfrm>
            <a:off x="611560" y="5968599"/>
            <a:ext cx="385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Сортировка по любому столбцу</a:t>
            </a:r>
            <a:endParaRPr lang="ru-RU" sz="1800" dirty="0"/>
          </a:p>
        </p:txBody>
      </p:sp>
      <p:sp>
        <p:nvSpPr>
          <p:cNvPr id="91151" name="Text Box 15"/>
          <p:cNvSpPr txBox="1">
            <a:spLocks noChangeArrowheads="1"/>
          </p:cNvSpPr>
          <p:nvPr/>
        </p:nvSpPr>
        <p:spPr bwMode="auto">
          <a:xfrm>
            <a:off x="611560" y="5128114"/>
            <a:ext cx="6497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Фильтрация по территории, административному уровню</a:t>
            </a:r>
            <a:endParaRPr lang="ru-RU" sz="1800" dirty="0"/>
          </a:p>
        </p:txBody>
      </p:sp>
      <p:sp>
        <p:nvSpPr>
          <p:cNvPr id="91152" name="Text Box 16"/>
          <p:cNvSpPr txBox="1">
            <a:spLocks noChangeArrowheads="1"/>
          </p:cNvSpPr>
          <p:nvPr/>
        </p:nvSpPr>
        <p:spPr bwMode="auto">
          <a:xfrm>
            <a:off x="611560" y="5553647"/>
            <a:ext cx="7335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Поиск по наименованию  и расширенный поиск по группе полей</a:t>
            </a:r>
            <a:endParaRPr lang="ru-RU" sz="1800" dirty="0"/>
          </a:p>
        </p:txBody>
      </p:sp>
      <p:sp>
        <p:nvSpPr>
          <p:cNvPr id="91153" name="Rectangle 17"/>
          <p:cNvSpPr>
            <a:spLocks noChangeArrowheads="1"/>
          </p:cNvSpPr>
          <p:nvPr/>
        </p:nvSpPr>
        <p:spPr bwMode="auto">
          <a:xfrm>
            <a:off x="107504" y="6237312"/>
            <a:ext cx="8893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практическому упражнению №2. Поиск </a:t>
            </a:r>
            <a:r>
              <a:rPr lang="ru-RU" dirty="0"/>
              <a:t>информации о государственных органах </a:t>
            </a:r>
          </a:p>
        </p:txBody>
      </p:sp>
      <p:sp>
        <p:nvSpPr>
          <p:cNvPr id="91159" name="AutoShape 23"/>
          <p:cNvSpPr>
            <a:spLocks noChangeArrowheads="1"/>
          </p:cNvSpPr>
          <p:nvPr/>
        </p:nvSpPr>
        <p:spPr bwMode="auto">
          <a:xfrm>
            <a:off x="2771800" y="2705100"/>
            <a:ext cx="4824536" cy="15165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508103" y="23850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1161" name="AutoShape 25"/>
          <p:cNvSpPr>
            <a:spLocks noChangeArrowheads="1"/>
          </p:cNvSpPr>
          <p:nvPr/>
        </p:nvSpPr>
        <p:spPr bwMode="auto">
          <a:xfrm>
            <a:off x="2051720" y="1654111"/>
            <a:ext cx="3456384" cy="2522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1162" name="AutoShape 26"/>
          <p:cNvSpPr>
            <a:spLocks noChangeArrowheads="1"/>
          </p:cNvSpPr>
          <p:nvPr/>
        </p:nvSpPr>
        <p:spPr bwMode="auto">
          <a:xfrm>
            <a:off x="2081181" y="2286165"/>
            <a:ext cx="5515153" cy="1838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5508102" y="158587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5508104" y="1916832"/>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13327"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C05F852-726C-4B8C-BC3D-9D23866373D3}" type="slidenum">
                <a:rPr lang="en-US" sz="3200">
                  <a:solidFill>
                    <a:schemeClr val="accent6">
                      <a:lumMod val="60000"/>
                      <a:lumOff val="40000"/>
                    </a:schemeClr>
                  </a:solidFill>
                </a:rPr>
                <a:pPr algn="ctr">
                  <a:defRPr/>
                </a:pPr>
                <a:t>24</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513331" y="2528707"/>
            <a:ext cx="1394372" cy="511406"/>
          </a:xfrm>
          <a:prstGeom prst="wedgeRoundRectCallout">
            <a:avLst>
              <a:gd name="adj1" fmla="val -114197"/>
              <a:gd name="adj2" fmla="val -2848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Таблица</a:t>
            </a:r>
            <a:endParaRPr lang="ru-RU" sz="1800" dirty="0">
              <a:solidFill>
                <a:srgbClr val="FF0000"/>
              </a:solidFill>
            </a:endParaRPr>
          </a:p>
        </p:txBody>
      </p:sp>
    </p:spTree>
    <p:extLst>
      <p:ext uri="{BB962C8B-B14F-4D97-AF65-F5344CB8AC3E}">
        <p14:creationId xmlns:p14="http://schemas.microsoft.com/office/powerpoint/2010/main" val="559621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355" y="2122669"/>
            <a:ext cx="5728797" cy="312573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802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власти</a:t>
            </a:r>
            <a:endParaRPr lang="en-US" b="1" i="1" dirty="0"/>
          </a:p>
        </p:txBody>
      </p:sp>
      <p:sp>
        <p:nvSpPr>
          <p:cNvPr id="92183" name="Text Box 23"/>
          <p:cNvSpPr txBox="1">
            <a:spLocks noChangeArrowheads="1"/>
          </p:cNvSpPr>
          <p:nvPr/>
        </p:nvSpPr>
        <p:spPr bwMode="auto">
          <a:xfrm>
            <a:off x="5940152" y="1979548"/>
            <a:ext cx="2703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 </a:t>
            </a:r>
            <a:r>
              <a:rPr lang="ru-RU" sz="1800" u="sng" dirty="0"/>
              <a:t>Статус </a:t>
            </a:r>
            <a:r>
              <a:rPr lang="ru-RU" sz="1800" u="sng" dirty="0" smtClean="0"/>
              <a:t>объекта: </a:t>
            </a:r>
            <a:r>
              <a:rPr lang="ru-RU" sz="1800" i="1" dirty="0" smtClean="0"/>
              <a:t>новый</a:t>
            </a:r>
            <a:endParaRPr lang="ru-RU" sz="1800" u="sng"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a:t>
            </a:r>
            <a:r>
              <a:rPr lang="ru-RU" dirty="0" smtClean="0"/>
              <a:t>поля органа власти</a:t>
            </a:r>
            <a:endParaRPr lang="ru-RU" dirty="0"/>
          </a:p>
        </p:txBody>
      </p:sp>
      <p:sp>
        <p:nvSpPr>
          <p:cNvPr id="92178" name="AutoShape 18"/>
          <p:cNvSpPr>
            <a:spLocks noChangeArrowheads="1"/>
          </p:cNvSpPr>
          <p:nvPr/>
        </p:nvSpPr>
        <p:spPr bwMode="auto">
          <a:xfrm>
            <a:off x="179512" y="5013176"/>
            <a:ext cx="1079500" cy="2331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25</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1"/>
          <p:cNvSpPr txBox="1">
            <a:spLocks noChangeArrowheads="1"/>
          </p:cNvSpPr>
          <p:nvPr/>
        </p:nvSpPr>
        <p:spPr bwMode="auto">
          <a:xfrm>
            <a:off x="6012160" y="1550119"/>
            <a:ext cx="2805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Создание </a:t>
            </a:r>
            <a:r>
              <a:rPr lang="ru-RU" sz="1800" dirty="0" smtClean="0"/>
              <a:t>органа власти</a:t>
            </a:r>
            <a:endParaRPr lang="ru-RU" sz="1800" i="1" dirty="0"/>
          </a:p>
        </p:txBody>
      </p:sp>
      <p:pic>
        <p:nvPicPr>
          <p:cNvPr id="20" name="Picture 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83968" y="1628391"/>
            <a:ext cx="1514475" cy="1998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4"/>
          <p:cNvSpPr>
            <a:spLocks noChangeArrowheads="1"/>
          </p:cNvSpPr>
          <p:nvPr/>
        </p:nvSpPr>
        <p:spPr bwMode="auto">
          <a:xfrm>
            <a:off x="179512" y="2348881"/>
            <a:ext cx="1368772" cy="25509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Text Box 11"/>
          <p:cNvSpPr txBox="1">
            <a:spLocks noChangeArrowheads="1"/>
          </p:cNvSpPr>
          <p:nvPr/>
        </p:nvSpPr>
        <p:spPr bwMode="auto">
          <a:xfrm>
            <a:off x="6012160" y="2394754"/>
            <a:ext cx="31973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Закладки:</a:t>
            </a:r>
          </a:p>
          <a:p>
            <a:pPr marL="342900" indent="-342900" eaLnBrk="1" hangingPunct="1">
              <a:buAutoNum type="arabicPeriod"/>
            </a:pPr>
            <a:r>
              <a:rPr lang="ru-RU" sz="1800" i="1" dirty="0" smtClean="0"/>
              <a:t>Общие сведения;</a:t>
            </a:r>
          </a:p>
          <a:p>
            <a:pPr marL="342900" indent="-342900" eaLnBrk="1" hangingPunct="1">
              <a:buAutoNum type="arabicPeriod"/>
            </a:pPr>
            <a:r>
              <a:rPr lang="ru-RU" sz="1800" i="1" dirty="0" smtClean="0"/>
              <a:t>Офисы;</a:t>
            </a:r>
          </a:p>
          <a:p>
            <a:pPr marL="342900" indent="-342900" eaLnBrk="1" hangingPunct="1">
              <a:buAutoNum type="arabicPeriod"/>
            </a:pPr>
            <a:r>
              <a:rPr lang="ru-RU" sz="1800" i="1" dirty="0" smtClean="0"/>
              <a:t>Контакты;</a:t>
            </a:r>
          </a:p>
          <a:p>
            <a:pPr marL="342900" indent="-342900" eaLnBrk="1" hangingPunct="1">
              <a:buAutoNum type="arabicPeriod"/>
            </a:pPr>
            <a:r>
              <a:rPr lang="ru-RU" sz="1800" i="1" dirty="0" smtClean="0"/>
              <a:t>Платежные реквизиты;</a:t>
            </a:r>
          </a:p>
          <a:p>
            <a:pPr marL="342900" indent="-342900" eaLnBrk="1" hangingPunct="1">
              <a:buAutoNum type="arabicPeriod"/>
            </a:pPr>
            <a:r>
              <a:rPr lang="ru-RU" sz="1800" i="1" dirty="0" smtClean="0"/>
              <a:t>Услуги (функции)</a:t>
            </a:r>
            <a:endParaRPr lang="ru-RU" sz="1800" i="1" dirty="0"/>
          </a:p>
        </p:txBody>
      </p:sp>
      <p:sp>
        <p:nvSpPr>
          <p:cNvPr id="23" name="Text Box 14"/>
          <p:cNvSpPr txBox="1">
            <a:spLocks noChangeArrowheads="1"/>
          </p:cNvSpPr>
          <p:nvPr/>
        </p:nvSpPr>
        <p:spPr bwMode="auto">
          <a:xfrm>
            <a:off x="1259012" y="2047436"/>
            <a:ext cx="175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753364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3989" y="1830467"/>
            <a:ext cx="2853835" cy="378832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1116013" y="1143000"/>
            <a:ext cx="7711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Создание нового органа </a:t>
            </a:r>
            <a:r>
              <a:rPr lang="ru-RU" b="1" i="1" dirty="0" smtClean="0"/>
              <a:t>государственной </a:t>
            </a:r>
            <a:r>
              <a:rPr lang="ru-RU" b="1" i="1" dirty="0"/>
              <a:t>власти</a:t>
            </a:r>
            <a:r>
              <a:rPr lang="ru-RU" b="1" i="1" dirty="0" smtClean="0"/>
              <a:t>. Поля</a:t>
            </a:r>
            <a:endParaRPr lang="en-US" b="1" i="1" dirty="0"/>
          </a:p>
        </p:txBody>
      </p:sp>
      <p:sp>
        <p:nvSpPr>
          <p:cNvPr id="92180" name="Text Box 20"/>
          <p:cNvSpPr txBox="1">
            <a:spLocks noChangeArrowheads="1"/>
          </p:cNvSpPr>
          <p:nvPr/>
        </p:nvSpPr>
        <p:spPr bwMode="auto">
          <a:xfrm>
            <a:off x="4788024" y="1628800"/>
            <a:ext cx="419217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1. </a:t>
            </a:r>
            <a:r>
              <a:rPr lang="ru-RU" sz="1800" u="sng" dirty="0" smtClean="0"/>
              <a:t>Общие сведения</a:t>
            </a:r>
            <a:r>
              <a:rPr lang="en-US" sz="1800" u="sng" dirty="0" smtClean="0"/>
              <a:t> </a:t>
            </a:r>
          </a:p>
          <a:p>
            <a:pPr marL="324000" eaLnBrk="1" hangingPunct="1">
              <a:spcAft>
                <a:spcPts val="600"/>
              </a:spcAft>
            </a:pPr>
            <a:r>
              <a:rPr lang="ru-RU" sz="1800" u="sng" dirty="0" smtClean="0"/>
              <a:t>(поля для заполнения):</a:t>
            </a:r>
            <a:endParaRPr lang="en-US" sz="1800" u="sng" dirty="0" smtClean="0"/>
          </a:p>
          <a:p>
            <a:pPr eaLnBrk="1" hangingPunct="1">
              <a:buFontTx/>
              <a:buChar char="•"/>
            </a:pPr>
            <a:r>
              <a:rPr lang="en-US" sz="1600" b="1" dirty="0" smtClean="0"/>
              <a:t> </a:t>
            </a:r>
            <a:r>
              <a:rPr lang="ru-RU" sz="1600" b="1" dirty="0" smtClean="0"/>
              <a:t>Полное наименование </a:t>
            </a:r>
            <a:r>
              <a:rPr lang="ru-RU" sz="1600" i="1" dirty="0"/>
              <a:t>(обязательное)</a:t>
            </a:r>
          </a:p>
          <a:p>
            <a:pPr eaLnBrk="1" hangingPunct="1">
              <a:buFontTx/>
              <a:buChar char="•"/>
            </a:pPr>
            <a:r>
              <a:rPr lang="ru-RU" sz="1600" b="1" i="1" dirty="0"/>
              <a:t> </a:t>
            </a:r>
            <a:r>
              <a:rPr lang="ru-RU" sz="1600" b="1" dirty="0"/>
              <a:t>Краткое </a:t>
            </a:r>
            <a:r>
              <a:rPr lang="ru-RU" sz="1600" b="1" dirty="0" smtClean="0"/>
              <a:t>наименование</a:t>
            </a:r>
          </a:p>
          <a:p>
            <a:pPr eaLnBrk="1" hangingPunct="1">
              <a:buFontTx/>
              <a:buChar char="•"/>
            </a:pPr>
            <a:r>
              <a:rPr lang="ru-RU" sz="1600" b="1" dirty="0"/>
              <a:t> </a:t>
            </a:r>
            <a:r>
              <a:rPr lang="ru-RU" sz="1600" b="1" dirty="0" smtClean="0"/>
              <a:t>Административный уровень</a:t>
            </a:r>
            <a:r>
              <a:rPr lang="ru-RU" sz="1600" b="1" dirty="0"/>
              <a:t> </a:t>
            </a:r>
            <a:r>
              <a:rPr lang="ru-RU" sz="1600" i="1" dirty="0"/>
              <a:t>(список)</a:t>
            </a:r>
            <a:endParaRPr lang="ru-RU" sz="1600" b="1" dirty="0"/>
          </a:p>
          <a:p>
            <a:pPr eaLnBrk="1" hangingPunct="1">
              <a:buFontTx/>
              <a:buChar char="•"/>
            </a:pPr>
            <a:r>
              <a:rPr lang="ru-RU" sz="1600" b="1" dirty="0"/>
              <a:t> </a:t>
            </a:r>
            <a:r>
              <a:rPr lang="ru-RU" sz="1600" b="1" dirty="0" smtClean="0"/>
              <a:t>Тип органа власти </a:t>
            </a:r>
            <a:r>
              <a:rPr lang="ru-RU" sz="1600" i="1" dirty="0"/>
              <a:t>(список)</a:t>
            </a:r>
          </a:p>
          <a:p>
            <a:pPr eaLnBrk="1" hangingPunct="1">
              <a:buFontTx/>
              <a:buChar char="•"/>
            </a:pPr>
            <a:r>
              <a:rPr lang="ru-RU" sz="1600" b="1" dirty="0"/>
              <a:t> Тип подчинения </a:t>
            </a:r>
            <a:r>
              <a:rPr lang="ru-RU" sz="1600" i="1" dirty="0"/>
              <a:t>(список)</a:t>
            </a:r>
          </a:p>
          <a:p>
            <a:pPr eaLnBrk="1" hangingPunct="1">
              <a:buFontTx/>
              <a:buChar char="•"/>
            </a:pPr>
            <a:r>
              <a:rPr lang="ru-RU" sz="1600" b="1" dirty="0"/>
              <a:t> Вышестоящий </a:t>
            </a:r>
            <a:r>
              <a:rPr lang="ru-RU" sz="1600" b="1" dirty="0" smtClean="0"/>
              <a:t>орган </a:t>
            </a:r>
            <a:r>
              <a:rPr lang="ru-RU" sz="1600" i="1" dirty="0" smtClean="0"/>
              <a:t>(обязательное)</a:t>
            </a:r>
            <a:endParaRPr lang="ru-RU" sz="1600" i="1" dirty="0"/>
          </a:p>
          <a:p>
            <a:pPr eaLnBrk="1" hangingPunct="1">
              <a:buFontTx/>
              <a:buChar char="•"/>
            </a:pPr>
            <a:r>
              <a:rPr lang="ru-RU" sz="1600" b="1" dirty="0"/>
              <a:t> </a:t>
            </a:r>
            <a:r>
              <a:rPr lang="ru-RU" sz="1600" b="1" dirty="0" smtClean="0"/>
              <a:t>Герб органа власти </a:t>
            </a:r>
            <a:r>
              <a:rPr lang="ru-RU" sz="1600" i="1" dirty="0"/>
              <a:t>(если есть)</a:t>
            </a:r>
          </a:p>
          <a:p>
            <a:pPr eaLnBrk="1" hangingPunct="1">
              <a:buFontTx/>
              <a:buChar char="•"/>
            </a:pPr>
            <a:r>
              <a:rPr lang="en-US" sz="1600" b="1" dirty="0" smtClean="0"/>
              <a:t> </a:t>
            </a:r>
            <a:r>
              <a:rPr lang="ru-RU" sz="1600" b="1" dirty="0" smtClean="0"/>
              <a:t>Руководитель органа власти</a:t>
            </a:r>
            <a:endParaRPr lang="ru-RU" sz="1600" b="1" dirty="0"/>
          </a:p>
          <a:p>
            <a:pPr eaLnBrk="1" hangingPunct="1">
              <a:buFontTx/>
              <a:buChar char="•"/>
            </a:pPr>
            <a:r>
              <a:rPr lang="ru-RU" sz="1600" b="1" dirty="0"/>
              <a:t> Режим работы</a:t>
            </a:r>
          </a:p>
          <a:p>
            <a:pPr eaLnBrk="1" hangingPunct="1">
              <a:buFontTx/>
              <a:buChar char="•"/>
            </a:pPr>
            <a:r>
              <a:rPr lang="ru-RU" sz="1600" b="1" dirty="0"/>
              <a:t> Веб-сайт </a:t>
            </a:r>
            <a:r>
              <a:rPr lang="ru-RU" sz="1600" i="1" dirty="0"/>
              <a:t>(обязательное)</a:t>
            </a:r>
          </a:p>
          <a:p>
            <a:pPr eaLnBrk="1" hangingPunct="1">
              <a:buFontTx/>
              <a:buChar char="•"/>
            </a:pPr>
            <a:r>
              <a:rPr lang="ru-RU" sz="1600" b="1" dirty="0"/>
              <a:t> Электронная почта </a:t>
            </a:r>
            <a:r>
              <a:rPr lang="ru-RU" sz="1600" i="1" dirty="0"/>
              <a:t>(обязательное)</a:t>
            </a:r>
          </a:p>
          <a:p>
            <a:pPr eaLnBrk="1" hangingPunct="1">
              <a:buFontTx/>
              <a:buChar char="•"/>
            </a:pPr>
            <a:r>
              <a:rPr lang="ru-RU" sz="1600" b="1" dirty="0"/>
              <a:t> Автоинформатор </a:t>
            </a:r>
            <a:r>
              <a:rPr lang="ru-RU" sz="1600" i="1" dirty="0"/>
              <a:t>(обязательное)</a:t>
            </a:r>
          </a:p>
          <a:p>
            <a:pPr eaLnBrk="1" hangingPunct="1">
              <a:buFontTx/>
              <a:buChar char="•"/>
            </a:pPr>
            <a:r>
              <a:rPr lang="ru-RU" sz="1600" b="1" dirty="0"/>
              <a:t> Время работы </a:t>
            </a:r>
            <a:r>
              <a:rPr lang="ru-RU" sz="1600" b="1" dirty="0" smtClean="0"/>
              <a:t>экспедиции</a:t>
            </a:r>
          </a:p>
          <a:p>
            <a:pPr eaLnBrk="1" hangingPunct="1">
              <a:buFontTx/>
              <a:buChar char="•"/>
            </a:pPr>
            <a:r>
              <a:rPr lang="en-US" sz="1600" b="1" dirty="0" smtClean="0"/>
              <a:t> </a:t>
            </a:r>
            <a:r>
              <a:rPr lang="ru-RU" sz="1600" b="1" dirty="0" smtClean="0"/>
              <a:t>Согласующий ОГВ </a:t>
            </a:r>
            <a:r>
              <a:rPr lang="ru-RU" sz="1600" i="1" dirty="0" smtClean="0"/>
              <a:t>(если есть)</a:t>
            </a:r>
          </a:p>
          <a:p>
            <a:pPr eaLnBrk="1" hangingPunct="1">
              <a:buFontTx/>
              <a:buChar char="•"/>
            </a:pPr>
            <a:r>
              <a:rPr lang="en-US" sz="1600" b="1" dirty="0" smtClean="0"/>
              <a:t> </a:t>
            </a:r>
            <a:r>
              <a:rPr lang="ru-RU" sz="1600" b="1" dirty="0" smtClean="0"/>
              <a:t>Проверяемые ОГВ </a:t>
            </a:r>
            <a:r>
              <a:rPr lang="ru-RU" sz="1600" i="1" dirty="0" smtClean="0"/>
              <a:t>(если есть)</a:t>
            </a:r>
          </a:p>
          <a:p>
            <a:pPr eaLnBrk="1" hangingPunct="1">
              <a:buFontTx/>
              <a:buChar char="•"/>
            </a:pPr>
            <a:r>
              <a:rPr lang="ru-RU" sz="1600" b="1" dirty="0"/>
              <a:t> </a:t>
            </a:r>
            <a:r>
              <a:rPr lang="ru-RU" sz="1600" b="1" dirty="0" smtClean="0"/>
              <a:t>Почтовый адрес органа власти</a:t>
            </a:r>
            <a:endParaRPr lang="ru-RU" sz="1600" b="1" dirty="0"/>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26</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Rectangle 17"/>
          <p:cNvSpPr>
            <a:spLocks noChangeArrowheads="1"/>
          </p:cNvSpPr>
          <p:nvPr/>
        </p:nvSpPr>
        <p:spPr bwMode="auto">
          <a:xfrm>
            <a:off x="107504" y="6416501"/>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рассматривать </a:t>
            </a:r>
            <a:r>
              <a:rPr lang="ru-RU" dirty="0"/>
              <a:t>процесс создания нового </a:t>
            </a:r>
            <a:r>
              <a:rPr lang="ru-RU" dirty="0" smtClean="0"/>
              <a:t>ОГВ. Офисы</a:t>
            </a:r>
            <a:endParaRPr lang="ru-RU" dirty="0"/>
          </a:p>
        </p:txBody>
      </p:sp>
      <p:pic>
        <p:nvPicPr>
          <p:cNvPr id="15" name="Picture 2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9672" y="2891742"/>
            <a:ext cx="2667647" cy="352663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70291" y="4821577"/>
            <a:ext cx="1217733" cy="159679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3228" y="1563937"/>
            <a:ext cx="4038238" cy="209729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4340"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
        <p:nvSpPr>
          <p:cNvPr id="2" name="Text Box 14"/>
          <p:cNvSpPr txBox="1">
            <a:spLocks noChangeArrowheads="1"/>
          </p:cNvSpPr>
          <p:nvPr/>
        </p:nvSpPr>
        <p:spPr bwMode="auto">
          <a:xfrm>
            <a:off x="1006466" y="1679803"/>
            <a:ext cx="17557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92181" name="Text Box 21"/>
          <p:cNvSpPr txBox="1">
            <a:spLocks noChangeArrowheads="1"/>
          </p:cNvSpPr>
          <p:nvPr/>
        </p:nvSpPr>
        <p:spPr bwMode="auto">
          <a:xfrm>
            <a:off x="5151994" y="1560368"/>
            <a:ext cx="1220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2</a:t>
            </a:r>
            <a:r>
              <a:rPr lang="ru-RU" sz="1800" dirty="0" smtClean="0"/>
              <a:t>. </a:t>
            </a:r>
            <a:r>
              <a:rPr lang="ru-RU" sz="1800" u="sng" dirty="0"/>
              <a:t>Офисы</a:t>
            </a:r>
          </a:p>
        </p:txBody>
      </p:sp>
      <p:sp>
        <p:nvSpPr>
          <p:cNvPr id="92182" name="Text Box 22"/>
          <p:cNvSpPr txBox="1">
            <a:spLocks noChangeArrowheads="1"/>
          </p:cNvSpPr>
          <p:nvPr/>
        </p:nvSpPr>
        <p:spPr bwMode="auto">
          <a:xfrm>
            <a:off x="5173424" y="1863160"/>
            <a:ext cx="37910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285750" indent="-285750" eaLnBrk="1" hangingPunct="1">
              <a:buFont typeface="Arial" panose="020B0604020202020204" pitchFamily="34" charset="0"/>
              <a:buChar char="•"/>
            </a:pPr>
            <a:r>
              <a:rPr lang="ru-RU" sz="1800" dirty="0" smtClean="0"/>
              <a:t>Основные сведения</a:t>
            </a:r>
          </a:p>
          <a:p>
            <a:pPr marL="285750" indent="-285750" eaLnBrk="1" hangingPunct="1">
              <a:buFont typeface="Arial" panose="020B0604020202020204" pitchFamily="34" charset="0"/>
              <a:buChar char="•"/>
            </a:pPr>
            <a:r>
              <a:rPr lang="ru-RU" sz="1800" dirty="0" smtClean="0"/>
              <a:t>Адрес офиса</a:t>
            </a:r>
          </a:p>
          <a:p>
            <a:pPr marL="285750" indent="-285750" eaLnBrk="1" hangingPunct="1">
              <a:buFont typeface="Arial" panose="020B0604020202020204" pitchFamily="34" charset="0"/>
              <a:buChar char="•"/>
            </a:pPr>
            <a:r>
              <a:rPr lang="ru-RU" sz="1800" dirty="0" smtClean="0"/>
              <a:t>Контактная информация</a:t>
            </a:r>
          </a:p>
          <a:p>
            <a:pPr marL="285750" indent="-285750" eaLnBrk="1" hangingPunct="1">
              <a:buFont typeface="Arial" panose="020B0604020202020204" pitchFamily="34" charset="0"/>
              <a:buChar char="•"/>
            </a:pPr>
            <a:r>
              <a:rPr lang="ru-RU" sz="1800" dirty="0" smtClean="0"/>
              <a:t>Дополнительные сведения</a:t>
            </a:r>
          </a:p>
          <a:p>
            <a:pPr marL="285750" indent="-285750" eaLnBrk="1" hangingPunct="1">
              <a:buFont typeface="Arial" panose="020B0604020202020204" pitchFamily="34" charset="0"/>
              <a:buChar char="•"/>
            </a:pPr>
            <a:r>
              <a:rPr lang="ru-RU" sz="1800" dirty="0" smtClean="0"/>
              <a:t>Платежные реквизиты</a:t>
            </a:r>
          </a:p>
          <a:p>
            <a:pPr marL="285750" indent="-285750" eaLnBrk="1" hangingPunct="1">
              <a:buFont typeface="Arial" panose="020B0604020202020204" pitchFamily="34" charset="0"/>
              <a:buChar char="•"/>
            </a:pPr>
            <a:r>
              <a:rPr lang="ru-RU" sz="1800" dirty="0" smtClean="0"/>
              <a:t>Услуги (функции) офиса – </a:t>
            </a:r>
            <a:r>
              <a:rPr lang="ru-RU" sz="1800" i="1" dirty="0" smtClean="0"/>
              <a:t>заполняется автоматически</a:t>
            </a:r>
            <a:endParaRPr lang="ru-RU" sz="1800" i="1" dirty="0"/>
          </a:p>
        </p:txBody>
      </p:sp>
      <p:sp>
        <p:nvSpPr>
          <p:cNvPr id="92184" name="Rectangle 24"/>
          <p:cNvSpPr>
            <a:spLocks noChangeArrowheads="1"/>
          </p:cNvSpPr>
          <p:nvPr/>
        </p:nvSpPr>
        <p:spPr bwMode="auto">
          <a:xfrm>
            <a:off x="107504" y="6309320"/>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Контакты</a:t>
            </a:r>
            <a:endParaRPr lang="ru-RU" dirty="0"/>
          </a:p>
        </p:txBody>
      </p:sp>
      <p:sp>
        <p:nvSpPr>
          <p:cNvPr id="92174" name="AutoShape 14"/>
          <p:cNvSpPr>
            <a:spLocks noChangeArrowheads="1"/>
          </p:cNvSpPr>
          <p:nvPr/>
        </p:nvSpPr>
        <p:spPr bwMode="auto">
          <a:xfrm>
            <a:off x="251520" y="1988840"/>
            <a:ext cx="1008112" cy="15118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80516" y="358165"/>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27</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3750" y="3683498"/>
            <a:ext cx="3214628" cy="22736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00614" y="4119559"/>
            <a:ext cx="3214628" cy="20819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99766" y="4163257"/>
            <a:ext cx="3214628" cy="220431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948264" y="3923273"/>
            <a:ext cx="2094481" cy="244430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853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3254" y="1596020"/>
            <a:ext cx="4119426" cy="399109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2" name="Text Box 14"/>
          <p:cNvSpPr txBox="1">
            <a:spLocks noChangeArrowheads="1"/>
          </p:cNvSpPr>
          <p:nvPr/>
        </p:nvSpPr>
        <p:spPr bwMode="auto">
          <a:xfrm>
            <a:off x="1116013" y="156130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2182" name="Text Box 22"/>
          <p:cNvSpPr txBox="1">
            <a:spLocks noChangeArrowheads="1"/>
          </p:cNvSpPr>
          <p:nvPr/>
        </p:nvSpPr>
        <p:spPr bwMode="auto">
          <a:xfrm>
            <a:off x="4957173" y="1658392"/>
            <a:ext cx="400731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800" dirty="0"/>
              <a:t>3</a:t>
            </a:r>
            <a:r>
              <a:rPr lang="ru-RU" sz="1800" dirty="0" smtClean="0"/>
              <a:t>. </a:t>
            </a:r>
            <a:r>
              <a:rPr lang="ru-RU" sz="1800" u="sng" dirty="0" smtClean="0"/>
              <a:t>Контакты (поля для заполнения):</a:t>
            </a:r>
          </a:p>
          <a:p>
            <a:pPr marL="285750" indent="-285750" eaLnBrk="1" hangingPunct="1">
              <a:buFont typeface="Arial" panose="020B0604020202020204" pitchFamily="34" charset="0"/>
              <a:buChar char="•"/>
            </a:pPr>
            <a:r>
              <a:rPr lang="ru-RU" sz="1600" b="1" dirty="0" smtClean="0"/>
              <a:t>Повод для обращения;</a:t>
            </a:r>
          </a:p>
          <a:p>
            <a:pPr marL="285750" indent="-285750" eaLnBrk="1" hangingPunct="1">
              <a:buFont typeface="Arial" panose="020B0604020202020204" pitchFamily="34" charset="0"/>
              <a:buChar char="•"/>
            </a:pPr>
            <a:r>
              <a:rPr lang="ru-RU" sz="1600" b="1" dirty="0" smtClean="0"/>
              <a:t>Фамилия;</a:t>
            </a:r>
          </a:p>
          <a:p>
            <a:pPr marL="285750" indent="-285750" eaLnBrk="1" hangingPunct="1">
              <a:buFont typeface="Arial" panose="020B0604020202020204" pitchFamily="34" charset="0"/>
              <a:buChar char="•"/>
            </a:pPr>
            <a:r>
              <a:rPr lang="ru-RU" sz="1600" b="1" dirty="0" smtClean="0"/>
              <a:t>Имя;</a:t>
            </a:r>
          </a:p>
          <a:p>
            <a:pPr marL="285750" indent="-285750" eaLnBrk="1" hangingPunct="1">
              <a:buFont typeface="Arial" panose="020B0604020202020204" pitchFamily="34" charset="0"/>
              <a:buChar char="•"/>
            </a:pPr>
            <a:r>
              <a:rPr lang="ru-RU" sz="1600" b="1" dirty="0" smtClean="0"/>
              <a:t>Отчество;</a:t>
            </a:r>
          </a:p>
          <a:p>
            <a:pPr marL="285750" indent="-285750" eaLnBrk="1" hangingPunct="1">
              <a:buFont typeface="Arial" panose="020B0604020202020204" pitchFamily="34" charset="0"/>
              <a:buChar char="•"/>
            </a:pPr>
            <a:r>
              <a:rPr lang="ru-RU" sz="1600" b="1" dirty="0" smtClean="0"/>
              <a:t>Электронная почта;</a:t>
            </a:r>
          </a:p>
          <a:p>
            <a:pPr marL="285750" indent="-285750" eaLnBrk="1" hangingPunct="1">
              <a:buFont typeface="Arial" panose="020B0604020202020204" pitchFamily="34" charset="0"/>
              <a:buChar char="•"/>
            </a:pPr>
            <a:r>
              <a:rPr lang="ru-RU" sz="1600" b="1" dirty="0" smtClean="0"/>
              <a:t>Телефон;</a:t>
            </a:r>
          </a:p>
          <a:p>
            <a:pPr marL="285750" indent="-285750" eaLnBrk="1" hangingPunct="1">
              <a:buFont typeface="Arial" panose="020B0604020202020204" pitchFamily="34" charset="0"/>
              <a:buChar char="•"/>
            </a:pPr>
            <a:r>
              <a:rPr lang="ru-RU" sz="1600" b="1" dirty="0" smtClean="0"/>
              <a:t>Факс;</a:t>
            </a:r>
          </a:p>
          <a:p>
            <a:pPr marL="285750" indent="-285750" eaLnBrk="1" hangingPunct="1">
              <a:buFont typeface="Arial" panose="020B0604020202020204" pitchFamily="34" charset="0"/>
              <a:buChar char="•"/>
            </a:pPr>
            <a:r>
              <a:rPr lang="ru-RU" sz="1600" b="1" dirty="0" smtClean="0"/>
              <a:t>Должность;</a:t>
            </a:r>
          </a:p>
          <a:p>
            <a:pPr marL="285750" indent="-285750" eaLnBrk="1" hangingPunct="1">
              <a:buFont typeface="Arial" panose="020B0604020202020204" pitchFamily="34" charset="0"/>
              <a:buChar char="•"/>
            </a:pPr>
            <a:r>
              <a:rPr lang="ru-RU" sz="1600" b="1" dirty="0" smtClean="0"/>
              <a:t>Роль;</a:t>
            </a:r>
          </a:p>
          <a:p>
            <a:pPr marL="285750" indent="-285750" eaLnBrk="1" hangingPunct="1">
              <a:buFont typeface="Arial" panose="020B0604020202020204" pitchFamily="34" charset="0"/>
              <a:buChar char="•"/>
            </a:pPr>
            <a:r>
              <a:rPr lang="ru-RU" sz="1600" b="1" dirty="0" smtClean="0"/>
              <a:t>Офис;</a:t>
            </a:r>
          </a:p>
          <a:p>
            <a:pPr marL="285750" indent="-285750" eaLnBrk="1" hangingPunct="1">
              <a:buFont typeface="Arial" panose="020B0604020202020204" pitchFamily="34" charset="0"/>
              <a:buChar char="•"/>
            </a:pPr>
            <a:r>
              <a:rPr lang="ru-RU" sz="1600" b="1" dirty="0" smtClean="0"/>
              <a:t>График работы;</a:t>
            </a:r>
          </a:p>
          <a:p>
            <a:pPr marL="285750" indent="-285750" eaLnBrk="1" hangingPunct="1">
              <a:buFont typeface="Arial" panose="020B0604020202020204" pitchFamily="34" charset="0"/>
              <a:buChar char="•"/>
            </a:pPr>
            <a:r>
              <a:rPr lang="ru-RU" sz="1600" b="1" dirty="0" smtClean="0"/>
              <a:t>Комментарий.</a:t>
            </a:r>
            <a:endParaRPr lang="ru-RU" sz="1600" b="1" dirty="0"/>
          </a:p>
        </p:txBody>
      </p:sp>
      <p:sp>
        <p:nvSpPr>
          <p:cNvPr id="92184" name="Rectangle 24"/>
          <p:cNvSpPr>
            <a:spLocks noChangeArrowheads="1"/>
          </p:cNvSpPr>
          <p:nvPr/>
        </p:nvSpPr>
        <p:spPr bwMode="auto">
          <a:xfrm>
            <a:off x="107504" y="6165304"/>
            <a:ext cx="8893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a:t>
            </a:r>
            <a:r>
              <a:rPr lang="ru-RU" dirty="0" smtClean="0"/>
              <a:t>ОГВ. </a:t>
            </a:r>
            <a:r>
              <a:rPr lang="ru-RU" dirty="0"/>
              <a:t>Платежные реквизиты</a:t>
            </a:r>
          </a:p>
        </p:txBody>
      </p:sp>
      <p:sp>
        <p:nvSpPr>
          <p:cNvPr id="92178" name="AutoShape 18"/>
          <p:cNvSpPr>
            <a:spLocks noChangeArrowheads="1"/>
          </p:cNvSpPr>
          <p:nvPr/>
        </p:nvSpPr>
        <p:spPr bwMode="auto">
          <a:xfrm>
            <a:off x="252140" y="1845965"/>
            <a:ext cx="1151508" cy="20444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Rectangle 5"/>
          <p:cNvSpPr>
            <a:spLocks noChangeArrowheads="1"/>
          </p:cNvSpPr>
          <p:nvPr/>
        </p:nvSpPr>
        <p:spPr bwMode="auto">
          <a:xfrm>
            <a:off x="539552" y="114300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p14="http://schemas.microsoft.com/office/powerpoint/2010/main" val="978629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92184" name="Rectangle 24"/>
          <p:cNvSpPr>
            <a:spLocks noChangeArrowheads="1"/>
          </p:cNvSpPr>
          <p:nvPr/>
        </p:nvSpPr>
        <p:spPr bwMode="auto">
          <a:xfrm>
            <a:off x="107504" y="6165304"/>
            <a:ext cx="8893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a:t>
            </a:r>
            <a:r>
              <a:rPr lang="ru-RU" dirty="0"/>
              <a:t>3. Создание нового органа власти</a:t>
            </a:r>
          </a:p>
        </p:txBody>
      </p:sp>
      <p:grpSp>
        <p:nvGrpSpPr>
          <p:cNvPr id="14356"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22231-BBD4-4C54-9261-E275A45297FF}" type="slidenum">
                <a:rPr lang="en-US" sz="3200">
                  <a:solidFill>
                    <a:schemeClr val="accent6">
                      <a:lumMod val="60000"/>
                      <a:lumOff val="40000"/>
                    </a:schemeClr>
                  </a:solidFill>
                </a:rPr>
                <a:pPr algn="ctr">
                  <a:defRPr/>
                </a:pPr>
                <a:t>29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8"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7269" y="2132563"/>
            <a:ext cx="4918289" cy="391958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4"/>
          <p:cNvSpPr txBox="1">
            <a:spLocks noChangeArrowheads="1"/>
          </p:cNvSpPr>
          <p:nvPr/>
        </p:nvSpPr>
        <p:spPr bwMode="auto">
          <a:xfrm>
            <a:off x="1691680" y="234638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30" name="AutoShape 18"/>
          <p:cNvSpPr>
            <a:spLocks noChangeArrowheads="1"/>
          </p:cNvSpPr>
          <p:nvPr/>
        </p:nvSpPr>
        <p:spPr bwMode="auto">
          <a:xfrm>
            <a:off x="380566" y="2638054"/>
            <a:ext cx="1671154" cy="1931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22"/>
          <p:cNvSpPr txBox="1">
            <a:spLocks noChangeArrowheads="1"/>
          </p:cNvSpPr>
          <p:nvPr/>
        </p:nvSpPr>
        <p:spPr bwMode="auto">
          <a:xfrm>
            <a:off x="5580112" y="2132270"/>
            <a:ext cx="356388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u="sng" dirty="0" smtClean="0"/>
              <a:t>Платежные реквизиты (поля для заполнения):</a:t>
            </a:r>
          </a:p>
          <a:p>
            <a:pPr marL="285750" indent="-285750" eaLnBrk="1" hangingPunct="1">
              <a:buFont typeface="Arial" panose="020B0604020202020204" pitchFamily="34" charset="0"/>
              <a:buChar char="•"/>
            </a:pPr>
            <a:r>
              <a:rPr lang="ru-RU" sz="1600" b="1" dirty="0" smtClean="0"/>
              <a:t>Полное наименование получателя;</a:t>
            </a:r>
          </a:p>
          <a:p>
            <a:pPr marL="285750" indent="-285750" eaLnBrk="1" hangingPunct="1">
              <a:buFont typeface="Arial" panose="020B0604020202020204" pitchFamily="34" charset="0"/>
              <a:buChar char="•"/>
            </a:pPr>
            <a:r>
              <a:rPr lang="ru-RU" sz="1600" b="1" dirty="0" smtClean="0"/>
              <a:t>Краткое </a:t>
            </a:r>
            <a:r>
              <a:rPr lang="ru-RU" sz="1600" b="1" dirty="0"/>
              <a:t>наименование получателя</a:t>
            </a:r>
            <a:r>
              <a:rPr lang="ru-RU" sz="1600" b="1" dirty="0" smtClean="0"/>
              <a:t>;</a:t>
            </a:r>
          </a:p>
          <a:p>
            <a:pPr marL="285750" indent="-285750" eaLnBrk="1" hangingPunct="1">
              <a:buFont typeface="Arial" panose="020B0604020202020204" pitchFamily="34" charset="0"/>
              <a:buChar char="•"/>
            </a:pPr>
            <a:r>
              <a:rPr lang="ru-RU" sz="1600" b="1" dirty="0" smtClean="0"/>
              <a:t>ИНН получателя;</a:t>
            </a:r>
          </a:p>
          <a:p>
            <a:pPr marL="285750" indent="-285750" eaLnBrk="1" hangingPunct="1">
              <a:buFont typeface="Arial" panose="020B0604020202020204" pitchFamily="34" charset="0"/>
              <a:buChar char="•"/>
            </a:pPr>
            <a:r>
              <a:rPr lang="ru-RU" sz="1600" b="1" dirty="0" smtClean="0"/>
              <a:t>КПП получателя;</a:t>
            </a:r>
          </a:p>
          <a:p>
            <a:pPr marL="285750" indent="-285750" eaLnBrk="1" hangingPunct="1">
              <a:buFont typeface="Arial" panose="020B0604020202020204" pitchFamily="34" charset="0"/>
              <a:buChar char="•"/>
            </a:pPr>
            <a:r>
              <a:rPr lang="ru-RU" sz="1600" b="1" dirty="0" smtClean="0"/>
              <a:t>Наименование банка получателя;</a:t>
            </a:r>
          </a:p>
          <a:p>
            <a:pPr marL="285750" indent="-285750" eaLnBrk="1" hangingPunct="1">
              <a:buFont typeface="Arial" panose="020B0604020202020204" pitchFamily="34" charset="0"/>
              <a:buChar char="•"/>
            </a:pPr>
            <a:r>
              <a:rPr lang="ru-RU" sz="1600" b="1" dirty="0" smtClean="0"/>
              <a:t>БИК банка получателя;</a:t>
            </a:r>
          </a:p>
          <a:p>
            <a:pPr marL="285750" indent="-285750" eaLnBrk="1" hangingPunct="1">
              <a:buFont typeface="Arial" panose="020B0604020202020204" pitchFamily="34" charset="0"/>
              <a:buChar char="•"/>
            </a:pPr>
            <a:r>
              <a:rPr lang="ru-RU" sz="1600" b="1" dirty="0" smtClean="0"/>
              <a:t>Корр. счет банка получателя;</a:t>
            </a:r>
          </a:p>
          <a:p>
            <a:pPr marL="285750" indent="-285750" eaLnBrk="1" hangingPunct="1">
              <a:buFont typeface="Arial" panose="020B0604020202020204" pitchFamily="34" charset="0"/>
              <a:buChar char="•"/>
            </a:pPr>
            <a:r>
              <a:rPr lang="ru-RU" sz="1600" b="1" dirty="0" smtClean="0"/>
              <a:t>№ счета получателя;</a:t>
            </a:r>
          </a:p>
          <a:p>
            <a:pPr marL="285750" indent="-285750" eaLnBrk="1" hangingPunct="1">
              <a:buFont typeface="Arial" panose="020B0604020202020204" pitchFamily="34" charset="0"/>
              <a:buChar char="•"/>
            </a:pPr>
            <a:r>
              <a:rPr lang="ru-RU" sz="1600" b="1" dirty="0" smtClean="0"/>
              <a:t>ОКАТО</a:t>
            </a:r>
            <a:endParaRPr lang="ru-RU" sz="1600" b="1" dirty="0"/>
          </a:p>
        </p:txBody>
      </p:sp>
      <p:sp>
        <p:nvSpPr>
          <p:cNvPr id="13" name="Rectangle 5"/>
          <p:cNvSpPr>
            <a:spLocks noChangeArrowheads="1"/>
          </p:cNvSpPr>
          <p:nvPr/>
        </p:nvSpPr>
        <p:spPr bwMode="auto">
          <a:xfrm>
            <a:off x="539552" y="1228690"/>
            <a:ext cx="8784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Создание нового </a:t>
            </a:r>
            <a:r>
              <a:rPr lang="ru-RU" b="1" i="1" dirty="0" smtClean="0"/>
              <a:t>органа государственной власти </a:t>
            </a:r>
            <a:r>
              <a:rPr lang="en-US" b="1" i="1" dirty="0" smtClean="0"/>
              <a:t>(</a:t>
            </a:r>
            <a:r>
              <a:rPr lang="ru-RU" b="1" i="1" dirty="0" smtClean="0"/>
              <a:t>продолжение)</a:t>
            </a:r>
            <a:endParaRPr lang="en-US" b="1" i="1" dirty="0"/>
          </a:p>
        </p:txBody>
      </p:sp>
    </p:spTree>
    <p:extLst>
      <p:ext uri="{BB962C8B-B14F-4D97-AF65-F5344CB8AC3E}">
        <p14:creationId xmlns:p14="http://schemas.microsoft.com/office/powerpoint/2010/main" val="229230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187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основного окна реестра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услуги</a:t>
            </a:r>
            <a:endParaRPr lang="ru-RU" dirty="0"/>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16" y="1844823"/>
            <a:ext cx="3899788" cy="278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375" y="1829700"/>
            <a:ext cx="4142619" cy="279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5"/>
          <p:cNvSpPr txBox="1">
            <a:spLocks noChangeArrowheads="1"/>
          </p:cNvSpPr>
          <p:nvPr/>
        </p:nvSpPr>
        <p:spPr bwMode="auto">
          <a:xfrm>
            <a:off x="66675" y="1810097"/>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0" name="AutoShape 26"/>
          <p:cNvSpPr>
            <a:spLocks noChangeArrowheads="1"/>
          </p:cNvSpPr>
          <p:nvPr/>
        </p:nvSpPr>
        <p:spPr bwMode="auto">
          <a:xfrm>
            <a:off x="347916" y="1921495"/>
            <a:ext cx="172784" cy="200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5"/>
          <p:cNvSpPr txBox="1">
            <a:spLocks noChangeArrowheads="1"/>
          </p:cNvSpPr>
          <p:nvPr/>
        </p:nvSpPr>
        <p:spPr bwMode="auto">
          <a:xfrm>
            <a:off x="8865302" y="1916832"/>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2" name="AutoShape 26"/>
          <p:cNvSpPr>
            <a:spLocks noChangeArrowheads="1"/>
          </p:cNvSpPr>
          <p:nvPr/>
        </p:nvSpPr>
        <p:spPr bwMode="auto">
          <a:xfrm>
            <a:off x="8301512" y="2079417"/>
            <a:ext cx="563790" cy="1735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3" name="AutoShape 26"/>
          <p:cNvSpPr>
            <a:spLocks noChangeArrowheads="1"/>
          </p:cNvSpPr>
          <p:nvPr/>
        </p:nvSpPr>
        <p:spPr bwMode="auto">
          <a:xfrm>
            <a:off x="347122" y="2121518"/>
            <a:ext cx="768494" cy="23876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AutoShape 26"/>
          <p:cNvSpPr>
            <a:spLocks noChangeArrowheads="1"/>
          </p:cNvSpPr>
          <p:nvPr/>
        </p:nvSpPr>
        <p:spPr bwMode="auto">
          <a:xfrm>
            <a:off x="4748374" y="1967726"/>
            <a:ext cx="975753" cy="26606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1115616" y="2179429"/>
            <a:ext cx="3132088"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AutoShape 26"/>
          <p:cNvSpPr>
            <a:spLocks noChangeArrowheads="1"/>
          </p:cNvSpPr>
          <p:nvPr/>
        </p:nvSpPr>
        <p:spPr bwMode="auto">
          <a:xfrm>
            <a:off x="5721636" y="2253014"/>
            <a:ext cx="3169357"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AutoShape 26"/>
          <p:cNvSpPr>
            <a:spLocks noChangeArrowheads="1"/>
          </p:cNvSpPr>
          <p:nvPr/>
        </p:nvSpPr>
        <p:spPr bwMode="auto">
          <a:xfrm>
            <a:off x="1115616" y="2331829"/>
            <a:ext cx="3132088" cy="119380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410644"/>
            <a:ext cx="3132088" cy="22177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241064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4459449" y="2385777"/>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31" name="Text Box 15"/>
          <p:cNvSpPr txBox="1">
            <a:spLocks noChangeArrowheads="1"/>
          </p:cNvSpPr>
          <p:nvPr/>
        </p:nvSpPr>
        <p:spPr bwMode="auto">
          <a:xfrm>
            <a:off x="4247704" y="206834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Text Box 15"/>
          <p:cNvSpPr txBox="1">
            <a:spLocks noChangeArrowheads="1"/>
          </p:cNvSpPr>
          <p:nvPr/>
        </p:nvSpPr>
        <p:spPr bwMode="auto">
          <a:xfrm>
            <a:off x="8865302" y="2132856"/>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3" name="Text Box 15"/>
          <p:cNvSpPr txBox="1">
            <a:spLocks noChangeArrowheads="1"/>
          </p:cNvSpPr>
          <p:nvPr/>
        </p:nvSpPr>
        <p:spPr bwMode="auto">
          <a:xfrm>
            <a:off x="4255864" y="285971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4" name="Text Box 15"/>
          <p:cNvSpPr txBox="1">
            <a:spLocks noChangeArrowheads="1"/>
          </p:cNvSpPr>
          <p:nvPr/>
        </p:nvSpPr>
        <p:spPr bwMode="auto">
          <a:xfrm>
            <a:off x="8861459" y="305194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797152"/>
            <a:ext cx="2937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Создание объекта</a:t>
            </a:r>
            <a:endParaRPr lang="ru-RU" sz="1800" dirty="0"/>
          </a:p>
        </p:txBody>
      </p:sp>
      <p:sp>
        <p:nvSpPr>
          <p:cNvPr id="36" name="Rectangle 23"/>
          <p:cNvSpPr>
            <a:spLocks noChangeArrowheads="1"/>
          </p:cNvSpPr>
          <p:nvPr/>
        </p:nvSpPr>
        <p:spPr bwMode="auto">
          <a:xfrm>
            <a:off x="265905" y="5166484"/>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Разделы реестра, группировка</a:t>
            </a:r>
            <a:endParaRPr lang="ru-RU" sz="1800" dirty="0"/>
          </a:p>
        </p:txBody>
      </p:sp>
      <p:sp>
        <p:nvSpPr>
          <p:cNvPr id="37" name="Rectangle 23"/>
          <p:cNvSpPr>
            <a:spLocks noChangeArrowheads="1"/>
          </p:cNvSpPr>
          <p:nvPr/>
        </p:nvSpPr>
        <p:spPr bwMode="auto">
          <a:xfrm>
            <a:off x="4828784" y="4797152"/>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Поиск объекта в списке</a:t>
            </a:r>
            <a:endParaRPr lang="ru-RU" sz="1800" dirty="0"/>
          </a:p>
        </p:txBody>
      </p:sp>
      <p:sp>
        <p:nvSpPr>
          <p:cNvPr id="38" name="Rectangle 23"/>
          <p:cNvSpPr>
            <a:spLocks noChangeArrowheads="1"/>
          </p:cNvSpPr>
          <p:nvPr/>
        </p:nvSpPr>
        <p:spPr bwMode="auto">
          <a:xfrm>
            <a:off x="4828784" y="5166484"/>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a:t>
            </a:r>
            <a:r>
              <a:rPr lang="ru-RU" sz="1800" dirty="0" smtClean="0"/>
              <a:t>. Список объектов</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8"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80907" y="3239040"/>
            <a:ext cx="4667557" cy="28121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6"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1639" y="1556792"/>
            <a:ext cx="7255607" cy="149174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3"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574E511-7586-41D1-9567-446A206409DC}" type="slidenum">
                <a:rPr lang="en-US" sz="3200">
                  <a:solidFill>
                    <a:schemeClr val="accent6">
                      <a:lumMod val="60000"/>
                      <a:lumOff val="40000"/>
                    </a:schemeClr>
                  </a:solidFill>
                </a:rPr>
                <a:pPr algn="ctr">
                  <a:defRPr/>
                </a:pPr>
                <a:t>30</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364"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5365" name="Rectangle 5"/>
          <p:cNvSpPr>
            <a:spLocks noChangeArrowheads="1"/>
          </p:cNvSpPr>
          <p:nvPr/>
        </p:nvSpPr>
        <p:spPr bwMode="auto">
          <a:xfrm>
            <a:off x="1116013" y="1143000"/>
            <a:ext cx="550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организацией</a:t>
            </a:r>
            <a:endParaRPr lang="en-US" b="1" i="1"/>
          </a:p>
        </p:txBody>
      </p:sp>
      <p:sp>
        <p:nvSpPr>
          <p:cNvPr id="94220" name="Line 12"/>
          <p:cNvSpPr>
            <a:spLocks noChangeShapeType="1"/>
          </p:cNvSpPr>
          <p:nvPr/>
        </p:nvSpPr>
        <p:spPr bwMode="auto">
          <a:xfrm flipH="1" flipV="1">
            <a:off x="3226828" y="2708920"/>
            <a:ext cx="841116" cy="101483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2184" name="Rectangle 24"/>
          <p:cNvSpPr>
            <a:spLocks noChangeArrowheads="1"/>
          </p:cNvSpPr>
          <p:nvPr/>
        </p:nvSpPr>
        <p:spPr bwMode="auto">
          <a:xfrm>
            <a:off x="106883" y="6039693"/>
            <a:ext cx="88958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Продолжим рассматривать процесс создания нового ГО. Услуги, предоставляемые </a:t>
            </a:r>
            <a:r>
              <a:rPr lang="ru-RU" dirty="0" smtClean="0"/>
              <a:t>организацией (добавление услуг)</a:t>
            </a:r>
            <a:endParaRPr lang="ru-RU" dirty="0"/>
          </a:p>
        </p:txBody>
      </p:sp>
      <p:sp>
        <p:nvSpPr>
          <p:cNvPr id="91150" name="Text Box 14"/>
          <p:cNvSpPr txBox="1">
            <a:spLocks noChangeArrowheads="1"/>
          </p:cNvSpPr>
          <p:nvPr/>
        </p:nvSpPr>
        <p:spPr bwMode="auto">
          <a:xfrm>
            <a:off x="179512" y="3140968"/>
            <a:ext cx="36724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a:t>
            </a:r>
            <a:r>
              <a:rPr lang="ru-RU" sz="1800" dirty="0" smtClean="0"/>
              <a:t>В карточке услуги указывается </a:t>
            </a:r>
            <a:r>
              <a:rPr lang="ru-RU" sz="1800" b="1" dirty="0" smtClean="0"/>
              <a:t>Ответственный орган власти</a:t>
            </a:r>
            <a:endParaRPr lang="ru-RU" sz="1800" b="1" dirty="0"/>
          </a:p>
        </p:txBody>
      </p:sp>
      <p:sp>
        <p:nvSpPr>
          <p:cNvPr id="91151" name="Text Box 15"/>
          <p:cNvSpPr txBox="1">
            <a:spLocks noChangeArrowheads="1"/>
          </p:cNvSpPr>
          <p:nvPr/>
        </p:nvSpPr>
        <p:spPr bwMode="auto">
          <a:xfrm>
            <a:off x="179512" y="4077072"/>
            <a:ext cx="38164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a:t>
            </a:r>
            <a:r>
              <a:rPr lang="ru-RU" sz="1800" dirty="0" smtClean="0"/>
              <a:t>Услуга автоматически появляется у органа власти на закладке  </a:t>
            </a:r>
            <a:r>
              <a:rPr lang="ru-RU" sz="1800" b="1" i="1" dirty="0" smtClean="0"/>
              <a:t>Услуги (функции) органа власти</a:t>
            </a:r>
            <a:endParaRPr lang="ru-RU" sz="1800" b="1" i="1" dirty="0"/>
          </a:p>
        </p:txBody>
      </p:sp>
      <p:sp>
        <p:nvSpPr>
          <p:cNvPr id="16" name="AutoShape 18"/>
          <p:cNvSpPr>
            <a:spLocks noChangeArrowheads="1"/>
          </p:cNvSpPr>
          <p:nvPr/>
        </p:nvSpPr>
        <p:spPr bwMode="auto">
          <a:xfrm>
            <a:off x="4139952" y="5733256"/>
            <a:ext cx="3901350" cy="31717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Text Box 15"/>
          <p:cNvSpPr txBox="1">
            <a:spLocks noChangeArrowheads="1"/>
          </p:cNvSpPr>
          <p:nvPr/>
        </p:nvSpPr>
        <p:spPr bwMode="auto">
          <a:xfrm>
            <a:off x="179512" y="5302949"/>
            <a:ext cx="3888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Можно добавить вручную услугу вышестоящей организации</a:t>
            </a:r>
            <a:endParaRPr lang="ru-RU" sz="1800" b="1"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993" y="2996952"/>
            <a:ext cx="5079181" cy="253058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165304"/>
            <a:ext cx="9036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деталей платежа у услуги, предоставляемой организацией </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596833" y="1700808"/>
            <a:ext cx="3744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a:t>
            </a:r>
            <a:r>
              <a:rPr lang="ru-RU" sz="1800" dirty="0" smtClean="0"/>
              <a:t>. Указание деталей оплаты</a:t>
            </a:r>
            <a:endParaRPr lang="ru-RU" sz="1600" b="1" dirty="0"/>
          </a:p>
        </p:txBody>
      </p:sp>
      <p:sp>
        <p:nvSpPr>
          <p:cNvPr id="22" name="AutoShape 12"/>
          <p:cNvSpPr>
            <a:spLocks noChangeArrowheads="1"/>
          </p:cNvSpPr>
          <p:nvPr/>
        </p:nvSpPr>
        <p:spPr bwMode="auto">
          <a:xfrm>
            <a:off x="1656987" y="5132372"/>
            <a:ext cx="2698989" cy="14765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20"/>
          <p:cNvSpPr txBox="1">
            <a:spLocks noChangeArrowheads="1"/>
          </p:cNvSpPr>
          <p:nvPr/>
        </p:nvSpPr>
        <p:spPr bwMode="auto">
          <a:xfrm>
            <a:off x="600373" y="2125199"/>
            <a:ext cx="8364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a:t>
            </a:r>
            <a:r>
              <a:rPr lang="ru-RU" sz="1800" dirty="0" smtClean="0"/>
              <a:t>. </a:t>
            </a:r>
            <a:r>
              <a:rPr lang="ru-RU" sz="1800" dirty="0"/>
              <a:t>Отметка о распространении правила на все подчиненные территориальные органы</a:t>
            </a:r>
          </a:p>
        </p:txBody>
      </p:sp>
      <p:sp>
        <p:nvSpPr>
          <p:cNvPr id="28" name="Text Box 14"/>
          <p:cNvSpPr txBox="1">
            <a:spLocks noChangeArrowheads="1"/>
          </p:cNvSpPr>
          <p:nvPr/>
        </p:nvSpPr>
        <p:spPr bwMode="auto">
          <a:xfrm>
            <a:off x="1835696" y="520438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Text Box 14"/>
          <p:cNvSpPr txBox="1">
            <a:spLocks noChangeArrowheads="1"/>
          </p:cNvSpPr>
          <p:nvPr/>
        </p:nvSpPr>
        <p:spPr bwMode="auto">
          <a:xfrm>
            <a:off x="2878502" y="351136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31" name="AutoShape 12"/>
          <p:cNvSpPr>
            <a:spLocks noChangeArrowheads="1"/>
          </p:cNvSpPr>
          <p:nvPr/>
        </p:nvSpPr>
        <p:spPr bwMode="auto">
          <a:xfrm>
            <a:off x="1547664" y="3423302"/>
            <a:ext cx="1258829" cy="16798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976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10329" y="3798090"/>
            <a:ext cx="4554159" cy="228111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utoShape 12"/>
          <p:cNvSpPr>
            <a:spLocks noChangeArrowheads="1"/>
          </p:cNvSpPr>
          <p:nvPr/>
        </p:nvSpPr>
        <p:spPr bwMode="auto">
          <a:xfrm>
            <a:off x="5364087" y="4324136"/>
            <a:ext cx="1296145" cy="17550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220" name="Line 12"/>
          <p:cNvSpPr>
            <a:spLocks noChangeShapeType="1"/>
          </p:cNvSpPr>
          <p:nvPr/>
        </p:nvSpPr>
        <p:spPr bwMode="auto">
          <a:xfrm flipV="1">
            <a:off x="3365627" y="4634989"/>
            <a:ext cx="1926453" cy="43569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9" name="AutoShape 29"/>
          <p:cNvSpPr>
            <a:spLocks noChangeArrowheads="1"/>
          </p:cNvSpPr>
          <p:nvPr/>
        </p:nvSpPr>
        <p:spPr bwMode="auto">
          <a:xfrm rot="10800000" flipV="1">
            <a:off x="35495" y="5298364"/>
            <a:ext cx="1457815" cy="938948"/>
          </a:xfrm>
          <a:prstGeom prst="wedgeRoundRectCallout">
            <a:avLst>
              <a:gd name="adj1" fmla="val -62677"/>
              <a:gd name="adj2" fmla="val -3808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Новые платежные реквизиты</a:t>
            </a:r>
            <a:endParaRPr lang="ru-RU" sz="1800" dirty="0">
              <a:solidFill>
                <a:srgbClr val="FF0000"/>
              </a:solidFill>
            </a:endParaRPr>
          </a:p>
        </p:txBody>
      </p:sp>
    </p:spTree>
    <p:extLst>
      <p:ext uri="{BB962C8B-B14F-4D97-AF65-F5344CB8AC3E}">
        <p14:creationId xmlns:p14="http://schemas.microsoft.com/office/powerpoint/2010/main" val="3988607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6" name="Picture 2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0774" y="3862556"/>
            <a:ext cx="7510830" cy="208672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2" name="AutoShape 12"/>
          <p:cNvSpPr>
            <a:spLocks noChangeArrowheads="1"/>
          </p:cNvSpPr>
          <p:nvPr/>
        </p:nvSpPr>
        <p:spPr bwMode="auto">
          <a:xfrm>
            <a:off x="5281359" y="5413316"/>
            <a:ext cx="276571" cy="2462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2184" name="Rectangle 24"/>
          <p:cNvSpPr>
            <a:spLocks noChangeArrowheads="1"/>
          </p:cNvSpPr>
          <p:nvPr/>
        </p:nvSpPr>
        <p:spPr bwMode="auto">
          <a:xfrm>
            <a:off x="107504" y="6341258"/>
            <a:ext cx="9036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заполнение </a:t>
            </a:r>
            <a:r>
              <a:rPr lang="ru-RU" dirty="0" smtClean="0"/>
              <a:t>деталей </a:t>
            </a:r>
            <a:r>
              <a:rPr lang="ru-RU" dirty="0"/>
              <a:t>платежа </a:t>
            </a:r>
            <a:r>
              <a:rPr lang="ru-RU" dirty="0" smtClean="0"/>
              <a:t>у услуги на карточке услуг </a:t>
            </a:r>
            <a:endParaRPr lang="ru-RU" dirty="0"/>
          </a:p>
        </p:txBody>
      </p:sp>
      <p:grpSp>
        <p:nvGrpSpPr>
          <p:cNvPr id="16392" name="Группа 22"/>
          <p:cNvGrpSpPr>
            <a:grpSpLocks/>
          </p:cNvGrpSpPr>
          <p:nvPr/>
        </p:nvGrpSpPr>
        <p:grpSpPr bwMode="auto">
          <a:xfrm>
            <a:off x="57770" y="361210"/>
            <a:ext cx="8948643" cy="6380158"/>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32</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1" name="Text Box 21"/>
          <p:cNvSpPr txBox="1">
            <a:spLocks noChangeArrowheads="1"/>
          </p:cNvSpPr>
          <p:nvPr/>
        </p:nvSpPr>
        <p:spPr bwMode="auto">
          <a:xfrm>
            <a:off x="570774" y="2084655"/>
            <a:ext cx="59438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342900" indent="-342900" eaLnBrk="1" hangingPunct="1">
              <a:buAutoNum type="arabicPeriod"/>
            </a:pPr>
            <a:r>
              <a:rPr lang="ru-RU" sz="1800" b="1" dirty="0" smtClean="0"/>
              <a:t>Настройка на карточке органа власти.</a:t>
            </a:r>
          </a:p>
          <a:p>
            <a:pPr eaLnBrk="1" hangingPunct="1"/>
            <a:endParaRPr lang="ru-RU" sz="1800" b="1" dirty="0" smtClean="0"/>
          </a:p>
          <a:p>
            <a:pPr eaLnBrk="1" hangingPunct="1"/>
            <a:r>
              <a:rPr lang="ru-RU" sz="1800" dirty="0" smtClean="0"/>
              <a:t>Механизм </a:t>
            </a:r>
            <a:r>
              <a:rPr lang="ru-RU" sz="1800" dirty="0"/>
              <a:t>выбора платежных реквизитов для </a:t>
            </a:r>
            <a:r>
              <a:rPr lang="ru-RU" sz="1800" dirty="0" smtClean="0"/>
              <a:t>оплаты</a:t>
            </a:r>
          </a:p>
          <a:p>
            <a:pPr marL="342900" indent="-342900" eaLnBrk="1" hangingPunct="1">
              <a:buFont typeface="Arial" panose="020B0604020202020204" pitchFamily="34" charset="0"/>
              <a:buChar char="•"/>
            </a:pPr>
            <a:r>
              <a:rPr lang="ru-RU" sz="1800" dirty="0" smtClean="0"/>
              <a:t>для цели;</a:t>
            </a:r>
          </a:p>
          <a:p>
            <a:pPr marL="342900" indent="-342900" eaLnBrk="1" hangingPunct="1">
              <a:buFont typeface="Arial" panose="020B0604020202020204" pitchFamily="34" charset="0"/>
              <a:buChar char="•"/>
            </a:pPr>
            <a:r>
              <a:rPr lang="ru-RU" sz="1800" dirty="0" smtClean="0"/>
              <a:t>для процедуры;</a:t>
            </a:r>
          </a:p>
          <a:p>
            <a:pPr marL="342900" indent="-342900" eaLnBrk="1" hangingPunct="1">
              <a:buFont typeface="Arial" panose="020B0604020202020204" pitchFamily="34" charset="0"/>
              <a:buChar char="•"/>
            </a:pPr>
            <a:r>
              <a:rPr lang="ru-RU" sz="1800" dirty="0" smtClean="0"/>
              <a:t>для услуги. </a:t>
            </a:r>
            <a:endParaRPr lang="ru-RU" sz="1800" dirty="0"/>
          </a:p>
        </p:txBody>
      </p:sp>
      <p:pic>
        <p:nvPicPr>
          <p:cNvPr id="16408" name="Picture 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337" y="4598536"/>
            <a:ext cx="2636143" cy="171078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0373" y="1632954"/>
            <a:ext cx="5404428" cy="369332"/>
          </a:xfrm>
          <a:prstGeom prst="rect">
            <a:avLst/>
          </a:prstGeom>
          <a:noFill/>
        </p:spPr>
        <p:txBody>
          <a:bodyPr wrap="none" rtlCol="0">
            <a:spAutoFit/>
          </a:bodyPr>
          <a:lstStyle/>
          <a:p>
            <a:r>
              <a:rPr lang="ru-RU" sz="1800" b="1" dirty="0" smtClean="0"/>
              <a:t>Два варианта указать платежные реквизиты:</a:t>
            </a:r>
            <a:endParaRPr lang="ru-RU" sz="1800" b="1" dirty="0"/>
          </a:p>
        </p:txBody>
      </p:sp>
      <p:cxnSp>
        <p:nvCxnSpPr>
          <p:cNvPr id="23" name="Прямая со стрелкой 22"/>
          <p:cNvCxnSpPr/>
          <p:nvPr/>
        </p:nvCxnSpPr>
        <p:spPr>
          <a:xfrm>
            <a:off x="5557930" y="5517232"/>
            <a:ext cx="7422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5536" y="2232740"/>
            <a:ext cx="4116468" cy="206188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4" name="Rectangle 24"/>
          <p:cNvSpPr>
            <a:spLocks noChangeArrowheads="1"/>
          </p:cNvSpPr>
          <p:nvPr/>
        </p:nvSpPr>
        <p:spPr bwMode="auto">
          <a:xfrm>
            <a:off x="107553" y="6485274"/>
            <a:ext cx="7704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иерархию госорганов</a:t>
            </a:r>
          </a:p>
        </p:txBody>
      </p:sp>
      <p:grpSp>
        <p:nvGrpSpPr>
          <p:cNvPr id="16392" name="Группа 22"/>
          <p:cNvGrpSpPr>
            <a:grpSpLocks/>
          </p:cNvGrpSpPr>
          <p:nvPr/>
        </p:nvGrpSpPr>
        <p:grpSpPr bwMode="auto">
          <a:xfrm>
            <a:off x="48303" y="359618"/>
            <a:ext cx="8916185" cy="6381750"/>
            <a:chOff x="55977" y="356372"/>
            <a:chExt cx="8945973" cy="6358776"/>
          </a:xfrm>
        </p:grpSpPr>
        <p:sp>
          <p:nvSpPr>
            <p:cNvPr id="24" name="Овал 23"/>
            <p:cNvSpPr/>
            <p:nvPr/>
          </p:nvSpPr>
          <p:spPr>
            <a:xfrm>
              <a:off x="55977" y="357959"/>
              <a:ext cx="928566" cy="928579"/>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FC86175-F694-4B83-BDB1-4ECA62732621}" type="slidenum">
                <a:rPr lang="en-US" sz="3200">
                  <a:solidFill>
                    <a:schemeClr val="accent6">
                      <a:lumMod val="60000"/>
                      <a:lumOff val="40000"/>
                    </a:schemeClr>
                  </a:solidFill>
                </a:rPr>
                <a:pPr algn="ctr">
                  <a:defRPr/>
                </a:pPr>
                <a:t>33</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2"/>
              <a:ext cx="1587" cy="8480896"/>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4" y="3762745"/>
              <a:ext cx="5893694" cy="11112"/>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393" name="Rectangle 4"/>
          <p:cNvSpPr>
            <a:spLocks noChangeArrowheads="1"/>
          </p:cNvSpPr>
          <p:nvPr/>
        </p:nvSpPr>
        <p:spPr bwMode="auto">
          <a:xfrm>
            <a:off x="1115616" y="341784"/>
            <a:ext cx="7354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16394" name="Rectangle 5"/>
          <p:cNvSpPr>
            <a:spLocks noChangeArrowheads="1"/>
          </p:cNvSpPr>
          <p:nvPr/>
        </p:nvSpPr>
        <p:spPr bwMode="auto">
          <a:xfrm>
            <a:off x="1115616" y="1124744"/>
            <a:ext cx="550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Услуги, предоставляемые организацией</a:t>
            </a:r>
            <a:endParaRPr lang="en-US" b="1" i="1" dirty="0"/>
          </a:p>
        </p:txBody>
      </p:sp>
      <p:sp>
        <p:nvSpPr>
          <p:cNvPr id="92180" name="Text Box 20"/>
          <p:cNvSpPr txBox="1">
            <a:spLocks noChangeArrowheads="1"/>
          </p:cNvSpPr>
          <p:nvPr/>
        </p:nvSpPr>
        <p:spPr bwMode="auto">
          <a:xfrm>
            <a:off x="4738159" y="2227625"/>
            <a:ext cx="4022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Указание деталей оплаты для цели</a:t>
            </a:r>
            <a:endParaRPr lang="ru-RU" sz="1600" b="1" dirty="0"/>
          </a:p>
        </p:txBody>
      </p:sp>
      <p:pic>
        <p:nvPicPr>
          <p:cNvPr id="1976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09858" y="3968168"/>
            <a:ext cx="4856602" cy="240615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Прямая со стрелкой 28"/>
          <p:cNvCxnSpPr/>
          <p:nvPr/>
        </p:nvCxnSpPr>
        <p:spPr>
          <a:xfrm>
            <a:off x="2261684" y="2734302"/>
            <a:ext cx="2476475" cy="2674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0373" y="1556792"/>
            <a:ext cx="6605334" cy="369332"/>
          </a:xfrm>
          <a:prstGeom prst="rect">
            <a:avLst/>
          </a:prstGeom>
          <a:noFill/>
        </p:spPr>
        <p:txBody>
          <a:bodyPr wrap="none" rtlCol="0">
            <a:spAutoFit/>
          </a:bodyPr>
          <a:lstStyle/>
          <a:p>
            <a:r>
              <a:rPr lang="ru-RU" sz="1800" b="1" dirty="0" smtClean="0"/>
              <a:t>2. Настройка платежных реквизитов на карточке услуги.</a:t>
            </a:r>
            <a:endParaRPr lang="ru-RU" sz="1800" b="1" dirty="0"/>
          </a:p>
        </p:txBody>
      </p:sp>
      <p:cxnSp>
        <p:nvCxnSpPr>
          <p:cNvPr id="14" name="Прямая со стрелкой 13"/>
          <p:cNvCxnSpPr>
            <a:stCxn id="17" idx="3"/>
          </p:cNvCxnSpPr>
          <p:nvPr/>
        </p:nvCxnSpPr>
        <p:spPr>
          <a:xfrm flipV="1">
            <a:off x="4067944" y="6237314"/>
            <a:ext cx="444060" cy="73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12"/>
          <p:cNvSpPr>
            <a:spLocks noChangeArrowheads="1"/>
          </p:cNvSpPr>
          <p:nvPr/>
        </p:nvSpPr>
        <p:spPr bwMode="auto">
          <a:xfrm>
            <a:off x="3563888" y="6237312"/>
            <a:ext cx="504056" cy="1472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622752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99992" y="4106421"/>
            <a:ext cx="3741188" cy="167235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1560" y="3933056"/>
            <a:ext cx="3407509" cy="211474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7" name="Picture 1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99993" y="1556791"/>
            <a:ext cx="3785546" cy="227796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7412" name="Rectangle 5"/>
          <p:cNvSpPr>
            <a:spLocks noChangeArrowheads="1"/>
          </p:cNvSpPr>
          <p:nvPr/>
        </p:nvSpPr>
        <p:spPr bwMode="auto">
          <a:xfrm>
            <a:off x="1116013" y="1143000"/>
            <a:ext cx="5319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Общие сведения. Вышестоящий орган</a:t>
            </a:r>
            <a:endParaRPr lang="en-US" b="1" i="1"/>
          </a:p>
        </p:txBody>
      </p:sp>
      <p:sp>
        <p:nvSpPr>
          <p:cNvPr id="94220" name="Line 12"/>
          <p:cNvSpPr>
            <a:spLocks noChangeShapeType="1"/>
          </p:cNvSpPr>
          <p:nvPr/>
        </p:nvSpPr>
        <p:spPr bwMode="auto">
          <a:xfrm>
            <a:off x="3938165" y="2492375"/>
            <a:ext cx="63383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1" name="Line 13"/>
          <p:cNvSpPr>
            <a:spLocks noChangeShapeType="1"/>
          </p:cNvSpPr>
          <p:nvPr/>
        </p:nvSpPr>
        <p:spPr bwMode="auto">
          <a:xfrm flipH="1">
            <a:off x="5724128" y="3258490"/>
            <a:ext cx="0" cy="81858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4" name="Text Box 16"/>
          <p:cNvSpPr txBox="1">
            <a:spLocks noChangeArrowheads="1"/>
          </p:cNvSpPr>
          <p:nvPr/>
        </p:nvSpPr>
        <p:spPr bwMode="auto">
          <a:xfrm>
            <a:off x="755576" y="5972770"/>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Реестр ГУ. Иерархия ГО</a:t>
            </a:r>
          </a:p>
        </p:txBody>
      </p:sp>
      <p:sp>
        <p:nvSpPr>
          <p:cNvPr id="17417" name="Text Box 17"/>
          <p:cNvSpPr txBox="1">
            <a:spLocks noChangeArrowheads="1"/>
          </p:cNvSpPr>
          <p:nvPr/>
        </p:nvSpPr>
        <p:spPr bwMode="auto">
          <a:xfrm>
            <a:off x="539552" y="3452490"/>
            <a:ext cx="323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Структура власти РФ</a:t>
            </a:r>
          </a:p>
        </p:txBody>
      </p:sp>
      <p:sp>
        <p:nvSpPr>
          <p:cNvPr id="94227" name="Rectangle 19"/>
          <p:cNvSpPr>
            <a:spLocks noChangeArrowheads="1"/>
          </p:cNvSpPr>
          <p:nvPr/>
        </p:nvSpPr>
        <p:spPr bwMode="auto">
          <a:xfrm>
            <a:off x="107504" y="6416501"/>
            <a:ext cx="9217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№2. </a:t>
            </a:r>
            <a:r>
              <a:rPr lang="ru-RU" altLang="ru-RU" dirty="0"/>
              <a:t>Связь согласующих и проверяемых </a:t>
            </a:r>
            <a:r>
              <a:rPr lang="ru-RU" altLang="ru-RU" dirty="0" smtClean="0"/>
              <a:t>ОГВ</a:t>
            </a:r>
            <a:r>
              <a:rPr lang="ru-RU" altLang="ru-RU" dirty="0"/>
              <a:t>.</a:t>
            </a:r>
            <a:endParaRPr lang="en-US" altLang="ru-RU" dirty="0"/>
          </a:p>
        </p:txBody>
      </p:sp>
      <p:sp>
        <p:nvSpPr>
          <p:cNvPr id="94237" name="Line 29"/>
          <p:cNvSpPr>
            <a:spLocks noChangeShapeType="1"/>
          </p:cNvSpPr>
          <p:nvPr/>
        </p:nvSpPr>
        <p:spPr bwMode="auto">
          <a:xfrm flipH="1">
            <a:off x="3419872" y="3501256"/>
            <a:ext cx="0" cy="431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7420"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523270A-E6E6-4FA0-B273-0CA1A0BEA6E1}" type="slidenum">
                <a:rPr lang="en-US" sz="3200">
                  <a:solidFill>
                    <a:schemeClr val="accent6">
                      <a:lumMod val="60000"/>
                      <a:lumOff val="40000"/>
                    </a:schemeClr>
                  </a:solidFill>
                </a:rPr>
                <a:pPr algn="ctr">
                  <a:defRPr/>
                </a:pPr>
                <a:t>34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98417"/>
            <a:ext cx="3242639" cy="1902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5433469" y="3068960"/>
            <a:ext cx="794715" cy="1895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1" grpId="0" animBg="1"/>
      <p:bldP spid="94227" grpId="0"/>
      <p:bldP spid="9423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67" name="Picture 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09195" y="4950530"/>
            <a:ext cx="2271850" cy="147825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5" name="Picture 3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9030" y="1628800"/>
            <a:ext cx="5059336" cy="362965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8436" name="Rectangle 5"/>
          <p:cNvSpPr>
            <a:spLocks noChangeArrowheads="1"/>
          </p:cNvSpPr>
          <p:nvPr/>
        </p:nvSpPr>
        <p:spPr bwMode="auto">
          <a:xfrm>
            <a:off x="1116013" y="1143000"/>
            <a:ext cx="57111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Добавление </a:t>
            </a:r>
            <a:r>
              <a:rPr lang="ru-RU" b="1" i="1" dirty="0" smtClean="0"/>
              <a:t>офиса. </a:t>
            </a:r>
            <a:r>
              <a:rPr lang="ru-RU" b="1" i="1" dirty="0"/>
              <a:t>Указание территорий</a:t>
            </a:r>
            <a:endParaRPr lang="en-US" b="1" i="1" dirty="0"/>
          </a:p>
        </p:txBody>
      </p:sp>
      <p:sp>
        <p:nvSpPr>
          <p:cNvPr id="96277" name="Text Box 21"/>
          <p:cNvSpPr txBox="1">
            <a:spLocks noChangeArrowheads="1"/>
          </p:cNvSpPr>
          <p:nvPr/>
        </p:nvSpPr>
        <p:spPr bwMode="auto">
          <a:xfrm>
            <a:off x="5328592" y="1916832"/>
            <a:ext cx="3563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Адресная </a:t>
            </a:r>
            <a:r>
              <a:rPr lang="ru-RU" sz="1800" dirty="0" smtClean="0"/>
              <a:t>информация (</a:t>
            </a:r>
            <a:r>
              <a:rPr lang="ru-RU" sz="1800" i="1" dirty="0" smtClean="0"/>
              <a:t>обязательны данные почтового </a:t>
            </a:r>
            <a:r>
              <a:rPr lang="ru-RU" sz="1800" i="1" dirty="0"/>
              <a:t>адреса</a:t>
            </a:r>
            <a:r>
              <a:rPr lang="ru-RU" sz="1800" dirty="0"/>
              <a:t>)</a:t>
            </a:r>
          </a:p>
        </p:txBody>
      </p:sp>
      <p:sp>
        <p:nvSpPr>
          <p:cNvPr id="96278" name="Text Box 22"/>
          <p:cNvSpPr txBox="1">
            <a:spLocks noChangeArrowheads="1"/>
          </p:cNvSpPr>
          <p:nvPr/>
        </p:nvSpPr>
        <p:spPr bwMode="auto">
          <a:xfrm>
            <a:off x="5323232" y="2766691"/>
            <a:ext cx="3672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 Контактная </a:t>
            </a:r>
            <a:r>
              <a:rPr lang="ru-RU" sz="1800" dirty="0" smtClean="0"/>
              <a:t>информация </a:t>
            </a:r>
            <a:endParaRPr lang="ru-RU" sz="1800" i="1" dirty="0"/>
          </a:p>
        </p:txBody>
      </p:sp>
      <p:sp>
        <p:nvSpPr>
          <p:cNvPr id="96280" name="Text Box 24"/>
          <p:cNvSpPr txBox="1">
            <a:spLocks noChangeArrowheads="1"/>
          </p:cNvSpPr>
          <p:nvPr/>
        </p:nvSpPr>
        <p:spPr bwMode="auto">
          <a:xfrm>
            <a:off x="5323232" y="3150766"/>
            <a:ext cx="3198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4</a:t>
            </a:r>
            <a:r>
              <a:rPr lang="ru-RU" sz="1800" dirty="0" smtClean="0"/>
              <a:t>. </a:t>
            </a:r>
            <a:r>
              <a:rPr lang="ru-RU" sz="1800" dirty="0"/>
              <a:t>Географическая привязка</a:t>
            </a:r>
          </a:p>
        </p:txBody>
      </p:sp>
      <p:sp>
        <p:nvSpPr>
          <p:cNvPr id="96282" name="Text Box 26"/>
          <p:cNvSpPr txBox="1">
            <a:spLocks noChangeArrowheads="1"/>
          </p:cNvSpPr>
          <p:nvPr/>
        </p:nvSpPr>
        <p:spPr bwMode="auto">
          <a:xfrm>
            <a:off x="5326768" y="3510355"/>
            <a:ext cx="3300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Территории обслуживания</a:t>
            </a:r>
            <a:endParaRPr lang="ru-RU" sz="1800" i="1" dirty="0"/>
          </a:p>
        </p:txBody>
      </p:sp>
      <p:sp>
        <p:nvSpPr>
          <p:cNvPr id="96265" name="AutoShape 9"/>
          <p:cNvSpPr>
            <a:spLocks noChangeArrowheads="1"/>
          </p:cNvSpPr>
          <p:nvPr/>
        </p:nvSpPr>
        <p:spPr bwMode="auto">
          <a:xfrm>
            <a:off x="1575744" y="2636912"/>
            <a:ext cx="3428306" cy="1561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259632" y="2492896"/>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96267" name="AutoShape 11"/>
          <p:cNvSpPr>
            <a:spLocks noChangeArrowheads="1"/>
          </p:cNvSpPr>
          <p:nvPr/>
        </p:nvSpPr>
        <p:spPr bwMode="auto">
          <a:xfrm>
            <a:off x="1572446" y="3140968"/>
            <a:ext cx="3431604" cy="108572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6269" name="AutoShape 13"/>
          <p:cNvSpPr>
            <a:spLocks noChangeArrowheads="1"/>
          </p:cNvSpPr>
          <p:nvPr/>
        </p:nvSpPr>
        <p:spPr bwMode="auto">
          <a:xfrm>
            <a:off x="1572446" y="4221088"/>
            <a:ext cx="3431604" cy="2940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6271" name="AutoShape 15"/>
          <p:cNvSpPr>
            <a:spLocks noChangeArrowheads="1"/>
          </p:cNvSpPr>
          <p:nvPr/>
        </p:nvSpPr>
        <p:spPr bwMode="auto">
          <a:xfrm>
            <a:off x="1572445" y="4509121"/>
            <a:ext cx="3431605" cy="15421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23060" y="3386410"/>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255974" y="4129723"/>
            <a:ext cx="24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6283" name="Line 27"/>
          <p:cNvSpPr>
            <a:spLocks noChangeShapeType="1"/>
          </p:cNvSpPr>
          <p:nvPr/>
        </p:nvSpPr>
        <p:spPr bwMode="auto">
          <a:xfrm>
            <a:off x="5004050" y="4499828"/>
            <a:ext cx="504053" cy="69260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6289" name="Text Box 33"/>
          <p:cNvSpPr txBox="1">
            <a:spLocks noChangeArrowheads="1"/>
          </p:cNvSpPr>
          <p:nvPr/>
        </p:nvSpPr>
        <p:spPr bwMode="auto">
          <a:xfrm>
            <a:off x="5290466" y="1576717"/>
            <a:ext cx="3737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Общая информация об </a:t>
            </a:r>
            <a:r>
              <a:rPr lang="ru-RU" sz="1800" dirty="0" smtClean="0"/>
              <a:t>офисе</a:t>
            </a:r>
            <a:endParaRPr lang="ru-RU" sz="1800" dirty="0"/>
          </a:p>
        </p:txBody>
      </p:sp>
      <p:sp>
        <p:nvSpPr>
          <p:cNvPr id="96290" name="AutoShape 34"/>
          <p:cNvSpPr>
            <a:spLocks noChangeArrowheads="1"/>
          </p:cNvSpPr>
          <p:nvPr/>
        </p:nvSpPr>
        <p:spPr bwMode="auto">
          <a:xfrm>
            <a:off x="1572445" y="4653136"/>
            <a:ext cx="3431605" cy="1969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 name="Text Box 14"/>
          <p:cNvSpPr txBox="1">
            <a:spLocks noChangeArrowheads="1"/>
          </p:cNvSpPr>
          <p:nvPr/>
        </p:nvSpPr>
        <p:spPr bwMode="auto">
          <a:xfrm>
            <a:off x="1257550" y="4365104"/>
            <a:ext cx="242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255975" y="4618521"/>
            <a:ext cx="24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6294" name="Text Box 38"/>
          <p:cNvSpPr txBox="1">
            <a:spLocks noChangeArrowheads="1"/>
          </p:cNvSpPr>
          <p:nvPr/>
        </p:nvSpPr>
        <p:spPr bwMode="auto">
          <a:xfrm>
            <a:off x="5327714" y="3868234"/>
            <a:ext cx="31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6</a:t>
            </a:r>
            <a:r>
              <a:rPr lang="ru-RU" sz="1800" dirty="0" smtClean="0"/>
              <a:t>. Платежные реквизиты</a:t>
            </a:r>
            <a:endParaRPr lang="ru-RU" sz="1800" dirty="0"/>
          </a:p>
        </p:txBody>
      </p:sp>
      <p:sp>
        <p:nvSpPr>
          <p:cNvPr id="96295" name="Rectangle 39"/>
          <p:cNvSpPr>
            <a:spLocks noChangeArrowheads="1"/>
          </p:cNvSpPr>
          <p:nvPr/>
        </p:nvSpPr>
        <p:spPr bwMode="auto">
          <a:xfrm>
            <a:off x="107504" y="6345238"/>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закладку «Платежные реквизиты» офиса</a:t>
            </a:r>
            <a:endParaRPr lang="ru-RU" dirty="0"/>
          </a:p>
        </p:txBody>
      </p:sp>
      <p:grpSp>
        <p:nvGrpSpPr>
          <p:cNvPr id="18461"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C9239BFF-526C-426B-AAF4-2A338E3C3D88}" type="slidenum">
                <a:rPr lang="en-US" sz="3200">
                  <a:solidFill>
                    <a:schemeClr val="accent6">
                      <a:lumMod val="60000"/>
                      <a:lumOff val="40000"/>
                    </a:schemeClr>
                  </a:solidFill>
                </a:rPr>
                <a:pPr algn="ctr">
                  <a:defRPr/>
                </a:pPr>
                <a:t>35</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6" name="AutoShape 9"/>
          <p:cNvSpPr>
            <a:spLocks noChangeArrowheads="1"/>
          </p:cNvSpPr>
          <p:nvPr/>
        </p:nvSpPr>
        <p:spPr bwMode="auto">
          <a:xfrm>
            <a:off x="1575744" y="2814722"/>
            <a:ext cx="3428306" cy="15499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1259632" y="2702247"/>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 name="AutoShape 9"/>
          <p:cNvSpPr>
            <a:spLocks noChangeArrowheads="1"/>
          </p:cNvSpPr>
          <p:nvPr/>
        </p:nvSpPr>
        <p:spPr bwMode="auto">
          <a:xfrm>
            <a:off x="1575744" y="2983143"/>
            <a:ext cx="3428306" cy="1528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9" name="Text Box 14"/>
          <p:cNvSpPr txBox="1">
            <a:spLocks noChangeArrowheads="1"/>
          </p:cNvSpPr>
          <p:nvPr/>
        </p:nvSpPr>
        <p:spPr bwMode="auto">
          <a:xfrm>
            <a:off x="1259632" y="2918271"/>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0" name="Text Box 38"/>
          <p:cNvSpPr txBox="1">
            <a:spLocks noChangeArrowheads="1"/>
          </p:cNvSpPr>
          <p:nvPr/>
        </p:nvSpPr>
        <p:spPr bwMode="auto">
          <a:xfrm>
            <a:off x="5331494" y="4221088"/>
            <a:ext cx="31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7</a:t>
            </a:r>
            <a:r>
              <a:rPr lang="ru-RU" sz="1800" dirty="0" smtClean="0"/>
              <a:t>. Услуги (функции) офиса</a:t>
            </a:r>
            <a:endParaRPr lang="ru-RU"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2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2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2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62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2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4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2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7" grpId="0"/>
      <p:bldP spid="96278" grpId="0"/>
      <p:bldP spid="96280" grpId="0"/>
      <p:bldP spid="96282" grpId="0"/>
      <p:bldP spid="96267" grpId="0" animBg="1"/>
      <p:bldP spid="96269" grpId="0" animBg="1"/>
      <p:bldP spid="96271" grpId="0" animBg="1"/>
      <p:bldP spid="4" grpId="0"/>
      <p:bldP spid="5" grpId="0"/>
      <p:bldP spid="96283" grpId="0" animBg="1"/>
      <p:bldP spid="96290" grpId="0" animBg="1"/>
      <p:bldP spid="6" grpId="0"/>
      <p:bldP spid="7" grpId="0"/>
      <p:bldP spid="96294" grpId="0"/>
      <p:bldP spid="96295"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905" y="2690590"/>
            <a:ext cx="7873174" cy="354672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555776" y="5013176"/>
            <a:ext cx="1800200" cy="26914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118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Платежные реквизиты офисов </a:t>
            </a:r>
            <a:r>
              <a:rPr lang="ru-RU" b="1" i="1" dirty="0"/>
              <a:t>организации</a:t>
            </a:r>
            <a:endParaRPr lang="en-US" b="1" i="1" dirty="0"/>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36</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250825" y="6329586"/>
            <a:ext cx="72735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закладку «Услуги (функции) офиса»</a:t>
            </a:r>
            <a:endParaRPr lang="ru-RU" dirty="0"/>
          </a:p>
        </p:txBody>
      </p:sp>
      <p:sp>
        <p:nvSpPr>
          <p:cNvPr id="3" name="Line 12"/>
          <p:cNvSpPr>
            <a:spLocks noChangeShapeType="1"/>
          </p:cNvSpPr>
          <p:nvPr/>
        </p:nvSpPr>
        <p:spPr bwMode="auto">
          <a:xfrm flipV="1">
            <a:off x="3923928" y="5149693"/>
            <a:ext cx="720080" cy="749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0" name="Text Box 21"/>
          <p:cNvSpPr txBox="1">
            <a:spLocks noChangeArrowheads="1"/>
          </p:cNvSpPr>
          <p:nvPr/>
        </p:nvSpPr>
        <p:spPr bwMode="auto">
          <a:xfrm>
            <a:off x="718049" y="1577619"/>
            <a:ext cx="78863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происходит </a:t>
            </a:r>
          </a:p>
          <a:p>
            <a:pPr marL="342900" indent="-342900" eaLnBrk="1" hangingPunct="1">
              <a:buFont typeface="+mj-lt"/>
              <a:buAutoNum type="arabicPeriod"/>
            </a:pPr>
            <a:r>
              <a:rPr lang="ru-RU" sz="1800" dirty="0" smtClean="0"/>
              <a:t>добавляется вручную, если офис имеет свои платежные реквизиты;</a:t>
            </a:r>
          </a:p>
          <a:p>
            <a:pPr marL="342900" indent="-342900" eaLnBrk="1" hangingPunct="1">
              <a:buFont typeface="+mj-lt"/>
              <a:buAutoNum type="arabicPeriod"/>
            </a:pPr>
            <a:r>
              <a:rPr lang="ru-RU" sz="1800" dirty="0"/>
              <a:t>из списка платежных реквизитов органа власти</a:t>
            </a:r>
          </a:p>
        </p:txBody>
      </p:sp>
      <p:sp>
        <p:nvSpPr>
          <p:cNvPr id="21" name="AutoShape 14"/>
          <p:cNvSpPr>
            <a:spLocks noChangeArrowheads="1"/>
          </p:cNvSpPr>
          <p:nvPr/>
        </p:nvSpPr>
        <p:spPr bwMode="auto">
          <a:xfrm>
            <a:off x="2555776" y="4797152"/>
            <a:ext cx="1080120"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Text Box 14"/>
          <p:cNvSpPr txBox="1">
            <a:spLocks noChangeArrowheads="1"/>
          </p:cNvSpPr>
          <p:nvPr/>
        </p:nvSpPr>
        <p:spPr bwMode="auto">
          <a:xfrm>
            <a:off x="2240880" y="4653136"/>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3" name="Text Box 14"/>
          <p:cNvSpPr txBox="1">
            <a:spLocks noChangeArrowheads="1"/>
          </p:cNvSpPr>
          <p:nvPr/>
        </p:nvSpPr>
        <p:spPr bwMode="auto">
          <a:xfrm>
            <a:off x="2240880" y="5013176"/>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Tree>
    <p:extLst>
      <p:ext uri="{BB962C8B-B14F-4D97-AF65-F5344CB8AC3E}">
        <p14:creationId xmlns:p14="http://schemas.microsoft.com/office/powerpoint/2010/main" val="225713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999" y="2542260"/>
            <a:ext cx="7697433" cy="369505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4" name="AutoShape 14"/>
          <p:cNvSpPr>
            <a:spLocks noChangeArrowheads="1"/>
          </p:cNvSpPr>
          <p:nvPr/>
        </p:nvSpPr>
        <p:spPr bwMode="auto">
          <a:xfrm>
            <a:off x="2610445" y="4519775"/>
            <a:ext cx="1601515" cy="4318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2172" name="AutoShape 12"/>
          <p:cNvSpPr>
            <a:spLocks noChangeArrowheads="1"/>
          </p:cNvSpPr>
          <p:nvPr/>
        </p:nvSpPr>
        <p:spPr bwMode="auto">
          <a:xfrm>
            <a:off x="763000" y="3695836"/>
            <a:ext cx="1655178" cy="32727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37</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78831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детали оплаты услуг офиса</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услуг, оказываемых в данном офисе происходит из списка услуг органа власти</a:t>
            </a:r>
            <a:endParaRPr lang="ru-RU" sz="1800" dirty="0"/>
          </a:p>
        </p:txBody>
      </p:sp>
      <p:sp>
        <p:nvSpPr>
          <p:cNvPr id="23" name="Line 13"/>
          <p:cNvSpPr>
            <a:spLocks noChangeShapeType="1"/>
          </p:cNvSpPr>
          <p:nvPr/>
        </p:nvSpPr>
        <p:spPr bwMode="auto">
          <a:xfrm flipV="1">
            <a:off x="4014786" y="4866808"/>
            <a:ext cx="557214" cy="235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049" y="2636912"/>
            <a:ext cx="7697433" cy="29600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2. Работа с государственными органами</a:t>
            </a:r>
          </a:p>
        </p:txBody>
      </p:sp>
      <p:sp>
        <p:nvSpPr>
          <p:cNvPr id="19463" name="Rectangle 5"/>
          <p:cNvSpPr>
            <a:spLocks noChangeArrowheads="1"/>
          </p:cNvSpPr>
          <p:nvPr/>
        </p:nvSpPr>
        <p:spPr bwMode="auto">
          <a:xfrm>
            <a:off x="1116013" y="1143000"/>
            <a:ext cx="6453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Услуги, предоставляемые офисом организации</a:t>
            </a:r>
            <a:endParaRPr lang="en-US" b="1" i="1"/>
          </a:p>
        </p:txBody>
      </p:sp>
      <p:grpSp>
        <p:nvGrpSpPr>
          <p:cNvPr id="19464" name="Группа 31"/>
          <p:cNvGrpSpPr>
            <a:grpSpLocks/>
          </p:cNvGrpSpPr>
          <p:nvPr/>
        </p:nvGrpSpPr>
        <p:grpSpPr bwMode="auto">
          <a:xfrm>
            <a:off x="55563" y="355600"/>
            <a:ext cx="8947150" cy="6359525"/>
            <a:chOff x="55977" y="356372"/>
            <a:chExt cx="8945973" cy="6358776"/>
          </a:xfrm>
        </p:grpSpPr>
        <p:sp>
          <p:nvSpPr>
            <p:cNvPr id="33" name="Овал 3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5D30868-2AB8-48DC-A31E-BF5125718B3E}" type="slidenum">
                <a:rPr lang="en-US" sz="3200">
                  <a:solidFill>
                    <a:schemeClr val="accent6">
                      <a:lumMod val="60000"/>
                      <a:lumOff val="40000"/>
                    </a:schemeClr>
                  </a:solidFill>
                </a:rPr>
                <a:pPr algn="ctr">
                  <a:defRPr/>
                </a:pPr>
                <a:t>38</a:t>
              </a:fld>
              <a:endParaRPr lang="ru-RU" sz="3200" dirty="0">
                <a:solidFill>
                  <a:schemeClr val="accent6">
                    <a:lumMod val="60000"/>
                    <a:lumOff val="40000"/>
                  </a:schemeClr>
                </a:solidFill>
              </a:endParaRPr>
            </a:p>
          </p:txBody>
        </p:sp>
        <p:cxnSp>
          <p:nvCxnSpPr>
            <p:cNvPr id="34" name="Прямая соединительная линия 33"/>
            <p:cNvCxnSpPr>
              <a:stCxn id="3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Прямая соединительная линия 34"/>
            <p:cNvCxnSpPr>
              <a:endCxn id="3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73197" y="6307337"/>
            <a:ext cx="49308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закладке </a:t>
            </a:r>
            <a:r>
              <a:rPr lang="ru-RU" dirty="0"/>
              <a:t>«Контакты</a:t>
            </a:r>
            <a:r>
              <a:rPr lang="ru-RU" dirty="0" smtClean="0"/>
              <a:t>»</a:t>
            </a:r>
            <a:endParaRPr lang="ru-RU" dirty="0"/>
          </a:p>
        </p:txBody>
      </p:sp>
      <p:sp>
        <p:nvSpPr>
          <p:cNvPr id="92181" name="Text Box 21"/>
          <p:cNvSpPr txBox="1">
            <a:spLocks noChangeArrowheads="1"/>
          </p:cNvSpPr>
          <p:nvPr/>
        </p:nvSpPr>
        <p:spPr bwMode="auto">
          <a:xfrm>
            <a:off x="718049" y="1577619"/>
            <a:ext cx="7707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Выбор платежных реквизитов можно сделать на уровне услуги, процедуры, цели и на уровне офиса. </a:t>
            </a:r>
            <a:endParaRPr lang="ru-RU" sz="1800" dirty="0"/>
          </a:p>
        </p:txBody>
      </p:sp>
      <p:sp>
        <p:nvSpPr>
          <p:cNvPr id="23" name="Line 13"/>
          <p:cNvSpPr>
            <a:spLocks noChangeShapeType="1"/>
          </p:cNvSpPr>
          <p:nvPr/>
        </p:nvSpPr>
        <p:spPr bwMode="auto">
          <a:xfrm flipV="1">
            <a:off x="5216971" y="5596917"/>
            <a:ext cx="867197" cy="2874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780010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5" name="Picture 2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161" y="1628800"/>
            <a:ext cx="5250935" cy="472880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4"/>
          <p:cNvSpPr>
            <a:spLocks noChangeArrowheads="1"/>
          </p:cNvSpPr>
          <p:nvPr/>
        </p:nvSpPr>
        <p:spPr bwMode="auto">
          <a:xfrm>
            <a:off x="1116013" y="333375"/>
            <a:ext cx="7354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20484" name="Rectangle 5"/>
          <p:cNvSpPr>
            <a:spLocks noChangeArrowheads="1"/>
          </p:cNvSpPr>
          <p:nvPr/>
        </p:nvSpPr>
        <p:spPr bwMode="auto">
          <a:xfrm>
            <a:off x="1116013" y="1143000"/>
            <a:ext cx="3548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Контактная информация</a:t>
            </a:r>
            <a:endParaRPr lang="en-US" b="1" i="1"/>
          </a:p>
        </p:txBody>
      </p:sp>
      <p:sp>
        <p:nvSpPr>
          <p:cNvPr id="102407" name="AutoShape 7"/>
          <p:cNvSpPr>
            <a:spLocks noChangeArrowheads="1"/>
          </p:cNvSpPr>
          <p:nvPr/>
        </p:nvSpPr>
        <p:spPr bwMode="auto">
          <a:xfrm>
            <a:off x="1763688" y="2781869"/>
            <a:ext cx="3672408" cy="8997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448792" y="3083817"/>
            <a:ext cx="24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102409" name="AutoShape 9"/>
          <p:cNvSpPr>
            <a:spLocks noChangeArrowheads="1"/>
          </p:cNvSpPr>
          <p:nvPr/>
        </p:nvSpPr>
        <p:spPr bwMode="auto">
          <a:xfrm>
            <a:off x="1763688" y="3717032"/>
            <a:ext cx="3672209" cy="9073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448792" y="3926383"/>
            <a:ext cx="214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02411" name="AutoShape 11"/>
          <p:cNvSpPr>
            <a:spLocks noChangeArrowheads="1"/>
          </p:cNvSpPr>
          <p:nvPr/>
        </p:nvSpPr>
        <p:spPr bwMode="auto">
          <a:xfrm>
            <a:off x="1763688" y="5229452"/>
            <a:ext cx="3672209" cy="2877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1448792" y="4706169"/>
            <a:ext cx="242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1448792" y="5158619"/>
            <a:ext cx="212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102415" name="AutoShape 15"/>
          <p:cNvSpPr>
            <a:spLocks noChangeArrowheads="1"/>
          </p:cNvSpPr>
          <p:nvPr/>
        </p:nvSpPr>
        <p:spPr bwMode="auto">
          <a:xfrm>
            <a:off x="1763688" y="6014045"/>
            <a:ext cx="3672209" cy="2952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 name="Text Box 14"/>
          <p:cNvSpPr txBox="1">
            <a:spLocks noChangeArrowheads="1"/>
          </p:cNvSpPr>
          <p:nvPr/>
        </p:nvSpPr>
        <p:spPr bwMode="auto">
          <a:xfrm>
            <a:off x="1448792" y="5934906"/>
            <a:ext cx="212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102417" name="Text Box 17"/>
          <p:cNvSpPr txBox="1">
            <a:spLocks noChangeArrowheads="1"/>
          </p:cNvSpPr>
          <p:nvPr/>
        </p:nvSpPr>
        <p:spPr bwMode="auto">
          <a:xfrm>
            <a:off x="5436096" y="1916832"/>
            <a:ext cx="3389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Личные данные сотрудника</a:t>
            </a:r>
          </a:p>
        </p:txBody>
      </p:sp>
      <p:sp>
        <p:nvSpPr>
          <p:cNvPr id="102418" name="Text Box 18"/>
          <p:cNvSpPr txBox="1">
            <a:spLocks noChangeArrowheads="1"/>
          </p:cNvSpPr>
          <p:nvPr/>
        </p:nvSpPr>
        <p:spPr bwMode="auto">
          <a:xfrm>
            <a:off x="5448300" y="2516703"/>
            <a:ext cx="36956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Контактная информация (</a:t>
            </a:r>
            <a:r>
              <a:rPr lang="ru-RU" sz="1800" i="1" dirty="0" smtClean="0"/>
              <a:t>адрес электронной </a:t>
            </a:r>
            <a:r>
              <a:rPr lang="ru-RU" sz="1800" i="1" dirty="0"/>
              <a:t>почты, телефон, факс – </a:t>
            </a:r>
            <a:r>
              <a:rPr lang="ru-RU" sz="1800" i="1" dirty="0" smtClean="0"/>
              <a:t>не </a:t>
            </a:r>
            <a:r>
              <a:rPr lang="ru-RU" sz="1800" i="1" dirty="0"/>
              <a:t>более одного номера или адреса</a:t>
            </a:r>
            <a:r>
              <a:rPr lang="ru-RU" sz="1800" dirty="0"/>
              <a:t>)</a:t>
            </a:r>
          </a:p>
        </p:txBody>
      </p:sp>
      <p:sp>
        <p:nvSpPr>
          <p:cNvPr id="102419" name="Text Box 19"/>
          <p:cNvSpPr txBox="1">
            <a:spLocks noChangeArrowheads="1"/>
          </p:cNvSpPr>
          <p:nvPr/>
        </p:nvSpPr>
        <p:spPr bwMode="auto">
          <a:xfrm>
            <a:off x="5476876" y="5595962"/>
            <a:ext cx="366712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5</a:t>
            </a:r>
            <a:r>
              <a:rPr lang="ru-RU" sz="1800" dirty="0" smtClean="0"/>
              <a:t>. </a:t>
            </a:r>
            <a:r>
              <a:rPr lang="ru-RU" sz="1800" dirty="0"/>
              <a:t>Комментарий (</a:t>
            </a:r>
            <a:r>
              <a:rPr lang="ru-RU" sz="1800" i="1" dirty="0"/>
              <a:t>обязательное, если не заполнена Фамилия</a:t>
            </a:r>
            <a:r>
              <a:rPr lang="ru-RU" sz="1800" dirty="0"/>
              <a:t>)</a:t>
            </a:r>
          </a:p>
        </p:txBody>
      </p:sp>
      <p:sp>
        <p:nvSpPr>
          <p:cNvPr id="102420" name="Text Box 20"/>
          <p:cNvSpPr txBox="1">
            <a:spLocks noChangeArrowheads="1"/>
          </p:cNvSpPr>
          <p:nvPr/>
        </p:nvSpPr>
        <p:spPr bwMode="auto">
          <a:xfrm>
            <a:off x="5436096" y="3812847"/>
            <a:ext cx="36672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3</a:t>
            </a:r>
            <a:r>
              <a:rPr lang="ru-RU" sz="1800" dirty="0" smtClean="0"/>
              <a:t>. </a:t>
            </a:r>
            <a:r>
              <a:rPr lang="ru-RU" sz="1800" dirty="0"/>
              <a:t>Рабочая </a:t>
            </a:r>
            <a:r>
              <a:rPr lang="ru-RU" sz="1800" dirty="0" smtClean="0"/>
              <a:t>информация (</a:t>
            </a:r>
            <a:r>
              <a:rPr lang="ru-RU" sz="1800" i="1" dirty="0"/>
              <a:t>график отличный от общего графика работы экспедиции</a:t>
            </a:r>
            <a:r>
              <a:rPr lang="ru-RU" sz="1800" i="1" dirty="0" smtClean="0"/>
              <a:t>, должность</a:t>
            </a:r>
            <a:r>
              <a:rPr lang="ru-RU" sz="1800" i="1" dirty="0"/>
              <a:t>, роль</a:t>
            </a:r>
            <a:r>
              <a:rPr lang="ru-RU" sz="1800" dirty="0"/>
              <a:t>)</a:t>
            </a:r>
          </a:p>
        </p:txBody>
      </p:sp>
      <p:sp>
        <p:nvSpPr>
          <p:cNvPr id="102421" name="Text Box 21"/>
          <p:cNvSpPr txBox="1">
            <a:spLocks noChangeArrowheads="1"/>
          </p:cNvSpPr>
          <p:nvPr/>
        </p:nvSpPr>
        <p:spPr bwMode="auto">
          <a:xfrm>
            <a:off x="5476876" y="5085184"/>
            <a:ext cx="2173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4. </a:t>
            </a:r>
            <a:r>
              <a:rPr lang="ru-RU" sz="1800" dirty="0"/>
              <a:t>Связь с офисом</a:t>
            </a:r>
          </a:p>
        </p:txBody>
      </p:sp>
      <p:grpSp>
        <p:nvGrpSpPr>
          <p:cNvPr id="20500"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A1B6622-3C0A-4885-8E1A-2D43AB86F1E0}" type="slidenum">
                <a:rPr lang="en-US" sz="3200">
                  <a:solidFill>
                    <a:schemeClr val="accent6">
                      <a:lumMod val="60000"/>
                      <a:lumOff val="40000"/>
                    </a:schemeClr>
                  </a:solidFill>
                </a:rPr>
                <a:pPr algn="ctr">
                  <a:defRPr/>
                </a:pPr>
                <a:t>39</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6295" name="Rectangle 39"/>
          <p:cNvSpPr>
            <a:spLocks noChangeArrowheads="1"/>
          </p:cNvSpPr>
          <p:nvPr/>
        </p:nvSpPr>
        <p:spPr bwMode="auto">
          <a:xfrm>
            <a:off x="107504" y="6344493"/>
            <a:ext cx="8995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сохранение </a:t>
            </a:r>
            <a:r>
              <a:rPr lang="ru-RU" dirty="0" smtClean="0"/>
              <a:t>и изменение статуса карточки </a:t>
            </a:r>
            <a:r>
              <a:rPr lang="ru-RU" dirty="0"/>
              <a:t>ОГВ</a:t>
            </a:r>
          </a:p>
        </p:txBody>
      </p:sp>
      <p:sp>
        <p:nvSpPr>
          <p:cNvPr id="27" name="AutoShape 11"/>
          <p:cNvSpPr>
            <a:spLocks noChangeArrowheads="1"/>
          </p:cNvSpPr>
          <p:nvPr/>
        </p:nvSpPr>
        <p:spPr bwMode="auto">
          <a:xfrm>
            <a:off x="1763688" y="4653388"/>
            <a:ext cx="3672209" cy="5596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11"/>
          <p:cNvSpPr>
            <a:spLocks noChangeArrowheads="1"/>
          </p:cNvSpPr>
          <p:nvPr/>
        </p:nvSpPr>
        <p:spPr bwMode="auto">
          <a:xfrm>
            <a:off x="1763688" y="5517232"/>
            <a:ext cx="3672209" cy="4616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1448792" y="5582568"/>
            <a:ext cx="242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17198"/>
            <a:ext cx="4206139" cy="296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17198"/>
            <a:ext cx="4113001" cy="297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4164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услуги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4</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органа власти</a:t>
            </a:r>
            <a:endParaRPr lang="ru-RU" dirty="0"/>
          </a:p>
        </p:txBody>
      </p:sp>
      <p:sp>
        <p:nvSpPr>
          <p:cNvPr id="19" name="Text Box 15"/>
          <p:cNvSpPr txBox="1">
            <a:spLocks noChangeArrowheads="1"/>
          </p:cNvSpPr>
          <p:nvPr/>
        </p:nvSpPr>
        <p:spPr bwMode="auto">
          <a:xfrm>
            <a:off x="66675" y="212356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54810" y="2906360"/>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132857"/>
            <a:ext cx="975753" cy="237626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060414"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66674" y="327569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0" name="Text Box 15"/>
          <p:cNvSpPr txBox="1">
            <a:spLocks noChangeArrowheads="1"/>
          </p:cNvSpPr>
          <p:nvPr/>
        </p:nvSpPr>
        <p:spPr bwMode="auto">
          <a:xfrm>
            <a:off x="8820472" y="314096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Действия с описанием услуги</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Закладки описания услуги</a:t>
            </a:r>
          </a:p>
          <a:p>
            <a:pPr marL="457200" indent="-457200"/>
            <a:endParaRPr lang="ru-RU" sz="1800" dirty="0"/>
          </a:p>
        </p:txBody>
      </p:sp>
      <p:sp>
        <p:nvSpPr>
          <p:cNvPr id="39" name="AutoShape 26"/>
          <p:cNvSpPr>
            <a:spLocks noChangeArrowheads="1"/>
          </p:cNvSpPr>
          <p:nvPr/>
        </p:nvSpPr>
        <p:spPr bwMode="auto">
          <a:xfrm>
            <a:off x="355600" y="2410644"/>
            <a:ext cx="4060414" cy="22177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 name="Прямая соединительная линия 2"/>
          <p:cNvCxnSpPr/>
          <p:nvPr/>
        </p:nvCxnSpPr>
        <p:spPr>
          <a:xfrm>
            <a:off x="611560" y="26369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763960" y="2789312"/>
            <a:ext cx="19442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5846977" y="2672537"/>
            <a:ext cx="239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940152" y="3480111"/>
            <a:ext cx="21602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AutoShape 26"/>
          <p:cNvSpPr>
            <a:spLocks noChangeArrowheads="1"/>
          </p:cNvSpPr>
          <p:nvPr/>
        </p:nvSpPr>
        <p:spPr bwMode="auto">
          <a:xfrm>
            <a:off x="457712" y="2003749"/>
            <a:ext cx="945936" cy="1417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18177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5" name="AutoShape 26"/>
          <p:cNvSpPr>
            <a:spLocks noChangeArrowheads="1"/>
          </p:cNvSpPr>
          <p:nvPr/>
        </p:nvSpPr>
        <p:spPr bwMode="auto">
          <a:xfrm>
            <a:off x="5724127" y="4627314"/>
            <a:ext cx="3198027" cy="1698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6" name="Text Box 15"/>
          <p:cNvSpPr txBox="1">
            <a:spLocks noChangeArrowheads="1"/>
          </p:cNvSpPr>
          <p:nvPr/>
        </p:nvSpPr>
        <p:spPr bwMode="auto">
          <a:xfrm>
            <a:off x="7794166" y="471585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266544" y="5651956"/>
            <a:ext cx="3981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Описание выбранной закладки</a:t>
            </a:r>
            <a:endParaRPr lang="ru-RU" sz="1800" dirty="0"/>
          </a:p>
        </p:txBody>
      </p:sp>
      <p:sp>
        <p:nvSpPr>
          <p:cNvPr id="48" name="AutoShape 26"/>
          <p:cNvSpPr>
            <a:spLocks noChangeArrowheads="1"/>
          </p:cNvSpPr>
          <p:nvPr/>
        </p:nvSpPr>
        <p:spPr bwMode="auto">
          <a:xfrm>
            <a:off x="346874" y="4639522"/>
            <a:ext cx="1560829"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 name="AutoShape 26"/>
          <p:cNvSpPr>
            <a:spLocks noChangeArrowheads="1"/>
          </p:cNvSpPr>
          <p:nvPr/>
        </p:nvSpPr>
        <p:spPr bwMode="auto">
          <a:xfrm>
            <a:off x="4739363" y="4637064"/>
            <a:ext cx="912757" cy="1478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Text Box 15"/>
          <p:cNvSpPr txBox="1">
            <a:spLocks noChangeArrowheads="1"/>
          </p:cNvSpPr>
          <p:nvPr/>
        </p:nvSpPr>
        <p:spPr bwMode="auto">
          <a:xfrm>
            <a:off x="50987" y="450912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1" name="Text Box 15"/>
          <p:cNvSpPr txBox="1">
            <a:spLocks noChangeArrowheads="1"/>
          </p:cNvSpPr>
          <p:nvPr/>
        </p:nvSpPr>
        <p:spPr bwMode="auto">
          <a:xfrm>
            <a:off x="4475272" y="4509121"/>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52" name="AutoShape 26"/>
          <p:cNvSpPr>
            <a:spLocks noChangeArrowheads="1"/>
          </p:cNvSpPr>
          <p:nvPr/>
        </p:nvSpPr>
        <p:spPr bwMode="auto">
          <a:xfrm>
            <a:off x="3222216" y="4627314"/>
            <a:ext cx="1026128"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3" name="AutoShape 26"/>
          <p:cNvSpPr>
            <a:spLocks noChangeArrowheads="1"/>
          </p:cNvSpPr>
          <p:nvPr/>
        </p:nvSpPr>
        <p:spPr bwMode="auto">
          <a:xfrm>
            <a:off x="8083091" y="1814407"/>
            <a:ext cx="304813" cy="18934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4" name="Text Box 15"/>
          <p:cNvSpPr txBox="1">
            <a:spLocks noChangeArrowheads="1"/>
          </p:cNvSpPr>
          <p:nvPr/>
        </p:nvSpPr>
        <p:spPr bwMode="auto">
          <a:xfrm>
            <a:off x="4186347" y="468449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5" name="Text Box 15"/>
          <p:cNvSpPr txBox="1">
            <a:spLocks noChangeArrowheads="1"/>
          </p:cNvSpPr>
          <p:nvPr/>
        </p:nvSpPr>
        <p:spPr bwMode="auto">
          <a:xfrm>
            <a:off x="8255963" y="1494790"/>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56" name="Rectangle 23"/>
          <p:cNvSpPr>
            <a:spLocks noChangeArrowheads="1"/>
          </p:cNvSpPr>
          <p:nvPr/>
        </p:nvSpPr>
        <p:spPr bwMode="auto">
          <a:xfrm>
            <a:off x="4703516" y="4896022"/>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Текущий статус услуги</a:t>
            </a:r>
            <a:endParaRPr lang="ru-RU" sz="1800" dirty="0"/>
          </a:p>
        </p:txBody>
      </p:sp>
      <p:sp>
        <p:nvSpPr>
          <p:cNvPr id="57" name="Rectangle 23"/>
          <p:cNvSpPr>
            <a:spLocks noChangeArrowheads="1"/>
          </p:cNvSpPr>
          <p:nvPr/>
        </p:nvSpPr>
        <p:spPr bwMode="auto">
          <a:xfrm>
            <a:off x="4717362" y="5291438"/>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Имя пользователя</a:t>
            </a:r>
            <a:endParaRPr lang="ru-RU" sz="1800" dirty="0"/>
          </a:p>
        </p:txBody>
      </p:sp>
    </p:spTree>
    <p:extLst>
      <p:ext uri="{BB962C8B-B14F-4D97-AF65-F5344CB8AC3E}">
        <p14:creationId xmlns:p14="http://schemas.microsoft.com/office/powerpoint/2010/main" val="114808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3" grpId="0" animBg="1"/>
      <p:bldP spid="44" grpId="0"/>
      <p:bldP spid="45" grpId="0" animBg="1"/>
      <p:bldP spid="46" grpId="0"/>
      <p:bldP spid="47" grpId="0"/>
      <p:bldP spid="48" grpId="0" animBg="1"/>
      <p:bldP spid="49" grpId="0" animBg="1"/>
      <p:bldP spid="50" grpId="0"/>
      <p:bldP spid="51" grpId="0"/>
      <p:bldP spid="52" grpId="0" animBg="1"/>
      <p:bldP spid="53" grpId="0" animBg="1"/>
      <p:bldP spid="54" grpId="0"/>
      <p:bldP spid="55" grpId="0"/>
      <p:bldP spid="56"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4279" y="1782781"/>
            <a:ext cx="8210272" cy="398743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2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2. Работа с государственными органами</a:t>
            </a:r>
          </a:p>
        </p:txBody>
      </p:sp>
      <p:sp>
        <p:nvSpPr>
          <p:cNvPr id="30725" name="Rectangle 5"/>
          <p:cNvSpPr>
            <a:spLocks noChangeArrowheads="1"/>
          </p:cNvSpPr>
          <p:nvPr/>
        </p:nvSpPr>
        <p:spPr bwMode="auto">
          <a:xfrm>
            <a:off x="1116013" y="1268413"/>
            <a:ext cx="6503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Сохранение </a:t>
            </a:r>
            <a:r>
              <a:rPr lang="ru-RU" b="1" i="1" dirty="0" smtClean="0"/>
              <a:t>органа власти. </a:t>
            </a:r>
            <a:r>
              <a:rPr lang="ru-RU" b="1" i="1" dirty="0"/>
              <a:t>Изменение статуса</a:t>
            </a:r>
            <a:endParaRPr lang="en-US" b="1" i="1" dirty="0"/>
          </a:p>
        </p:txBody>
      </p:sp>
      <p:sp>
        <p:nvSpPr>
          <p:cNvPr id="60429" name="AutoShape 13"/>
          <p:cNvSpPr>
            <a:spLocks noChangeArrowheads="1"/>
          </p:cNvSpPr>
          <p:nvPr/>
        </p:nvSpPr>
        <p:spPr bwMode="auto">
          <a:xfrm rot="10800000" flipV="1">
            <a:off x="3329780" y="3199420"/>
            <a:ext cx="1800225" cy="540990"/>
          </a:xfrm>
          <a:prstGeom prst="wedgeRoundRectCallout">
            <a:avLst>
              <a:gd name="adj1" fmla="val -30151"/>
              <a:gd name="adj2" fmla="val 38000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60435" name="Rectangle 19"/>
          <p:cNvSpPr>
            <a:spLocks noChangeArrowheads="1"/>
          </p:cNvSpPr>
          <p:nvPr/>
        </p:nvSpPr>
        <p:spPr bwMode="auto">
          <a:xfrm>
            <a:off x="107504" y="6344493"/>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a:t>
            </a:r>
            <a:r>
              <a:rPr lang="ru-RU" dirty="0" smtClean="0"/>
              <a:t>занятию </a:t>
            </a:r>
            <a:r>
              <a:rPr lang="ru-RU" dirty="0"/>
              <a:t>№</a:t>
            </a:r>
            <a:r>
              <a:rPr lang="ru-RU" dirty="0" smtClean="0"/>
              <a:t>3</a:t>
            </a:r>
            <a:r>
              <a:rPr lang="ru-RU" dirty="0"/>
              <a:t>. Ввод основной информации о </a:t>
            </a:r>
            <a:r>
              <a:rPr lang="ru-RU" dirty="0" err="1" smtClean="0"/>
              <a:t>госуслуге</a:t>
            </a:r>
            <a:r>
              <a:rPr lang="ru-RU" dirty="0" smtClean="0"/>
              <a:t>. </a:t>
            </a:r>
            <a:endParaRPr lang="ru-RU" dirty="0"/>
          </a:p>
        </p:txBody>
      </p:sp>
      <p:sp>
        <p:nvSpPr>
          <p:cNvPr id="60425" name="AutoShape 9"/>
          <p:cNvSpPr>
            <a:spLocks noChangeArrowheads="1"/>
          </p:cNvSpPr>
          <p:nvPr/>
        </p:nvSpPr>
        <p:spPr bwMode="auto">
          <a:xfrm rot="10800000" flipV="1">
            <a:off x="194279" y="3308185"/>
            <a:ext cx="1871563" cy="936625"/>
          </a:xfrm>
          <a:prstGeom prst="wedgeRoundRectCallout">
            <a:avLst>
              <a:gd name="adj1" fmla="val -116006"/>
              <a:gd name="adj2" fmla="val 188550"/>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a:solidFill>
                  <a:srgbClr val="FF0000"/>
                </a:solidFill>
              </a:rPr>
              <a:t>сохранения </a:t>
            </a:r>
            <a:r>
              <a:rPr lang="ru-RU" sz="1800" dirty="0" smtClean="0">
                <a:solidFill>
                  <a:srgbClr val="FF0000"/>
                </a:solidFill>
              </a:rPr>
              <a:t>органа власти</a:t>
            </a:r>
            <a:endParaRPr lang="ru-RU" sz="1800" dirty="0">
              <a:solidFill>
                <a:srgbClr val="FF0000"/>
              </a:solidFill>
            </a:endParaRPr>
          </a:p>
        </p:txBody>
      </p:sp>
      <p:sp>
        <p:nvSpPr>
          <p:cNvPr id="60428" name="AutoShape 12"/>
          <p:cNvSpPr>
            <a:spLocks noChangeArrowheads="1"/>
          </p:cNvSpPr>
          <p:nvPr/>
        </p:nvSpPr>
        <p:spPr bwMode="auto">
          <a:xfrm>
            <a:off x="4212704" y="5445223"/>
            <a:ext cx="1295400" cy="3249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40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91" name="Line 39"/>
          <p:cNvSpPr>
            <a:spLocks noChangeShapeType="1"/>
          </p:cNvSpPr>
          <p:nvPr/>
        </p:nvSpPr>
        <p:spPr bwMode="auto">
          <a:xfrm flipV="1">
            <a:off x="4860404" y="4581128"/>
            <a:ext cx="879953" cy="8640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35574"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30742"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27052"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3"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40358"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3131840" y="5445224"/>
            <a:ext cx="1001510" cy="2888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35569"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41</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8203109"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a:t>
            </a:r>
            <a:r>
              <a:rPr lang="ru-RU" sz="4400" b="1" dirty="0" smtClean="0">
                <a:solidFill>
                  <a:schemeClr val="tx2"/>
                </a:solidFill>
              </a:rPr>
              <a:t>3</a:t>
            </a:r>
            <a:r>
              <a:rPr lang="ru-RU" sz="4400" b="1" dirty="0">
                <a:solidFill>
                  <a:schemeClr val="tx2"/>
                </a:solidFill>
              </a:rPr>
              <a:t/>
            </a:r>
            <a:br>
              <a:rPr lang="ru-RU" sz="4400" b="1" dirty="0">
                <a:solidFill>
                  <a:schemeClr val="tx2"/>
                </a:solidFill>
              </a:rPr>
            </a:br>
            <a:r>
              <a:rPr lang="ru-RU" sz="4400" b="1" dirty="0">
                <a:solidFill>
                  <a:schemeClr val="tx2"/>
                </a:solidFill>
              </a:rPr>
              <a:t>Ввод основной информации о государственной услуге</a:t>
            </a:r>
            <a:endParaRPr lang="ru-RU" sz="3600" b="1" dirty="0">
              <a:solidFill>
                <a:schemeClr val="tx2"/>
              </a:solidFill>
            </a:endParaRPr>
          </a:p>
        </p:txBody>
      </p:sp>
    </p:spTree>
    <p:extLst>
      <p:ext uri="{BB962C8B-B14F-4D97-AF65-F5344CB8AC3E}">
        <p14:creationId xmlns:p14="http://schemas.microsoft.com/office/powerpoint/2010/main" val="152196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980" y="2282137"/>
            <a:ext cx="7942596" cy="407672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3633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новой </a:t>
            </a:r>
            <a:r>
              <a:rPr lang="ru-RU" b="1" i="1" dirty="0" err="1" smtClean="0"/>
              <a:t>госуслуги</a:t>
            </a:r>
            <a:endParaRPr lang="en-US" b="1" i="1" dirty="0"/>
          </a:p>
        </p:txBody>
      </p:sp>
      <p:sp>
        <p:nvSpPr>
          <p:cNvPr id="350217" name="AutoShape 9"/>
          <p:cNvSpPr>
            <a:spLocks noChangeArrowheads="1"/>
          </p:cNvSpPr>
          <p:nvPr/>
        </p:nvSpPr>
        <p:spPr bwMode="auto">
          <a:xfrm>
            <a:off x="332312" y="2772936"/>
            <a:ext cx="1575392" cy="163816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116013" y="271996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697439" y="255823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510173" y="1789990"/>
            <a:ext cx="346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«Услуги»</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Создание новой услуги</a:t>
            </a:r>
            <a:endParaRPr lang="ru-RU" dirty="0"/>
          </a:p>
        </p:txBody>
      </p:sp>
      <p:sp>
        <p:nvSpPr>
          <p:cNvPr id="41" name="Rectangle 26"/>
          <p:cNvSpPr>
            <a:spLocks noChangeArrowheads="1"/>
          </p:cNvSpPr>
          <p:nvPr/>
        </p:nvSpPr>
        <p:spPr bwMode="auto">
          <a:xfrm>
            <a:off x="4294278" y="1794293"/>
            <a:ext cx="3949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новую услугу»</a:t>
            </a:r>
            <a:endParaRPr lang="ru-RU" sz="1800" dirty="0"/>
          </a:p>
        </p:txBody>
      </p:sp>
      <p:sp>
        <p:nvSpPr>
          <p:cNvPr id="45" name="AutoShape 9"/>
          <p:cNvSpPr>
            <a:spLocks noChangeArrowheads="1"/>
          </p:cNvSpPr>
          <p:nvPr/>
        </p:nvSpPr>
        <p:spPr bwMode="auto">
          <a:xfrm>
            <a:off x="6975040" y="2753455"/>
            <a:ext cx="1290536" cy="31550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2976415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1844824"/>
            <a:ext cx="5084242" cy="316001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288595" y="2174789"/>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124941"/>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21" name="AutoShape 13"/>
          <p:cNvSpPr>
            <a:spLocks noChangeArrowheads="1"/>
          </p:cNvSpPr>
          <p:nvPr/>
        </p:nvSpPr>
        <p:spPr bwMode="auto">
          <a:xfrm>
            <a:off x="288595" y="3429001"/>
            <a:ext cx="4824535" cy="28327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41255" y="21328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34450" y="258605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77093" y="305617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5072223" y="3356992"/>
            <a:ext cx="21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5059919" y="366720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6" name="Text Box 14"/>
          <p:cNvSpPr txBox="1">
            <a:spLocks noChangeArrowheads="1"/>
          </p:cNvSpPr>
          <p:nvPr/>
        </p:nvSpPr>
        <p:spPr bwMode="auto">
          <a:xfrm>
            <a:off x="5024978" y="393102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350229" name="Rectangle 21"/>
          <p:cNvSpPr>
            <a:spLocks noChangeArrowheads="1"/>
          </p:cNvSpPr>
          <p:nvPr/>
        </p:nvSpPr>
        <p:spPr bwMode="auto">
          <a:xfrm>
            <a:off x="5597871" y="2730406"/>
            <a:ext cx="3456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Административный уровень</a:t>
            </a:r>
            <a:endParaRPr lang="ru-RU" sz="1600" i="1" dirty="0"/>
          </a:p>
        </p:txBody>
      </p:sp>
      <p:sp>
        <p:nvSpPr>
          <p:cNvPr id="350231" name="Rectangle 23"/>
          <p:cNvSpPr>
            <a:spLocks noChangeArrowheads="1"/>
          </p:cNvSpPr>
          <p:nvPr/>
        </p:nvSpPr>
        <p:spPr bwMode="auto">
          <a:xfrm>
            <a:off x="5589867" y="3954542"/>
            <a:ext cx="3415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5. </a:t>
            </a:r>
            <a:r>
              <a:rPr lang="ru-RU" sz="1600" dirty="0" smtClean="0"/>
              <a:t>Уровень доступности</a:t>
            </a:r>
            <a:endParaRPr lang="ru-RU" sz="1600" i="1" dirty="0"/>
          </a:p>
        </p:txBody>
      </p:sp>
      <p:sp>
        <p:nvSpPr>
          <p:cNvPr id="350233" name="Rectangle 25"/>
          <p:cNvSpPr>
            <a:spLocks noChangeArrowheads="1"/>
          </p:cNvSpPr>
          <p:nvPr/>
        </p:nvSpPr>
        <p:spPr bwMode="auto">
          <a:xfrm>
            <a:off x="5597871" y="4458598"/>
            <a:ext cx="31328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6. </a:t>
            </a:r>
            <a:r>
              <a:rPr lang="ru-RU" sz="1600" dirty="0" smtClean="0"/>
              <a:t>Адрес в сети Интернет</a:t>
            </a:r>
            <a:endParaRPr lang="ru-RU" sz="1600" dirty="0"/>
          </a:p>
        </p:txBody>
      </p:sp>
      <p:sp>
        <p:nvSpPr>
          <p:cNvPr id="350234" name="Rectangle 26"/>
          <p:cNvSpPr>
            <a:spLocks noChangeArrowheads="1"/>
          </p:cNvSpPr>
          <p:nvPr/>
        </p:nvSpPr>
        <p:spPr bwMode="auto">
          <a:xfrm>
            <a:off x="5539534" y="1340768"/>
            <a:ext cx="3463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заполнять поля закладки Основные сведения</a:t>
            </a:r>
            <a:endParaRPr lang="ru-RU" dirty="0"/>
          </a:p>
        </p:txBody>
      </p:sp>
      <p:sp>
        <p:nvSpPr>
          <p:cNvPr id="32" name="AutoShape 14"/>
          <p:cNvSpPr>
            <a:spLocks noChangeArrowheads="1"/>
          </p:cNvSpPr>
          <p:nvPr/>
        </p:nvSpPr>
        <p:spPr bwMode="auto">
          <a:xfrm>
            <a:off x="288595" y="3717033"/>
            <a:ext cx="4824535" cy="2510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5026663" y="433184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36" name="Text Box 14"/>
          <p:cNvSpPr txBox="1">
            <a:spLocks noChangeArrowheads="1"/>
          </p:cNvSpPr>
          <p:nvPr/>
        </p:nvSpPr>
        <p:spPr bwMode="auto">
          <a:xfrm>
            <a:off x="5048177" y="460635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38" name="Rectangle 25"/>
          <p:cNvSpPr>
            <a:spLocks noChangeArrowheads="1"/>
          </p:cNvSpPr>
          <p:nvPr/>
        </p:nvSpPr>
        <p:spPr bwMode="auto">
          <a:xfrm>
            <a:off x="5597872" y="5004465"/>
            <a:ext cx="3456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7. Ответственный </a:t>
            </a:r>
            <a:r>
              <a:rPr lang="ru-RU" sz="1600" dirty="0"/>
              <a:t>орган власти </a:t>
            </a:r>
            <a:r>
              <a:rPr lang="ru-RU" sz="1600" i="1" dirty="0"/>
              <a:t>(обязательное)</a:t>
            </a:r>
            <a:endParaRPr lang="ru-RU" sz="1600" dirty="0"/>
          </a:p>
        </p:txBody>
      </p:sp>
      <p:sp>
        <p:nvSpPr>
          <p:cNvPr id="39" name="Rectangle 25"/>
          <p:cNvSpPr>
            <a:spLocks noChangeArrowheads="1"/>
          </p:cNvSpPr>
          <p:nvPr/>
        </p:nvSpPr>
        <p:spPr bwMode="auto">
          <a:xfrm>
            <a:off x="5589867" y="5796553"/>
            <a:ext cx="3534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8. Ответственная организация (учреждение)</a:t>
            </a:r>
            <a:endParaRPr lang="ru-RU" sz="1600" dirty="0"/>
          </a:p>
        </p:txBody>
      </p:sp>
      <p:sp>
        <p:nvSpPr>
          <p:cNvPr id="41" name="Rectangle 26"/>
          <p:cNvSpPr>
            <a:spLocks noChangeArrowheads="1"/>
          </p:cNvSpPr>
          <p:nvPr/>
        </p:nvSpPr>
        <p:spPr bwMode="auto">
          <a:xfrm>
            <a:off x="5589867" y="2052137"/>
            <a:ext cx="3362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Краткое наименование </a:t>
            </a:r>
            <a:r>
              <a:rPr lang="ru-RU" sz="1600" i="1" dirty="0" smtClean="0"/>
              <a:t>(</a:t>
            </a:r>
            <a:r>
              <a:rPr lang="ru-RU" sz="1600" i="1" dirty="0"/>
              <a:t>обязательное</a:t>
            </a:r>
            <a:r>
              <a:rPr lang="ru-RU" sz="1600" i="1" dirty="0" smtClean="0"/>
              <a:t>)</a:t>
            </a:r>
            <a:endParaRPr lang="ru-RU" sz="1600" i="1" dirty="0"/>
          </a:p>
        </p:txBody>
      </p:sp>
      <p:sp>
        <p:nvSpPr>
          <p:cNvPr id="42" name="Rectangle 26"/>
          <p:cNvSpPr>
            <a:spLocks noChangeArrowheads="1"/>
          </p:cNvSpPr>
          <p:nvPr/>
        </p:nvSpPr>
        <p:spPr bwMode="auto">
          <a:xfrm>
            <a:off x="5593605" y="3204265"/>
            <a:ext cx="3614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4</a:t>
            </a:r>
            <a:r>
              <a:rPr lang="ru-RU" sz="1600" dirty="0" smtClean="0"/>
              <a:t>. Сокращенное наименование для </a:t>
            </a:r>
            <a:r>
              <a:rPr lang="ru-RU" sz="1600" dirty="0" err="1" smtClean="0"/>
              <a:t>инфокиоска</a:t>
            </a:r>
            <a:r>
              <a:rPr lang="ru-RU" sz="1600" dirty="0" smtClean="0"/>
              <a:t> </a:t>
            </a:r>
            <a:r>
              <a:rPr lang="ru-RU" sz="1600" i="1" dirty="0" smtClean="0"/>
              <a:t>(обязательное)</a:t>
            </a:r>
            <a:endParaRPr lang="ru-RU" sz="1600" i="1" dirty="0"/>
          </a:p>
        </p:txBody>
      </p:sp>
      <p:sp>
        <p:nvSpPr>
          <p:cNvPr id="45" name="AutoShape 9"/>
          <p:cNvSpPr>
            <a:spLocks noChangeArrowheads="1"/>
          </p:cNvSpPr>
          <p:nvPr/>
        </p:nvSpPr>
        <p:spPr bwMode="auto">
          <a:xfrm>
            <a:off x="288595" y="2660101"/>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6" name="AutoShape 9"/>
          <p:cNvSpPr>
            <a:spLocks noChangeArrowheads="1"/>
          </p:cNvSpPr>
          <p:nvPr/>
        </p:nvSpPr>
        <p:spPr bwMode="auto">
          <a:xfrm>
            <a:off x="288595" y="4005064"/>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7" name="AutoShape 9"/>
          <p:cNvSpPr>
            <a:spLocks noChangeArrowheads="1"/>
          </p:cNvSpPr>
          <p:nvPr/>
        </p:nvSpPr>
        <p:spPr bwMode="auto">
          <a:xfrm>
            <a:off x="288595" y="4327577"/>
            <a:ext cx="4811835" cy="3188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8" name="AutoShape 9"/>
          <p:cNvSpPr>
            <a:spLocks noChangeArrowheads="1"/>
          </p:cNvSpPr>
          <p:nvPr/>
        </p:nvSpPr>
        <p:spPr bwMode="auto">
          <a:xfrm>
            <a:off x="288595" y="4653137"/>
            <a:ext cx="4811835" cy="35170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554748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594" y="2602453"/>
            <a:ext cx="5117588" cy="190666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6281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r>
              <a:rPr lang="ru-RU" b="1" i="1" dirty="0" smtClean="0"/>
              <a:t>» (продолжение)</a:t>
            </a:r>
            <a:endParaRPr lang="en-US" b="1" i="1" dirty="0"/>
          </a:p>
        </p:txBody>
      </p:sp>
      <p:sp>
        <p:nvSpPr>
          <p:cNvPr id="350217" name="AutoShape 9"/>
          <p:cNvSpPr>
            <a:spLocks noChangeArrowheads="1"/>
          </p:cNvSpPr>
          <p:nvPr/>
        </p:nvSpPr>
        <p:spPr bwMode="auto">
          <a:xfrm>
            <a:off x="288595" y="2606433"/>
            <a:ext cx="4811835" cy="3215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3254504"/>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54869" y="253442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48064" y="288779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9330" y="349433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Основные </a:t>
            </a:r>
            <a:r>
              <a:rPr lang="ru-RU" dirty="0" smtClean="0"/>
              <a:t>сведения</a:t>
            </a:r>
            <a:endParaRPr lang="ru-RU" dirty="0"/>
          </a:p>
        </p:txBody>
      </p:sp>
      <p:sp>
        <p:nvSpPr>
          <p:cNvPr id="39" name="Rectangle 25"/>
          <p:cNvSpPr>
            <a:spLocks noChangeArrowheads="1"/>
          </p:cNvSpPr>
          <p:nvPr/>
        </p:nvSpPr>
        <p:spPr bwMode="auto">
          <a:xfrm>
            <a:off x="5436386" y="3412876"/>
            <a:ext cx="37283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Категория услуги </a:t>
            </a:r>
            <a:r>
              <a:rPr lang="ru-RU" sz="1600" i="1" dirty="0" smtClean="0"/>
              <a:t>(обязательное)</a:t>
            </a:r>
            <a:endParaRPr lang="ru-RU" sz="1600" i="1" dirty="0"/>
          </a:p>
        </p:txBody>
      </p:sp>
      <p:sp>
        <p:nvSpPr>
          <p:cNvPr id="40" name="Rectangle 25"/>
          <p:cNvSpPr>
            <a:spLocks noChangeArrowheads="1"/>
          </p:cNvSpPr>
          <p:nvPr/>
        </p:nvSpPr>
        <p:spPr bwMode="auto">
          <a:xfrm>
            <a:off x="5436386" y="4177283"/>
            <a:ext cx="3464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Приоритет по 1519-Р</a:t>
            </a:r>
            <a:endParaRPr lang="ru-RU" sz="1600" dirty="0"/>
          </a:p>
        </p:txBody>
      </p:sp>
      <p:sp>
        <p:nvSpPr>
          <p:cNvPr id="43" name="Rectangle 25"/>
          <p:cNvSpPr>
            <a:spLocks noChangeArrowheads="1"/>
          </p:cNvSpPr>
          <p:nvPr/>
        </p:nvSpPr>
        <p:spPr bwMode="auto">
          <a:xfrm>
            <a:off x="5436386" y="4872504"/>
            <a:ext cx="3840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Количество взаимодействий заявителя с должностными лицами</a:t>
            </a:r>
            <a:endParaRPr lang="ru-RU" sz="1600" dirty="0"/>
          </a:p>
        </p:txBody>
      </p:sp>
      <p:sp>
        <p:nvSpPr>
          <p:cNvPr id="44" name="Rectangle 25"/>
          <p:cNvSpPr>
            <a:spLocks noChangeArrowheads="1"/>
          </p:cNvSpPr>
          <p:nvPr/>
        </p:nvSpPr>
        <p:spPr bwMode="auto">
          <a:xfrm>
            <a:off x="5436386" y="5682734"/>
            <a:ext cx="34563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Ключевые слова</a:t>
            </a:r>
            <a:endParaRPr lang="ru-RU" sz="1600" dirty="0"/>
          </a:p>
        </p:txBody>
      </p:sp>
      <p:sp>
        <p:nvSpPr>
          <p:cNvPr id="45" name="AutoShape 9"/>
          <p:cNvSpPr>
            <a:spLocks noChangeArrowheads="1"/>
          </p:cNvSpPr>
          <p:nvPr/>
        </p:nvSpPr>
        <p:spPr bwMode="auto">
          <a:xfrm>
            <a:off x="288595" y="2917653"/>
            <a:ext cx="4811835" cy="33685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557770"/>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53500" y="318249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436386" y="1988840"/>
            <a:ext cx="3464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Классификатор услуг/функций </a:t>
            </a:r>
            <a:r>
              <a:rPr lang="ru-RU" sz="1600" i="1" dirty="0"/>
              <a:t>(обязательное)</a:t>
            </a:r>
            <a:endParaRPr lang="ru-RU" sz="1600" dirty="0"/>
          </a:p>
        </p:txBody>
      </p:sp>
      <p:sp>
        <p:nvSpPr>
          <p:cNvPr id="58" name="Rectangle 25"/>
          <p:cNvSpPr>
            <a:spLocks noChangeArrowheads="1"/>
          </p:cNvSpPr>
          <p:nvPr/>
        </p:nvSpPr>
        <p:spPr bwMode="auto">
          <a:xfrm>
            <a:off x="5436386" y="2621626"/>
            <a:ext cx="3840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Раздел каталога услуг/функций (</a:t>
            </a:r>
            <a:r>
              <a:rPr lang="ru-RU" sz="1600" dirty="0"/>
              <a:t>ЕПГУ) </a:t>
            </a:r>
            <a:r>
              <a:rPr lang="ru-RU" sz="1600" i="1" dirty="0"/>
              <a:t>(обязательное)</a:t>
            </a:r>
            <a:endParaRPr lang="ru-RU" sz="1600" dirty="0"/>
          </a:p>
        </p:txBody>
      </p:sp>
      <p:sp>
        <p:nvSpPr>
          <p:cNvPr id="59" name="AutoShape 11"/>
          <p:cNvSpPr>
            <a:spLocks noChangeArrowheads="1"/>
          </p:cNvSpPr>
          <p:nvPr/>
        </p:nvSpPr>
        <p:spPr bwMode="auto">
          <a:xfrm>
            <a:off x="304536" y="3861048"/>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1008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304535" y="4164314"/>
            <a:ext cx="4824535" cy="294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378904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Tree>
    <p:extLst>
      <p:ext uri="{BB962C8B-B14F-4D97-AF65-F5344CB8AC3E}">
        <p14:creationId xmlns:p14="http://schemas.microsoft.com/office/powerpoint/2010/main" val="3580831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2772" name="Rectangle 8"/>
          <p:cNvSpPr>
            <a:spLocks noChangeArrowheads="1"/>
          </p:cNvSpPr>
          <p:nvPr/>
        </p:nvSpPr>
        <p:spPr bwMode="auto">
          <a:xfrm>
            <a:off x="1116013" y="1268413"/>
            <a:ext cx="5759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«Сведения о консультировании»</a:t>
            </a:r>
            <a:endParaRPr lang="en-US" b="1" i="1" dirty="0"/>
          </a:p>
        </p:txBody>
      </p:sp>
      <p:sp>
        <p:nvSpPr>
          <p:cNvPr id="350229" name="Rectangle 21"/>
          <p:cNvSpPr>
            <a:spLocks noChangeArrowheads="1"/>
          </p:cNvSpPr>
          <p:nvPr/>
        </p:nvSpPr>
        <p:spPr bwMode="auto">
          <a:xfrm>
            <a:off x="5724128" y="3441774"/>
            <a:ext cx="33505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 </a:t>
            </a:r>
            <a:r>
              <a:rPr lang="ru-RU" sz="1800" dirty="0" smtClean="0"/>
              <a:t>Адрес для </a:t>
            </a:r>
          </a:p>
          <a:p>
            <a:r>
              <a:rPr lang="ru-RU" sz="1800" dirty="0" smtClean="0"/>
              <a:t>консультирования </a:t>
            </a:r>
          </a:p>
          <a:p>
            <a:pPr marL="457200" indent="-457200"/>
            <a:r>
              <a:rPr lang="en-US" sz="1800" i="1" dirty="0" smtClean="0"/>
              <a:t>(</a:t>
            </a:r>
            <a:r>
              <a:rPr lang="ru-RU" sz="1800" i="1" dirty="0" smtClean="0"/>
              <a:t>обязательное)</a:t>
            </a:r>
            <a:endParaRPr lang="ru-RU" sz="1800" i="1" dirty="0"/>
          </a:p>
        </p:txBody>
      </p:sp>
      <p:sp>
        <p:nvSpPr>
          <p:cNvPr id="350231" name="Rectangle 23"/>
          <p:cNvSpPr>
            <a:spLocks noChangeArrowheads="1"/>
          </p:cNvSpPr>
          <p:nvPr/>
        </p:nvSpPr>
        <p:spPr bwMode="auto">
          <a:xfrm>
            <a:off x="5728370" y="2348880"/>
            <a:ext cx="32743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a:t>
            </a:r>
            <a:r>
              <a:rPr lang="ru-RU" sz="1800" dirty="0" smtClean="0"/>
              <a:t>. Центр телефонного обслуживания</a:t>
            </a:r>
            <a:endParaRPr lang="ru-RU" sz="1800" dirty="0"/>
          </a:p>
          <a:p>
            <a:pPr marL="457200" indent="-457200"/>
            <a:r>
              <a:rPr lang="ru-RU" sz="1800" i="1" dirty="0"/>
              <a:t>(обязательное)</a:t>
            </a:r>
          </a:p>
        </p:txBody>
      </p:sp>
      <p:sp>
        <p:nvSpPr>
          <p:cNvPr id="350234" name="Rectangle 26"/>
          <p:cNvSpPr>
            <a:spLocks noChangeArrowheads="1"/>
          </p:cNvSpPr>
          <p:nvPr/>
        </p:nvSpPr>
        <p:spPr bwMode="auto">
          <a:xfrm>
            <a:off x="5722764" y="1628800"/>
            <a:ext cx="3279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 </a:t>
            </a:r>
            <a:r>
              <a:rPr lang="ru-RU" sz="1800" dirty="0" smtClean="0"/>
              <a:t>Адрес </a:t>
            </a:r>
            <a:r>
              <a:rPr lang="ru-RU" sz="1800" dirty="0"/>
              <a:t>электронной почты  </a:t>
            </a:r>
            <a:r>
              <a:rPr lang="ru-RU" sz="1800" i="1" dirty="0"/>
              <a:t>(обязательное</a:t>
            </a:r>
            <a:r>
              <a:rPr lang="ru-RU" sz="1800" i="1" dirty="0" smtClean="0"/>
              <a:t>)</a:t>
            </a:r>
            <a:endParaRPr lang="ru-RU" sz="1800"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45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Сведения о </a:t>
            </a:r>
            <a:r>
              <a:rPr lang="ru-RU" dirty="0" smtClean="0"/>
              <a:t>консультировании</a:t>
            </a:r>
            <a:endParaRPr lang="ru-RU" dirty="0"/>
          </a:p>
        </p:txBody>
      </p:sp>
      <p:pic>
        <p:nvPicPr>
          <p:cNvPr id="41"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844823"/>
            <a:ext cx="4718157" cy="408131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AutoShape 9"/>
          <p:cNvSpPr>
            <a:spLocks noChangeArrowheads="1"/>
          </p:cNvSpPr>
          <p:nvPr/>
        </p:nvSpPr>
        <p:spPr bwMode="auto">
          <a:xfrm>
            <a:off x="288595" y="2495678"/>
            <a:ext cx="4811835" cy="2852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288595" y="3026814"/>
            <a:ext cx="4824535" cy="289932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5113263"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5113263" y="270224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7" name="Text Box 14"/>
          <p:cNvSpPr txBox="1">
            <a:spLocks noChangeArrowheads="1"/>
          </p:cNvSpPr>
          <p:nvPr/>
        </p:nvSpPr>
        <p:spPr bwMode="auto">
          <a:xfrm>
            <a:off x="5113130" y="3771821"/>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5" name="AutoShape 9"/>
          <p:cNvSpPr>
            <a:spLocks noChangeArrowheads="1"/>
          </p:cNvSpPr>
          <p:nvPr/>
        </p:nvSpPr>
        <p:spPr bwMode="auto">
          <a:xfrm>
            <a:off x="288595" y="2773511"/>
            <a:ext cx="4811835" cy="22344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709614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92365" y="2991918"/>
            <a:ext cx="5183600" cy="2670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«Досудебное обжалование»</a:t>
            </a:r>
            <a:endParaRPr lang="en-US" b="1" i="1" dirty="0"/>
          </a:p>
        </p:txBody>
      </p:sp>
      <p:sp>
        <p:nvSpPr>
          <p:cNvPr id="62478" name="Rectangle 14"/>
          <p:cNvSpPr>
            <a:spLocks noChangeArrowheads="1"/>
          </p:cNvSpPr>
          <p:nvPr/>
        </p:nvSpPr>
        <p:spPr bwMode="auto">
          <a:xfrm>
            <a:off x="107504" y="6485274"/>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№3. Досудебное </a:t>
            </a:r>
            <a:r>
              <a:rPr lang="ru-RU" dirty="0" smtClean="0"/>
              <a:t>обжалование</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0" name="Rectangle 23"/>
          <p:cNvSpPr>
            <a:spLocks noChangeArrowheads="1"/>
          </p:cNvSpPr>
          <p:nvPr/>
        </p:nvSpPr>
        <p:spPr bwMode="auto">
          <a:xfrm>
            <a:off x="257229" y="1700808"/>
            <a:ext cx="874548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В поле редактора вносится следующая информация:</a:t>
            </a:r>
          </a:p>
          <a:p>
            <a:pPr marL="180000" indent="-180000">
              <a:buFont typeface="Arial" pitchFamily="34" charset="0"/>
              <a:buChar char="•"/>
            </a:pPr>
            <a:r>
              <a:rPr lang="ru-RU" sz="1800" dirty="0" smtClean="0"/>
              <a:t>Предметы досудебного обжалования</a:t>
            </a:r>
          </a:p>
          <a:p>
            <a:pPr marL="180000" indent="-180000">
              <a:buFont typeface="Arial" pitchFamily="34" charset="0"/>
              <a:buChar char="•"/>
            </a:pPr>
            <a:r>
              <a:rPr lang="ru-RU" sz="1800" dirty="0" smtClean="0"/>
              <a:t>Основания для приостановления обжалования</a:t>
            </a:r>
          </a:p>
          <a:p>
            <a:pPr marL="180000" indent="-180000">
              <a:buFont typeface="Arial" pitchFamily="34" charset="0"/>
              <a:buChar char="•"/>
            </a:pPr>
            <a:r>
              <a:rPr lang="ru-RU" sz="1800" dirty="0" smtClean="0"/>
              <a:t>Основания для начала процедуры обжалования</a:t>
            </a:r>
          </a:p>
          <a:p>
            <a:pPr marL="180000" indent="-180000">
              <a:buFont typeface="Arial" pitchFamily="34" charset="0"/>
              <a:buChar char="•"/>
            </a:pPr>
            <a:r>
              <a:rPr lang="ru-RU" sz="1800" dirty="0" smtClean="0"/>
              <a:t>Случаи без ответа</a:t>
            </a:r>
          </a:p>
          <a:p>
            <a:pPr marL="180000" indent="-180000">
              <a:buFont typeface="Arial" pitchFamily="34" charset="0"/>
              <a:buChar char="•"/>
            </a:pPr>
            <a:r>
              <a:rPr lang="ru-RU" sz="1800" dirty="0" smtClean="0"/>
              <a:t>Результаты обжалования </a:t>
            </a:r>
            <a:endParaRPr lang="ru-RU" sz="1800" dirty="0"/>
          </a:p>
        </p:txBody>
      </p:sp>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5576" y="4309865"/>
            <a:ext cx="4288006" cy="2031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91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116013" y="531565"/>
            <a:ext cx="7777162" cy="7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7891" name="Rectangle 5"/>
          <p:cNvSpPr>
            <a:spLocks noChangeArrowheads="1"/>
          </p:cNvSpPr>
          <p:nvPr/>
        </p:nvSpPr>
        <p:spPr bwMode="auto">
          <a:xfrm>
            <a:off x="1116013" y="1156682"/>
            <a:ext cx="6424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«Участники и </a:t>
            </a:r>
            <a:r>
              <a:rPr lang="ru-RU" b="1" i="1" dirty="0" err="1" smtClean="0"/>
              <a:t>межведомственность</a:t>
            </a:r>
            <a:r>
              <a:rPr lang="ru-RU" b="1" i="1" dirty="0" smtClean="0"/>
              <a:t>»</a:t>
            </a:r>
            <a:endParaRPr lang="ru-RU" b="1" i="1" dirty="0"/>
          </a:p>
        </p:txBody>
      </p:sp>
      <p:grpSp>
        <p:nvGrpSpPr>
          <p:cNvPr id="37892" name="Группа 11"/>
          <p:cNvGrpSpPr>
            <a:grpSpLocks/>
          </p:cNvGrpSpPr>
          <p:nvPr/>
        </p:nvGrpSpPr>
        <p:grpSpPr bwMode="auto">
          <a:xfrm>
            <a:off x="55563" y="355600"/>
            <a:ext cx="8947150" cy="6359525"/>
            <a:chOff x="55977" y="356372"/>
            <a:chExt cx="8945973" cy="6358776"/>
          </a:xfrm>
        </p:grpSpPr>
        <p:sp>
          <p:nvSpPr>
            <p:cNvPr id="13" name="Овал 1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B95A592-967A-4C91-8B63-4252AFB90268}" type="slidenum">
                <a:rPr lang="en-US" sz="3200">
                  <a:solidFill>
                    <a:schemeClr val="accent6">
                      <a:lumMod val="60000"/>
                      <a:lumOff val="40000"/>
                    </a:schemeClr>
                  </a:solidFill>
                </a:rPr>
                <a:pPr algn="ctr">
                  <a:defRPr/>
                </a:pPr>
                <a:t>47</a:t>
              </a:fld>
              <a:endParaRPr lang="ru-RU" sz="3200" dirty="0">
                <a:solidFill>
                  <a:schemeClr val="accent6">
                    <a:lumMod val="60000"/>
                    <a:lumOff val="40000"/>
                  </a:schemeClr>
                </a:solidFill>
              </a:endParaRPr>
            </a:p>
          </p:txBody>
        </p:sp>
        <p:cxnSp>
          <p:nvCxnSpPr>
            <p:cNvPr id="14" name="Прямая соединительная линия 13"/>
            <p:cNvCxnSpPr>
              <a:stCxn id="1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Прямая соединительная линия 14"/>
            <p:cNvCxnSpPr>
              <a:endCxn id="1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7131" y="6488509"/>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Участники </a:t>
            </a:r>
            <a:r>
              <a:rPr lang="ru-RU" dirty="0"/>
              <a:t>и </a:t>
            </a:r>
            <a:r>
              <a:rPr lang="ru-RU" dirty="0" err="1" smtClean="0"/>
              <a:t>межведомственность</a:t>
            </a:r>
            <a:endParaRPr lang="ru-RU" dirty="0"/>
          </a:p>
          <a:p>
            <a:pPr marL="457200" indent="-457200">
              <a:buFont typeface="Wingdings" pitchFamily="2" charset="2"/>
              <a:buChar char="Ø"/>
            </a:pPr>
            <a:endParaRPr lang="ru-RU" dirty="0"/>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9768" y="1814694"/>
            <a:ext cx="6038033" cy="421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9"/>
          <p:cNvSpPr>
            <a:spLocks noChangeArrowheads="1"/>
          </p:cNvSpPr>
          <p:nvPr/>
        </p:nvSpPr>
        <p:spPr bwMode="auto">
          <a:xfrm>
            <a:off x="2267744" y="2355641"/>
            <a:ext cx="3816424" cy="28083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 name="AutoShape 19"/>
          <p:cNvSpPr>
            <a:spLocks noChangeArrowheads="1"/>
          </p:cNvSpPr>
          <p:nvPr/>
        </p:nvSpPr>
        <p:spPr bwMode="auto">
          <a:xfrm>
            <a:off x="2267743" y="5163953"/>
            <a:ext cx="3828031" cy="65474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Rectangle 11"/>
          <p:cNvSpPr>
            <a:spLocks noChangeArrowheads="1"/>
          </p:cNvSpPr>
          <p:nvPr/>
        </p:nvSpPr>
        <p:spPr bwMode="auto">
          <a:xfrm>
            <a:off x="6457694" y="2386199"/>
            <a:ext cx="25828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Сведения о межведомственном взаимодействии</a:t>
            </a:r>
            <a:endParaRPr lang="ru-RU" sz="1800" dirty="0"/>
          </a:p>
        </p:txBody>
      </p:sp>
      <p:sp>
        <p:nvSpPr>
          <p:cNvPr id="18" name="Rectangle 15"/>
          <p:cNvSpPr>
            <a:spLocks noChangeArrowheads="1"/>
          </p:cNvSpPr>
          <p:nvPr/>
        </p:nvSpPr>
        <p:spPr bwMode="auto">
          <a:xfrm>
            <a:off x="6457694" y="3565060"/>
            <a:ext cx="23769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Организации, участвующие в межведомственном взаимодействии</a:t>
            </a:r>
            <a:endParaRPr lang="ru-RU" sz="1800" dirty="0"/>
          </a:p>
        </p:txBody>
      </p:sp>
      <p:sp>
        <p:nvSpPr>
          <p:cNvPr id="19" name="Text Box 14"/>
          <p:cNvSpPr txBox="1">
            <a:spLocks noChangeArrowheads="1"/>
          </p:cNvSpPr>
          <p:nvPr/>
        </p:nvSpPr>
        <p:spPr bwMode="auto">
          <a:xfrm>
            <a:off x="5724128" y="32849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5724128" y="530120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65470" y="5116873"/>
            <a:ext cx="2612065" cy="1167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Line 13"/>
          <p:cNvSpPr>
            <a:spLocks noChangeShapeType="1"/>
          </p:cNvSpPr>
          <p:nvPr/>
        </p:nvSpPr>
        <p:spPr bwMode="auto">
          <a:xfrm>
            <a:off x="3131840" y="5589240"/>
            <a:ext cx="10081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411" y="1645264"/>
            <a:ext cx="5788403" cy="405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1187376" y="3069580"/>
            <a:ext cx="5328840" cy="20876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2419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endParaRPr lang="en-US" b="1" i="1" dirty="0"/>
          </a:p>
        </p:txBody>
      </p:sp>
      <p:sp>
        <p:nvSpPr>
          <p:cNvPr id="62475" name="Rectangle 11"/>
          <p:cNvSpPr>
            <a:spLocks noChangeArrowheads="1"/>
          </p:cNvSpPr>
          <p:nvPr/>
        </p:nvSpPr>
        <p:spPr bwMode="auto">
          <a:xfrm>
            <a:off x="6738475" y="1628839"/>
            <a:ext cx="1684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НПА услуги</a:t>
            </a:r>
            <a:endParaRPr lang="ru-RU" sz="1800" i="1" dirty="0"/>
          </a:p>
        </p:txBody>
      </p:sp>
      <p:sp>
        <p:nvSpPr>
          <p:cNvPr id="62478" name="Rectangle 14"/>
          <p:cNvSpPr>
            <a:spLocks noChangeArrowheads="1"/>
          </p:cNvSpPr>
          <p:nvPr/>
        </p:nvSpPr>
        <p:spPr bwMode="auto">
          <a:xfrm>
            <a:off x="71760" y="641326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блок </a:t>
            </a:r>
            <a:r>
              <a:rPr lang="ru-RU" dirty="0"/>
              <a:t>«</a:t>
            </a:r>
            <a:r>
              <a:rPr lang="ru-RU" dirty="0" smtClean="0"/>
              <a:t>Сведения о нормативно-правовом </a:t>
            </a:r>
            <a:r>
              <a:rPr lang="ru-RU" dirty="0"/>
              <a:t>акте</a:t>
            </a:r>
            <a:r>
              <a:rPr lang="ru-RU" dirty="0" smtClean="0"/>
              <a:t>»</a:t>
            </a:r>
            <a:endParaRPr lang="ru-RU" dirty="0"/>
          </a:p>
        </p:txBody>
      </p:sp>
      <p:sp>
        <p:nvSpPr>
          <p:cNvPr id="62479" name="Rectangle 15"/>
          <p:cNvSpPr>
            <a:spLocks noChangeArrowheads="1"/>
          </p:cNvSpPr>
          <p:nvPr/>
        </p:nvSpPr>
        <p:spPr bwMode="auto">
          <a:xfrm>
            <a:off x="6769102" y="2003514"/>
            <a:ext cx="2233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11113" indent="-11113"/>
            <a:r>
              <a:rPr lang="ru-RU" sz="1800" dirty="0" smtClean="0"/>
              <a:t>2. </a:t>
            </a:r>
            <a:r>
              <a:rPr lang="ru-RU" sz="1800" dirty="0"/>
              <a:t>Перечень </a:t>
            </a:r>
            <a:r>
              <a:rPr lang="ru-RU" sz="1800" dirty="0" smtClean="0"/>
              <a:t>НПА для выбора</a:t>
            </a:r>
            <a:endParaRPr lang="ru-RU" sz="1800" dirty="0"/>
          </a:p>
        </p:txBody>
      </p:sp>
      <p:sp>
        <p:nvSpPr>
          <p:cNvPr id="62481" name="AutoShape 17"/>
          <p:cNvSpPr>
            <a:spLocks noChangeArrowheads="1"/>
          </p:cNvSpPr>
          <p:nvPr/>
        </p:nvSpPr>
        <p:spPr bwMode="auto">
          <a:xfrm>
            <a:off x="5724128" y="5240403"/>
            <a:ext cx="944563" cy="3488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700" y="213285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465191" y="436510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6866557" y="5631607"/>
            <a:ext cx="2147590" cy="683409"/>
          </a:xfrm>
          <a:prstGeom prst="wedgeRoundRectCallout">
            <a:avLst>
              <a:gd name="adj1" fmla="val 72178"/>
              <a:gd name="adj2" fmla="val -64445"/>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r>
              <a:rPr lang="ru-RU" sz="1800" dirty="0">
                <a:solidFill>
                  <a:srgbClr val="FF0000"/>
                </a:solidFill>
              </a:rPr>
              <a:t>НПА</a:t>
            </a: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7"/>
          <p:cNvSpPr>
            <a:spLocks noChangeArrowheads="1"/>
          </p:cNvSpPr>
          <p:nvPr/>
        </p:nvSpPr>
        <p:spPr bwMode="auto">
          <a:xfrm>
            <a:off x="1187624" y="5204898"/>
            <a:ext cx="944563" cy="3488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AutoShape 29"/>
          <p:cNvSpPr>
            <a:spLocks noChangeArrowheads="1"/>
          </p:cNvSpPr>
          <p:nvPr/>
        </p:nvSpPr>
        <p:spPr bwMode="auto">
          <a:xfrm rot="10800000" flipV="1">
            <a:off x="2310825" y="5666792"/>
            <a:ext cx="2147590" cy="683409"/>
          </a:xfrm>
          <a:prstGeom prst="wedgeRoundRectCallout">
            <a:avLst>
              <a:gd name="adj1" fmla="val 69449"/>
              <a:gd name="adj2" fmla="val -6272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создания </a:t>
            </a:r>
            <a:r>
              <a:rPr lang="ru-RU" sz="1800" dirty="0">
                <a:solidFill>
                  <a:srgbClr val="FF0000"/>
                </a:solidFill>
              </a:rPr>
              <a:t>НПА</a:t>
            </a:r>
          </a:p>
          <a:p>
            <a:endParaRPr lang="ru-RU" sz="1800" dirty="0">
              <a:solidFill>
                <a:srgbClr val="FF0000"/>
              </a:solidFill>
            </a:endParaRPr>
          </a:p>
        </p:txBody>
      </p:sp>
      <p:sp>
        <p:nvSpPr>
          <p:cNvPr id="20" name="AutoShape 17"/>
          <p:cNvSpPr>
            <a:spLocks noChangeArrowheads="1"/>
          </p:cNvSpPr>
          <p:nvPr/>
        </p:nvSpPr>
        <p:spPr bwMode="auto">
          <a:xfrm>
            <a:off x="755576" y="1988840"/>
            <a:ext cx="2808312" cy="53595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Line 13"/>
          <p:cNvSpPr>
            <a:spLocks noChangeShapeType="1"/>
          </p:cNvSpPr>
          <p:nvPr/>
        </p:nvSpPr>
        <p:spPr bwMode="auto">
          <a:xfrm>
            <a:off x="1547665" y="2348879"/>
            <a:ext cx="72008" cy="30096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420815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0565" y="1741235"/>
            <a:ext cx="4891047" cy="3480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94" name="Picture 3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45002" y="1681915"/>
            <a:ext cx="1331454" cy="1243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3071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Поля</a:t>
            </a:r>
            <a:endParaRPr lang="en-US" b="1" i="1" dirty="0"/>
          </a:p>
        </p:txBody>
      </p:sp>
      <p:sp>
        <p:nvSpPr>
          <p:cNvPr id="62472" name="Rectangle 8"/>
          <p:cNvSpPr>
            <a:spLocks noChangeArrowheads="1"/>
          </p:cNvSpPr>
          <p:nvPr/>
        </p:nvSpPr>
        <p:spPr bwMode="auto">
          <a:xfrm>
            <a:off x="576310" y="5831681"/>
            <a:ext cx="305958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Наименование</a:t>
            </a:r>
            <a:endParaRPr lang="ru-RU" sz="1800" i="1" dirty="0"/>
          </a:p>
        </p:txBody>
      </p:sp>
      <p:sp>
        <p:nvSpPr>
          <p:cNvPr id="62473" name="Rectangle 9"/>
          <p:cNvSpPr>
            <a:spLocks noChangeArrowheads="1"/>
          </p:cNvSpPr>
          <p:nvPr/>
        </p:nvSpPr>
        <p:spPr bwMode="auto">
          <a:xfrm>
            <a:off x="5292080" y="1743868"/>
            <a:ext cx="23142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a:t>
            </a:r>
            <a:r>
              <a:rPr lang="ru-RU" sz="1800" dirty="0"/>
              <a:t>Тип документа</a:t>
            </a:r>
          </a:p>
        </p:txBody>
      </p:sp>
      <p:sp>
        <p:nvSpPr>
          <p:cNvPr id="62474" name="Rectangle 10"/>
          <p:cNvSpPr>
            <a:spLocks noChangeArrowheads="1"/>
          </p:cNvSpPr>
          <p:nvPr/>
        </p:nvSpPr>
        <p:spPr bwMode="auto">
          <a:xfrm>
            <a:off x="5292080" y="2915652"/>
            <a:ext cx="2259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Класс документа</a:t>
            </a:r>
          </a:p>
        </p:txBody>
      </p:sp>
      <p:sp>
        <p:nvSpPr>
          <p:cNvPr id="62475" name="Rectangle 11"/>
          <p:cNvSpPr>
            <a:spLocks noChangeArrowheads="1"/>
          </p:cNvSpPr>
          <p:nvPr/>
        </p:nvSpPr>
        <p:spPr bwMode="auto">
          <a:xfrm>
            <a:off x="587373" y="5463659"/>
            <a:ext cx="355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a:t>
            </a:r>
            <a:r>
              <a:rPr lang="ru-RU" sz="1800" dirty="0" smtClean="0"/>
              <a:t>. Регистрационный номер</a:t>
            </a:r>
            <a:endParaRPr lang="ru-RU" sz="1800" i="1" dirty="0"/>
          </a:p>
        </p:txBody>
      </p:sp>
      <p:sp>
        <p:nvSpPr>
          <p:cNvPr id="62476" name="Rectangle 12"/>
          <p:cNvSpPr>
            <a:spLocks noChangeArrowheads="1"/>
          </p:cNvSpPr>
          <p:nvPr/>
        </p:nvSpPr>
        <p:spPr bwMode="auto">
          <a:xfrm>
            <a:off x="5292080" y="4067780"/>
            <a:ext cx="2413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5</a:t>
            </a:r>
            <a:r>
              <a:rPr lang="ru-RU" sz="1800" dirty="0" smtClean="0"/>
              <a:t>. </a:t>
            </a:r>
            <a:r>
              <a:rPr lang="ru-RU" sz="1800" dirty="0"/>
              <a:t>Дата утверждения</a:t>
            </a:r>
          </a:p>
        </p:txBody>
      </p:sp>
      <p:sp>
        <p:nvSpPr>
          <p:cNvPr id="62478" name="Rectangle 14"/>
          <p:cNvSpPr>
            <a:spLocks noChangeArrowheads="1"/>
          </p:cNvSpPr>
          <p:nvPr/>
        </p:nvSpPr>
        <p:spPr bwMode="auto">
          <a:xfrm>
            <a:off x="107504" y="645333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возможные варианты </a:t>
            </a:r>
            <a:r>
              <a:rPr lang="ru-RU" dirty="0" smtClean="0"/>
              <a:t>заполнения </a:t>
            </a:r>
            <a:r>
              <a:rPr lang="ru-RU" dirty="0"/>
              <a:t>информации о НПА</a:t>
            </a:r>
          </a:p>
        </p:txBody>
      </p:sp>
      <p:sp>
        <p:nvSpPr>
          <p:cNvPr id="62481" name="AutoShape 17"/>
          <p:cNvSpPr>
            <a:spLocks noChangeArrowheads="1"/>
          </p:cNvSpPr>
          <p:nvPr/>
        </p:nvSpPr>
        <p:spPr bwMode="auto">
          <a:xfrm>
            <a:off x="467544" y="2708473"/>
            <a:ext cx="4292774" cy="2111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2" name="AutoShape 18"/>
          <p:cNvSpPr>
            <a:spLocks noChangeArrowheads="1"/>
          </p:cNvSpPr>
          <p:nvPr/>
        </p:nvSpPr>
        <p:spPr bwMode="auto">
          <a:xfrm>
            <a:off x="467545" y="2960282"/>
            <a:ext cx="864096" cy="3015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4" name="AutoShape 20"/>
          <p:cNvSpPr>
            <a:spLocks noChangeArrowheads="1"/>
          </p:cNvSpPr>
          <p:nvPr/>
        </p:nvSpPr>
        <p:spPr bwMode="auto">
          <a:xfrm>
            <a:off x="467544" y="3284984"/>
            <a:ext cx="4292774" cy="3825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85" name="AutoShape 21"/>
          <p:cNvSpPr>
            <a:spLocks noChangeArrowheads="1"/>
          </p:cNvSpPr>
          <p:nvPr/>
        </p:nvSpPr>
        <p:spPr bwMode="auto">
          <a:xfrm>
            <a:off x="467544" y="3703854"/>
            <a:ext cx="4292774" cy="21481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9512" y="2632177"/>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68046" y="293237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179512" y="319177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 name="Text Box 14"/>
          <p:cNvSpPr txBox="1">
            <a:spLocks noChangeArrowheads="1"/>
          </p:cNvSpPr>
          <p:nvPr/>
        </p:nvSpPr>
        <p:spPr bwMode="auto">
          <a:xfrm>
            <a:off x="172603" y="3623145"/>
            <a:ext cx="21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5" name="Text Box 14"/>
          <p:cNvSpPr txBox="1">
            <a:spLocks noChangeArrowheads="1"/>
          </p:cNvSpPr>
          <p:nvPr/>
        </p:nvSpPr>
        <p:spPr bwMode="auto">
          <a:xfrm>
            <a:off x="179512" y="3884071"/>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6" name="Text Box 14"/>
          <p:cNvSpPr txBox="1">
            <a:spLocks noChangeArrowheads="1"/>
          </p:cNvSpPr>
          <p:nvPr/>
        </p:nvSpPr>
        <p:spPr bwMode="auto">
          <a:xfrm>
            <a:off x="166037" y="415740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7" name="Text Box 14"/>
          <p:cNvSpPr txBox="1">
            <a:spLocks noChangeArrowheads="1"/>
          </p:cNvSpPr>
          <p:nvPr/>
        </p:nvSpPr>
        <p:spPr bwMode="auto">
          <a:xfrm>
            <a:off x="147717" y="443787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62498" name="Rectangle 34"/>
          <p:cNvSpPr>
            <a:spLocks noChangeArrowheads="1"/>
          </p:cNvSpPr>
          <p:nvPr/>
        </p:nvSpPr>
        <p:spPr bwMode="auto">
          <a:xfrm>
            <a:off x="5292080" y="4797152"/>
            <a:ext cx="2432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a:t>
            </a:r>
            <a:r>
              <a:rPr lang="ru-RU" sz="1800" dirty="0"/>
              <a:t>Документ </a:t>
            </a:r>
            <a:r>
              <a:rPr lang="ru-RU" sz="1800" dirty="0" smtClean="0"/>
              <a:t>(</a:t>
            </a:r>
            <a:r>
              <a:rPr lang="ru-RU" sz="1800" dirty="0"/>
              <a:t>файл)</a:t>
            </a:r>
          </a:p>
        </p:txBody>
      </p:sp>
      <p:pic>
        <p:nvPicPr>
          <p:cNvPr id="62500" name="Picture 36"/>
          <p:cNvPicPr>
            <a:picLocks noChangeAspect="1" noChangeArrowheads="1"/>
          </p:cNvPicPr>
          <p:nvPr/>
        </p:nvPicPr>
        <p:blipFill>
          <a:blip r:embed="rId5">
            <a:extLst>
              <a:ext uri="{28A0092B-C50C-407E-A947-70E740481C1C}">
                <a14:useLocalDpi xmlns:a14="http://schemas.microsoft.com/office/drawing/2010/main" val="0"/>
              </a:ext>
            </a:extLst>
          </a:blip>
          <a:srcRect l="58022" t="55763" r="33131" b="29405"/>
          <a:stretch>
            <a:fillRect/>
          </a:stretch>
        </p:blipFill>
        <p:spPr bwMode="auto">
          <a:xfrm>
            <a:off x="7809780" y="4188604"/>
            <a:ext cx="892175" cy="935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172674" y="4711799"/>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2504" name="Rectangle 40"/>
          <p:cNvSpPr>
            <a:spLocks noChangeArrowheads="1"/>
          </p:cNvSpPr>
          <p:nvPr/>
        </p:nvSpPr>
        <p:spPr bwMode="auto">
          <a:xfrm>
            <a:off x="5292080" y="5157192"/>
            <a:ext cx="2954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7</a:t>
            </a:r>
            <a:r>
              <a:rPr lang="ru-RU" sz="1800" dirty="0" smtClean="0"/>
              <a:t>. Уполномоченный орган</a:t>
            </a:r>
            <a:endParaRPr lang="ru-RU" sz="1800" dirty="0"/>
          </a:p>
        </p:txBody>
      </p:sp>
      <p:pic>
        <p:nvPicPr>
          <p:cNvPr id="62505" name="Picture 4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91745" y="3320576"/>
            <a:ext cx="2110210" cy="59962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49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62483" name="AutoShape 19"/>
          <p:cNvSpPr>
            <a:spLocks noChangeArrowheads="1"/>
          </p:cNvSpPr>
          <p:nvPr/>
        </p:nvSpPr>
        <p:spPr bwMode="auto">
          <a:xfrm>
            <a:off x="467544" y="3955023"/>
            <a:ext cx="4292774" cy="24964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496" name="AutoShape 32"/>
          <p:cNvSpPr>
            <a:spLocks noChangeArrowheads="1"/>
          </p:cNvSpPr>
          <p:nvPr/>
        </p:nvSpPr>
        <p:spPr bwMode="auto">
          <a:xfrm>
            <a:off x="467544" y="4207158"/>
            <a:ext cx="4292774" cy="27878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502" name="AutoShape 38"/>
          <p:cNvSpPr>
            <a:spLocks noChangeArrowheads="1"/>
          </p:cNvSpPr>
          <p:nvPr/>
        </p:nvSpPr>
        <p:spPr bwMode="auto">
          <a:xfrm>
            <a:off x="467544" y="4509120"/>
            <a:ext cx="4292774" cy="24534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2" name="AutoShape 38"/>
          <p:cNvSpPr>
            <a:spLocks noChangeArrowheads="1"/>
          </p:cNvSpPr>
          <p:nvPr/>
        </p:nvSpPr>
        <p:spPr bwMode="auto">
          <a:xfrm>
            <a:off x="467544" y="4790395"/>
            <a:ext cx="4292774" cy="22720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Rectangle 40"/>
          <p:cNvSpPr>
            <a:spLocks noChangeArrowheads="1"/>
          </p:cNvSpPr>
          <p:nvPr/>
        </p:nvSpPr>
        <p:spPr bwMode="auto">
          <a:xfrm>
            <a:off x="5292080" y="5517232"/>
            <a:ext cx="3593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indent="-457200"/>
            <a:r>
              <a:rPr lang="ru-RU" sz="1800" dirty="0"/>
              <a:t>8</a:t>
            </a:r>
            <a:r>
              <a:rPr lang="ru-RU" sz="1800" dirty="0" smtClean="0"/>
              <a:t>. Источник официального опубликования</a:t>
            </a:r>
            <a:endParaRPr lang="ru-RU" sz="1800" dirty="0"/>
          </a:p>
        </p:txBody>
      </p:sp>
      <p:sp>
        <p:nvSpPr>
          <p:cNvPr id="37" name="AutoShape 18"/>
          <p:cNvSpPr>
            <a:spLocks noChangeArrowheads="1"/>
          </p:cNvSpPr>
          <p:nvPr/>
        </p:nvSpPr>
        <p:spPr bwMode="auto">
          <a:xfrm>
            <a:off x="2195736" y="4999684"/>
            <a:ext cx="702010" cy="2455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 name="AutoShape 18"/>
          <p:cNvSpPr>
            <a:spLocks noChangeArrowheads="1"/>
          </p:cNvSpPr>
          <p:nvPr/>
        </p:nvSpPr>
        <p:spPr bwMode="auto">
          <a:xfrm>
            <a:off x="395536" y="1916832"/>
            <a:ext cx="864096" cy="2489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163" y="1878850"/>
            <a:ext cx="4111139" cy="292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12" y="1885917"/>
            <a:ext cx="4085623" cy="291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230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органа власти</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процедуры</a:t>
            </a:r>
            <a:endParaRPr lang="ru-RU" dirty="0"/>
          </a:p>
        </p:txBody>
      </p:sp>
      <p:sp>
        <p:nvSpPr>
          <p:cNvPr id="19" name="Text Box 15"/>
          <p:cNvSpPr txBox="1">
            <a:spLocks noChangeArrowheads="1"/>
          </p:cNvSpPr>
          <p:nvPr/>
        </p:nvSpPr>
        <p:spPr bwMode="auto">
          <a:xfrm>
            <a:off x="66675" y="29181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21" name="Text Box 15"/>
          <p:cNvSpPr txBox="1">
            <a:spLocks noChangeArrowheads="1"/>
          </p:cNvSpPr>
          <p:nvPr/>
        </p:nvSpPr>
        <p:spPr bwMode="auto">
          <a:xfrm>
            <a:off x="4467133" y="2548856"/>
            <a:ext cx="281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24" name="AutoShape 26"/>
          <p:cNvSpPr>
            <a:spLocks noChangeArrowheads="1"/>
          </p:cNvSpPr>
          <p:nvPr/>
        </p:nvSpPr>
        <p:spPr bwMode="auto">
          <a:xfrm>
            <a:off x="4748374" y="2225621"/>
            <a:ext cx="975753" cy="9276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26"/>
          <p:cNvSpPr>
            <a:spLocks noChangeArrowheads="1"/>
          </p:cNvSpPr>
          <p:nvPr/>
        </p:nvSpPr>
        <p:spPr bwMode="auto">
          <a:xfrm>
            <a:off x="339912" y="2253014"/>
            <a:ext cx="487672"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26"/>
          <p:cNvSpPr>
            <a:spLocks noChangeArrowheads="1"/>
          </p:cNvSpPr>
          <p:nvPr/>
        </p:nvSpPr>
        <p:spPr bwMode="auto">
          <a:xfrm>
            <a:off x="5733214" y="2331830"/>
            <a:ext cx="3132088" cy="22965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42654" y="4139789"/>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0" name="Text Box 15"/>
          <p:cNvSpPr txBox="1">
            <a:spLocks noChangeArrowheads="1"/>
          </p:cNvSpPr>
          <p:nvPr/>
        </p:nvSpPr>
        <p:spPr bwMode="auto">
          <a:xfrm>
            <a:off x="5422948" y="3278888"/>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Основные (общие) сведения</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Услуги (функции) органа власти</a:t>
            </a:r>
            <a:endParaRPr lang="ru-RU" sz="1800" dirty="0"/>
          </a:p>
          <a:p>
            <a:pPr marL="457200" indent="-457200"/>
            <a:endParaRPr lang="ru-RU" sz="1800" dirty="0"/>
          </a:p>
        </p:txBody>
      </p:sp>
      <p:sp>
        <p:nvSpPr>
          <p:cNvPr id="39" name="AutoShape 26"/>
          <p:cNvSpPr>
            <a:spLocks noChangeArrowheads="1"/>
          </p:cNvSpPr>
          <p:nvPr/>
        </p:nvSpPr>
        <p:spPr bwMode="auto">
          <a:xfrm>
            <a:off x="355600" y="2492895"/>
            <a:ext cx="4044726" cy="14143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Text Box 15"/>
          <p:cNvSpPr txBox="1">
            <a:spLocks noChangeArrowheads="1"/>
          </p:cNvSpPr>
          <p:nvPr/>
        </p:nvSpPr>
        <p:spPr bwMode="auto">
          <a:xfrm>
            <a:off x="87763" y="2133720"/>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6" name="Text Box 15"/>
          <p:cNvSpPr txBox="1">
            <a:spLocks noChangeArrowheads="1"/>
          </p:cNvSpPr>
          <p:nvPr/>
        </p:nvSpPr>
        <p:spPr bwMode="auto">
          <a:xfrm>
            <a:off x="4459449" y="2070295"/>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Поля для ввода общей информации</a:t>
            </a:r>
            <a:endParaRPr lang="ru-RU" sz="1800" dirty="0"/>
          </a:p>
        </p:txBody>
      </p:sp>
      <p:sp>
        <p:nvSpPr>
          <p:cNvPr id="56" name="Rectangle 23"/>
          <p:cNvSpPr>
            <a:spLocks noChangeArrowheads="1"/>
          </p:cNvSpPr>
          <p:nvPr/>
        </p:nvSpPr>
        <p:spPr bwMode="auto">
          <a:xfrm>
            <a:off x="4703516" y="5295780"/>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4. Офисы и Контакты</a:t>
            </a:r>
            <a:endParaRPr lang="ru-RU" sz="1800" dirty="0"/>
          </a:p>
        </p:txBody>
      </p:sp>
      <p:sp>
        <p:nvSpPr>
          <p:cNvPr id="58" name="AutoShape 26"/>
          <p:cNvSpPr>
            <a:spLocks noChangeArrowheads="1"/>
          </p:cNvSpPr>
          <p:nvPr/>
        </p:nvSpPr>
        <p:spPr bwMode="auto">
          <a:xfrm>
            <a:off x="355599" y="3907234"/>
            <a:ext cx="4044727" cy="7200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AutoShape 26"/>
          <p:cNvSpPr>
            <a:spLocks noChangeArrowheads="1"/>
          </p:cNvSpPr>
          <p:nvPr/>
        </p:nvSpPr>
        <p:spPr bwMode="auto">
          <a:xfrm>
            <a:off x="4751870" y="2636912"/>
            <a:ext cx="972257"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 name="AutoShape 26"/>
          <p:cNvSpPr>
            <a:spLocks noChangeArrowheads="1"/>
          </p:cNvSpPr>
          <p:nvPr/>
        </p:nvSpPr>
        <p:spPr bwMode="auto">
          <a:xfrm>
            <a:off x="4754163" y="2340746"/>
            <a:ext cx="979051" cy="2241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AutoShape 26"/>
          <p:cNvSpPr>
            <a:spLocks noChangeArrowheads="1"/>
          </p:cNvSpPr>
          <p:nvPr/>
        </p:nvSpPr>
        <p:spPr bwMode="auto">
          <a:xfrm>
            <a:off x="827584" y="2253014"/>
            <a:ext cx="864096" cy="15763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Text Box 15"/>
          <p:cNvSpPr txBox="1">
            <a:spLocks noChangeArrowheads="1"/>
          </p:cNvSpPr>
          <p:nvPr/>
        </p:nvSpPr>
        <p:spPr bwMode="auto">
          <a:xfrm>
            <a:off x="1653580" y="215112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2</a:t>
            </a:r>
            <a:endParaRPr lang="ru-RU" sz="1800" b="1" i="1" dirty="0">
              <a:solidFill>
                <a:srgbClr val="FF0000"/>
              </a:solidFill>
              <a:latin typeface="Times New Roman" pitchFamily="18" charset="0"/>
              <a:cs typeface="Times New Roman" pitchFamily="18" charset="0"/>
            </a:endParaRPr>
          </a:p>
        </p:txBody>
      </p:sp>
      <p:sp>
        <p:nvSpPr>
          <p:cNvPr id="64" name="Text Box 15"/>
          <p:cNvSpPr txBox="1">
            <a:spLocks noChangeArrowheads="1"/>
          </p:cNvSpPr>
          <p:nvPr/>
        </p:nvSpPr>
        <p:spPr bwMode="auto">
          <a:xfrm>
            <a:off x="4462945" y="227874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1800" b="1" i="1" dirty="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215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animBg="1"/>
      <p:bldP spid="25" grpId="0" animBg="1"/>
      <p:bldP spid="28" grpId="0" animBg="1"/>
      <p:bldP spid="29" grpId="0"/>
      <p:bldP spid="30" grpId="0"/>
      <p:bldP spid="35" grpId="0"/>
      <p:bldP spid="36" grpId="0"/>
      <p:bldP spid="39" grpId="0" animBg="1"/>
      <p:bldP spid="44" grpId="0"/>
      <p:bldP spid="46" grpId="0"/>
      <p:bldP spid="47" grpId="0"/>
      <p:bldP spid="56" grpId="0"/>
      <p:bldP spid="58" grpId="0" animBg="1"/>
      <p:bldP spid="60" grpId="0" animBg="1"/>
      <p:bldP spid="61" grpId="0" animBg="1"/>
      <p:bldP spid="62" grpId="0" animBg="1"/>
      <p:bldP spid="63"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4821" name="Rectangle 5"/>
          <p:cNvSpPr>
            <a:spLocks noChangeArrowheads="1"/>
          </p:cNvSpPr>
          <p:nvPr/>
        </p:nvSpPr>
        <p:spPr bwMode="auto">
          <a:xfrm>
            <a:off x="1116013" y="1196752"/>
            <a:ext cx="5387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«НПА». </a:t>
            </a:r>
            <a:r>
              <a:rPr lang="ru-RU" b="1" i="1" dirty="0"/>
              <a:t>Варианты заполнения</a:t>
            </a:r>
            <a:endParaRPr lang="en-US" b="1" i="1" dirty="0"/>
          </a:p>
        </p:txBody>
      </p:sp>
      <p:sp>
        <p:nvSpPr>
          <p:cNvPr id="430090" name="Text Box 10"/>
          <p:cNvSpPr txBox="1">
            <a:spLocks noChangeArrowheads="1"/>
          </p:cNvSpPr>
          <p:nvPr/>
        </p:nvSpPr>
        <p:spPr bwMode="auto">
          <a:xfrm>
            <a:off x="4859982" y="4077072"/>
            <a:ext cx="38157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1</a:t>
            </a:r>
            <a:r>
              <a:rPr lang="ru-RU" sz="1600" b="1" dirty="0" smtClean="0"/>
              <a:t>. </a:t>
            </a:r>
            <a:r>
              <a:rPr lang="ru-RU" sz="1600" b="1" dirty="0"/>
              <a:t>НПА «Кодекс»</a:t>
            </a:r>
          </a:p>
          <a:p>
            <a:pPr eaLnBrk="1" hangingPunct="1"/>
            <a:r>
              <a:rPr lang="ru-RU" sz="1600" b="1" i="1" dirty="0"/>
              <a:t>(если не указан номер – отметка «б/н» или «*», прикрепляется файл с текстом регламента)</a:t>
            </a:r>
          </a:p>
        </p:txBody>
      </p:sp>
      <p:sp>
        <p:nvSpPr>
          <p:cNvPr id="33798" name="Text Box 11"/>
          <p:cNvSpPr txBox="1">
            <a:spLocks noChangeArrowheads="1"/>
          </p:cNvSpPr>
          <p:nvPr/>
        </p:nvSpPr>
        <p:spPr bwMode="auto">
          <a:xfrm>
            <a:off x="4859982" y="5167512"/>
            <a:ext cx="382717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2</a:t>
            </a:r>
            <a:r>
              <a:rPr lang="ru-RU" sz="1600" b="1" dirty="0" smtClean="0"/>
              <a:t>. </a:t>
            </a:r>
            <a:r>
              <a:rPr lang="ru-RU" sz="1600" b="1" dirty="0"/>
              <a:t>НПА «Административный</a:t>
            </a:r>
          </a:p>
          <a:p>
            <a:pPr eaLnBrk="1" hangingPunct="1"/>
            <a:r>
              <a:rPr lang="ru-RU" sz="1600" b="1" dirty="0"/>
              <a:t>регламент»</a:t>
            </a:r>
            <a:endParaRPr lang="ru-RU" sz="1600" b="1" i="1" dirty="0"/>
          </a:p>
        </p:txBody>
      </p:sp>
      <p:sp>
        <p:nvSpPr>
          <p:cNvPr id="430113" name="Text Box 33"/>
          <p:cNvSpPr txBox="1">
            <a:spLocks noChangeArrowheads="1"/>
          </p:cNvSpPr>
          <p:nvPr/>
        </p:nvSpPr>
        <p:spPr bwMode="auto">
          <a:xfrm>
            <a:off x="4859982" y="5810994"/>
            <a:ext cx="3600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dirty="0"/>
              <a:t>3. НПА «Постановление»</a:t>
            </a:r>
            <a:endParaRPr lang="ru-RU" sz="1600" b="1" i="1" dirty="0"/>
          </a:p>
        </p:txBody>
      </p:sp>
      <p:grpSp>
        <p:nvGrpSpPr>
          <p:cNvPr id="34828"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746851-9280-4248-B7C2-ABCC5A4B1F89}" type="slidenum">
                <a:rPr lang="en-US" sz="3200">
                  <a:solidFill>
                    <a:schemeClr val="accent6">
                      <a:lumMod val="60000"/>
                      <a:lumOff val="40000"/>
                    </a:schemeClr>
                  </a:solidFill>
                </a:rPr>
                <a:pPr algn="ctr">
                  <a:defRPr/>
                </a:pPr>
                <a:t>50</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3817" name="Picture 2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2101" y="1653756"/>
            <a:ext cx="3657851" cy="22680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5561" name="Rectangle 9"/>
          <p:cNvSpPr>
            <a:spLocks noChangeArrowheads="1"/>
          </p:cNvSpPr>
          <p:nvPr/>
        </p:nvSpPr>
        <p:spPr bwMode="auto">
          <a:xfrm>
            <a:off x="106363"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упражнению </a:t>
            </a:r>
            <a:r>
              <a:rPr lang="ru-RU" dirty="0"/>
              <a:t>№</a:t>
            </a:r>
            <a:r>
              <a:rPr lang="ru-RU" dirty="0" smtClean="0"/>
              <a:t>3. НПА</a:t>
            </a:r>
            <a:endParaRPr lang="ru-RU" dirty="0"/>
          </a:p>
        </p:txBody>
      </p:sp>
      <p:pic>
        <p:nvPicPr>
          <p:cNvPr id="3381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2101" y="4059736"/>
            <a:ext cx="3617332" cy="22495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093" name="Line 13"/>
          <p:cNvSpPr>
            <a:spLocks noChangeShapeType="1"/>
          </p:cNvSpPr>
          <p:nvPr/>
        </p:nvSpPr>
        <p:spPr bwMode="auto">
          <a:xfrm flipV="1">
            <a:off x="1170658" y="3276574"/>
            <a:ext cx="1153124" cy="13869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43009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423" y="2291325"/>
            <a:ext cx="1512888" cy="112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16934" y="1579002"/>
            <a:ext cx="3770218" cy="23391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4"/>
          <p:cNvSpPr txBox="1">
            <a:spLocks noChangeArrowheads="1"/>
          </p:cNvSpPr>
          <p:nvPr/>
        </p:nvSpPr>
        <p:spPr bwMode="auto">
          <a:xfrm>
            <a:off x="2432001" y="176614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1" name="Text Box 14"/>
          <p:cNvSpPr txBox="1">
            <a:spLocks noChangeArrowheads="1"/>
          </p:cNvSpPr>
          <p:nvPr/>
        </p:nvSpPr>
        <p:spPr bwMode="auto">
          <a:xfrm>
            <a:off x="7452320" y="169413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Text Box 14"/>
          <p:cNvSpPr txBox="1">
            <a:spLocks noChangeArrowheads="1"/>
          </p:cNvSpPr>
          <p:nvPr/>
        </p:nvSpPr>
        <p:spPr bwMode="auto">
          <a:xfrm>
            <a:off x="2432001" y="414240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27" name="AutoShape 18"/>
          <p:cNvSpPr>
            <a:spLocks noChangeArrowheads="1"/>
          </p:cNvSpPr>
          <p:nvPr/>
        </p:nvSpPr>
        <p:spPr bwMode="auto">
          <a:xfrm>
            <a:off x="468648" y="3327451"/>
            <a:ext cx="702010" cy="1735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480" y="1997145"/>
            <a:ext cx="6017856" cy="38205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4525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 </a:t>
            </a:r>
            <a:endParaRPr lang="en-US" b="1" i="1" dirty="0"/>
          </a:p>
        </p:txBody>
      </p:sp>
      <p:sp>
        <p:nvSpPr>
          <p:cNvPr id="66572" name="Rectangle 12"/>
          <p:cNvSpPr>
            <a:spLocks noChangeArrowheads="1"/>
          </p:cNvSpPr>
          <p:nvPr/>
        </p:nvSpPr>
        <p:spPr bwMode="auto">
          <a:xfrm>
            <a:off x="6464452" y="1835541"/>
            <a:ext cx="2431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smtClean="0"/>
              <a:t>1. Рабочие </a:t>
            </a:r>
          </a:p>
          <a:p>
            <a:pPr marL="457200" indent="-457200"/>
            <a:r>
              <a:rPr lang="ru-RU" sz="1800" dirty="0" smtClean="0"/>
              <a:t>документы услуги</a:t>
            </a:r>
            <a:endParaRPr lang="ru-RU" sz="1800" dirty="0"/>
          </a:p>
        </p:txBody>
      </p:sp>
      <p:sp>
        <p:nvSpPr>
          <p:cNvPr id="7174" name="Text Box 14"/>
          <p:cNvSpPr txBox="1">
            <a:spLocks noChangeArrowheads="1"/>
          </p:cNvSpPr>
          <p:nvPr/>
        </p:nvSpPr>
        <p:spPr bwMode="auto">
          <a:xfrm>
            <a:off x="359718" y="2636912"/>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66593" name="Rectangle 33"/>
          <p:cNvSpPr>
            <a:spLocks noChangeArrowheads="1"/>
          </p:cNvSpPr>
          <p:nvPr/>
        </p:nvSpPr>
        <p:spPr bwMode="auto">
          <a:xfrm>
            <a:off x="6484962" y="2636502"/>
            <a:ext cx="2659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Перечень </a:t>
            </a:r>
            <a:r>
              <a:rPr lang="ru-RU" sz="1800" dirty="0" smtClean="0"/>
              <a:t>рабочих документов для выбора</a:t>
            </a:r>
            <a:endParaRPr lang="ru-RU" sz="1800" dirty="0"/>
          </a:p>
        </p:txBody>
      </p:sp>
      <p:sp>
        <p:nvSpPr>
          <p:cNvPr id="2" name="Text Box 14"/>
          <p:cNvSpPr txBox="1">
            <a:spLocks noChangeArrowheads="1"/>
          </p:cNvSpPr>
          <p:nvPr/>
        </p:nvSpPr>
        <p:spPr bwMode="auto">
          <a:xfrm>
            <a:off x="5940152" y="3732583"/>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6610" name="Rectangle 50"/>
          <p:cNvSpPr>
            <a:spLocks noChangeArrowheads="1"/>
          </p:cNvSpPr>
          <p:nvPr/>
        </p:nvSpPr>
        <p:spPr bwMode="auto">
          <a:xfrm>
            <a:off x="66675" y="6413266"/>
            <a:ext cx="8694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Блок «Сведения </a:t>
            </a:r>
            <a:r>
              <a:rPr lang="ru-RU" dirty="0" smtClean="0"/>
              <a:t>о рабочем </a:t>
            </a:r>
            <a:r>
              <a:rPr lang="ru-RU" dirty="0"/>
              <a:t>документе</a:t>
            </a:r>
            <a:r>
              <a:rPr lang="ru-RU" dirty="0" smtClean="0"/>
              <a:t>»</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51</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AutoShape 16"/>
          <p:cNvSpPr>
            <a:spLocks noChangeArrowheads="1"/>
          </p:cNvSpPr>
          <p:nvPr/>
        </p:nvSpPr>
        <p:spPr bwMode="auto">
          <a:xfrm>
            <a:off x="1352584" y="3285604"/>
            <a:ext cx="4941854" cy="20876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AutoShape 17"/>
          <p:cNvSpPr>
            <a:spLocks noChangeArrowheads="1"/>
          </p:cNvSpPr>
          <p:nvPr/>
        </p:nvSpPr>
        <p:spPr bwMode="auto">
          <a:xfrm>
            <a:off x="5724129" y="5595340"/>
            <a:ext cx="710208" cy="2099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6866557" y="5805264"/>
            <a:ext cx="1602335" cy="683409"/>
          </a:xfrm>
          <a:prstGeom prst="wedgeRoundRectCallout">
            <a:avLst>
              <a:gd name="adj1" fmla="val 81468"/>
              <a:gd name="adj2" fmla="val -53554"/>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выбора </a:t>
            </a:r>
            <a:endParaRPr lang="ru-RU" sz="1800" dirty="0">
              <a:solidFill>
                <a:srgbClr val="FF0000"/>
              </a:solidFill>
            </a:endParaRPr>
          </a:p>
          <a:p>
            <a:endParaRPr lang="ru-RU" sz="1800" dirty="0">
              <a:solidFill>
                <a:srgbClr val="FF0000"/>
              </a:solidFill>
            </a:endParaRPr>
          </a:p>
        </p:txBody>
      </p:sp>
      <p:sp>
        <p:nvSpPr>
          <p:cNvPr id="21" name="AutoShape 17"/>
          <p:cNvSpPr>
            <a:spLocks noChangeArrowheads="1"/>
          </p:cNvSpPr>
          <p:nvPr/>
        </p:nvSpPr>
        <p:spPr bwMode="auto">
          <a:xfrm>
            <a:off x="1310696" y="5595340"/>
            <a:ext cx="821491" cy="17441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AutoShape 29"/>
          <p:cNvSpPr>
            <a:spLocks noChangeArrowheads="1"/>
          </p:cNvSpPr>
          <p:nvPr/>
        </p:nvSpPr>
        <p:spPr bwMode="auto">
          <a:xfrm rot="10800000" flipV="1">
            <a:off x="2310815" y="5877272"/>
            <a:ext cx="2189175" cy="432047"/>
          </a:xfrm>
          <a:prstGeom prst="wedgeRoundRectCallout">
            <a:avLst>
              <a:gd name="adj1" fmla="val 67021"/>
              <a:gd name="adj2" fmla="val -92260"/>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создания </a:t>
            </a:r>
            <a:endParaRPr lang="ru-RU" sz="1800" dirty="0">
              <a:solidFill>
                <a:srgbClr val="FF0000"/>
              </a:solidFill>
            </a:endParaRPr>
          </a:p>
          <a:p>
            <a:endParaRPr lang="ru-RU" sz="1800" dirty="0">
              <a:solidFill>
                <a:srgbClr val="FF0000"/>
              </a:solidFill>
            </a:endParaRPr>
          </a:p>
        </p:txBody>
      </p:sp>
      <p:sp>
        <p:nvSpPr>
          <p:cNvPr id="23" name="AutoShape 17"/>
          <p:cNvSpPr>
            <a:spLocks noChangeArrowheads="1"/>
          </p:cNvSpPr>
          <p:nvPr/>
        </p:nvSpPr>
        <p:spPr bwMode="auto">
          <a:xfrm>
            <a:off x="467544" y="3861048"/>
            <a:ext cx="864096" cy="2220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Line 13"/>
          <p:cNvSpPr>
            <a:spLocks noChangeShapeType="1"/>
          </p:cNvSpPr>
          <p:nvPr/>
        </p:nvSpPr>
        <p:spPr bwMode="auto">
          <a:xfrm flipV="1">
            <a:off x="1310696" y="3933056"/>
            <a:ext cx="236968" cy="368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8140" y="1763914"/>
            <a:ext cx="4113249" cy="368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5844" name="Rectangle 5"/>
          <p:cNvSpPr>
            <a:spLocks noChangeArrowheads="1"/>
          </p:cNvSpPr>
          <p:nvPr/>
        </p:nvSpPr>
        <p:spPr bwMode="auto">
          <a:xfrm>
            <a:off x="1116013" y="1268413"/>
            <a:ext cx="517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«Рабочие документы». Поля</a:t>
            </a:r>
            <a:endParaRPr lang="en-US" b="1" i="1"/>
          </a:p>
        </p:txBody>
      </p:sp>
      <p:sp>
        <p:nvSpPr>
          <p:cNvPr id="66570" name="Rectangle 10"/>
          <p:cNvSpPr>
            <a:spLocks noChangeArrowheads="1"/>
          </p:cNvSpPr>
          <p:nvPr/>
        </p:nvSpPr>
        <p:spPr bwMode="auto">
          <a:xfrm>
            <a:off x="5796136" y="5651956"/>
            <a:ext cx="2005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11. </a:t>
            </a:r>
            <a:r>
              <a:rPr lang="ru-RU" sz="1800" dirty="0"/>
              <a:t>Комментарий</a:t>
            </a:r>
          </a:p>
        </p:txBody>
      </p:sp>
      <p:sp>
        <p:nvSpPr>
          <p:cNvPr id="66571" name="Rectangle 11"/>
          <p:cNvSpPr>
            <a:spLocks noChangeArrowheads="1"/>
          </p:cNvSpPr>
          <p:nvPr/>
        </p:nvSpPr>
        <p:spPr bwMode="auto">
          <a:xfrm>
            <a:off x="5840996" y="4509120"/>
            <a:ext cx="327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7</a:t>
            </a:r>
            <a:r>
              <a:rPr lang="ru-RU" sz="1800" dirty="0" smtClean="0"/>
              <a:t>. Файл – шаблон документа</a:t>
            </a:r>
            <a:endParaRPr lang="ru-RU" sz="1800" dirty="0"/>
          </a:p>
        </p:txBody>
      </p:sp>
      <p:sp>
        <p:nvSpPr>
          <p:cNvPr id="66573" name="Rectangle 13"/>
          <p:cNvSpPr>
            <a:spLocks noChangeArrowheads="1"/>
          </p:cNvSpPr>
          <p:nvPr/>
        </p:nvSpPr>
        <p:spPr bwMode="auto">
          <a:xfrm>
            <a:off x="5840996" y="2276872"/>
            <a:ext cx="3044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Адрес в сети Интернет</a:t>
            </a:r>
            <a:endParaRPr lang="ru-RU" sz="1800" dirty="0"/>
          </a:p>
        </p:txBody>
      </p:sp>
      <p:sp>
        <p:nvSpPr>
          <p:cNvPr id="66574" name="Rectangle 14"/>
          <p:cNvSpPr>
            <a:spLocks noChangeArrowheads="1"/>
          </p:cNvSpPr>
          <p:nvPr/>
        </p:nvSpPr>
        <p:spPr bwMode="auto">
          <a:xfrm>
            <a:off x="5840996" y="4077072"/>
            <a:ext cx="327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6</a:t>
            </a:r>
            <a:r>
              <a:rPr lang="ru-RU" sz="1800" dirty="0" smtClean="0"/>
              <a:t>. Файл – пример документа</a:t>
            </a:r>
            <a:endParaRPr lang="ru-RU" sz="1800" dirty="0"/>
          </a:p>
        </p:txBody>
      </p:sp>
      <p:sp>
        <p:nvSpPr>
          <p:cNvPr id="66593" name="Rectangle 33"/>
          <p:cNvSpPr>
            <a:spLocks noChangeArrowheads="1"/>
          </p:cNvSpPr>
          <p:nvPr/>
        </p:nvSpPr>
        <p:spPr bwMode="auto">
          <a:xfrm>
            <a:off x="5840996" y="1688554"/>
            <a:ext cx="3044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a:t>
            </a:r>
            <a:r>
              <a:rPr lang="ru-RU" sz="1800" dirty="0" smtClean="0"/>
              <a:t>. Наименование </a:t>
            </a:r>
            <a:r>
              <a:rPr lang="ru-RU" sz="1800" i="1" dirty="0"/>
              <a:t>(обязательное)</a:t>
            </a:r>
            <a:endParaRPr lang="ru-RU" sz="1800" dirty="0"/>
          </a:p>
        </p:txBody>
      </p:sp>
      <p:sp>
        <p:nvSpPr>
          <p:cNvPr id="66592" name="AutoShape 32"/>
          <p:cNvSpPr>
            <a:spLocks noChangeArrowheads="1"/>
          </p:cNvSpPr>
          <p:nvPr/>
        </p:nvSpPr>
        <p:spPr bwMode="auto">
          <a:xfrm>
            <a:off x="1475656" y="1988840"/>
            <a:ext cx="4010397" cy="23202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79" name="AutoShape 19"/>
          <p:cNvSpPr>
            <a:spLocks noChangeArrowheads="1"/>
          </p:cNvSpPr>
          <p:nvPr/>
        </p:nvSpPr>
        <p:spPr bwMode="auto">
          <a:xfrm>
            <a:off x="1479427" y="2242380"/>
            <a:ext cx="4010397" cy="2042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0" name="AutoShape 20"/>
          <p:cNvSpPr>
            <a:spLocks noChangeArrowheads="1"/>
          </p:cNvSpPr>
          <p:nvPr/>
        </p:nvSpPr>
        <p:spPr bwMode="auto">
          <a:xfrm>
            <a:off x="1475656" y="2501073"/>
            <a:ext cx="4014168" cy="1940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1" name="AutoShape 21"/>
          <p:cNvSpPr>
            <a:spLocks noChangeArrowheads="1"/>
          </p:cNvSpPr>
          <p:nvPr/>
        </p:nvSpPr>
        <p:spPr bwMode="auto">
          <a:xfrm>
            <a:off x="1475655" y="2743177"/>
            <a:ext cx="4016129" cy="2313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2" name="AutoShape 22"/>
          <p:cNvSpPr>
            <a:spLocks noChangeArrowheads="1"/>
          </p:cNvSpPr>
          <p:nvPr/>
        </p:nvSpPr>
        <p:spPr bwMode="auto">
          <a:xfrm>
            <a:off x="1475655" y="2977323"/>
            <a:ext cx="4016129" cy="1036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83" name="AutoShape 23"/>
          <p:cNvSpPr>
            <a:spLocks noChangeArrowheads="1"/>
          </p:cNvSpPr>
          <p:nvPr/>
        </p:nvSpPr>
        <p:spPr bwMode="auto">
          <a:xfrm>
            <a:off x="1473694" y="4040668"/>
            <a:ext cx="4016129" cy="32599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5486053" y="1916832"/>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 name="Text Box 14"/>
          <p:cNvSpPr txBox="1">
            <a:spLocks noChangeArrowheads="1"/>
          </p:cNvSpPr>
          <p:nvPr/>
        </p:nvSpPr>
        <p:spPr bwMode="auto">
          <a:xfrm>
            <a:off x="5473548" y="2147605"/>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 name="Text Box 14"/>
          <p:cNvSpPr txBox="1">
            <a:spLocks noChangeArrowheads="1"/>
          </p:cNvSpPr>
          <p:nvPr/>
        </p:nvSpPr>
        <p:spPr bwMode="auto">
          <a:xfrm>
            <a:off x="5512442" y="2413071"/>
            <a:ext cx="231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5" name="Text Box 14"/>
          <p:cNvSpPr txBox="1">
            <a:spLocks noChangeArrowheads="1"/>
          </p:cNvSpPr>
          <p:nvPr/>
        </p:nvSpPr>
        <p:spPr bwMode="auto">
          <a:xfrm>
            <a:off x="5473548" y="2677823"/>
            <a:ext cx="26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6" name="Text Box 14"/>
          <p:cNvSpPr txBox="1">
            <a:spLocks noChangeArrowheads="1"/>
          </p:cNvSpPr>
          <p:nvPr/>
        </p:nvSpPr>
        <p:spPr bwMode="auto">
          <a:xfrm>
            <a:off x="5479948" y="2864832"/>
            <a:ext cx="26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7" name="Text Box 14"/>
          <p:cNvSpPr txBox="1">
            <a:spLocks noChangeArrowheads="1"/>
          </p:cNvSpPr>
          <p:nvPr/>
        </p:nvSpPr>
        <p:spPr bwMode="auto">
          <a:xfrm>
            <a:off x="5473548" y="3062424"/>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66597" name="AutoShape 37"/>
          <p:cNvSpPr>
            <a:spLocks noChangeArrowheads="1"/>
          </p:cNvSpPr>
          <p:nvPr/>
        </p:nvSpPr>
        <p:spPr bwMode="auto">
          <a:xfrm>
            <a:off x="1473694" y="3112194"/>
            <a:ext cx="4016129" cy="2418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598" name="AutoShape 38"/>
          <p:cNvSpPr>
            <a:spLocks noChangeArrowheads="1"/>
          </p:cNvSpPr>
          <p:nvPr/>
        </p:nvSpPr>
        <p:spPr bwMode="auto">
          <a:xfrm>
            <a:off x="1479449" y="3639260"/>
            <a:ext cx="4009020" cy="37512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 name="Text Box 14"/>
          <p:cNvSpPr txBox="1">
            <a:spLocks noChangeArrowheads="1"/>
          </p:cNvSpPr>
          <p:nvPr/>
        </p:nvSpPr>
        <p:spPr bwMode="auto">
          <a:xfrm>
            <a:off x="5471252" y="3282689"/>
            <a:ext cx="26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9" name="Text Box 14"/>
          <p:cNvSpPr txBox="1">
            <a:spLocks noChangeArrowheads="1"/>
          </p:cNvSpPr>
          <p:nvPr/>
        </p:nvSpPr>
        <p:spPr bwMode="auto">
          <a:xfrm>
            <a:off x="5488469" y="3639815"/>
            <a:ext cx="26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66602" name="Rectangle 42"/>
          <p:cNvSpPr>
            <a:spLocks noChangeArrowheads="1"/>
          </p:cNvSpPr>
          <p:nvPr/>
        </p:nvSpPr>
        <p:spPr bwMode="auto">
          <a:xfrm>
            <a:off x="5840996" y="2996952"/>
            <a:ext cx="2015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a:t>
            </a:r>
            <a:r>
              <a:rPr lang="ru-RU" sz="1800" dirty="0"/>
              <a:t>Тип документа</a:t>
            </a:r>
          </a:p>
        </p:txBody>
      </p:sp>
      <p:pic>
        <p:nvPicPr>
          <p:cNvPr id="66608"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61" y="2679700"/>
            <a:ext cx="1008063" cy="74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610" name="Rectangle 50"/>
          <p:cNvSpPr>
            <a:spLocks noChangeArrowheads="1"/>
          </p:cNvSpPr>
          <p:nvPr/>
        </p:nvSpPr>
        <p:spPr bwMode="auto">
          <a:xfrm>
            <a:off x="107802" y="6485274"/>
            <a:ext cx="92167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варианты заполнения информации о рабочих </a:t>
            </a:r>
            <a:r>
              <a:rPr lang="ru-RU" dirty="0" smtClean="0"/>
              <a:t>документах</a:t>
            </a:r>
            <a:endParaRPr lang="ru-RU" dirty="0"/>
          </a:p>
        </p:txBody>
      </p:sp>
      <p:grpSp>
        <p:nvGrpSpPr>
          <p:cNvPr id="35880" name="Группа 42"/>
          <p:cNvGrpSpPr>
            <a:grpSpLocks/>
          </p:cNvGrpSpPr>
          <p:nvPr/>
        </p:nvGrpSpPr>
        <p:grpSpPr bwMode="auto">
          <a:xfrm>
            <a:off x="55563" y="355600"/>
            <a:ext cx="8947150" cy="6359525"/>
            <a:chOff x="55977" y="356372"/>
            <a:chExt cx="8945973" cy="6358776"/>
          </a:xfrm>
        </p:grpSpPr>
        <p:sp>
          <p:nvSpPr>
            <p:cNvPr id="44" name="Овал 4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A604580E-32B6-4C1D-966A-1A23E89A67B1}" type="slidenum">
                <a:rPr lang="en-US" sz="3200">
                  <a:solidFill>
                    <a:schemeClr val="accent6">
                      <a:lumMod val="60000"/>
                      <a:lumOff val="40000"/>
                    </a:schemeClr>
                  </a:solidFill>
                </a:rPr>
                <a:pPr algn="ctr">
                  <a:defRPr/>
                </a:pPr>
                <a:t>52</a:t>
              </a:fld>
              <a:endParaRPr lang="ru-RU" sz="3200" dirty="0">
                <a:solidFill>
                  <a:schemeClr val="accent6">
                    <a:lumMod val="60000"/>
                    <a:lumOff val="40000"/>
                  </a:schemeClr>
                </a:solidFill>
              </a:endParaRPr>
            </a:p>
          </p:txBody>
        </p:sp>
        <p:cxnSp>
          <p:nvCxnSpPr>
            <p:cNvPr id="45" name="Прямая соединительная линия 44"/>
            <p:cNvCxnSpPr>
              <a:stCxn id="4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Прямая соединительная линия 45"/>
            <p:cNvCxnSpPr>
              <a:endCxn id="4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7" name="AutoShape 38"/>
          <p:cNvSpPr>
            <a:spLocks noChangeArrowheads="1"/>
          </p:cNvSpPr>
          <p:nvPr/>
        </p:nvSpPr>
        <p:spPr bwMode="auto">
          <a:xfrm>
            <a:off x="1471166" y="5085184"/>
            <a:ext cx="4000086" cy="3361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8" name="Text Box 14"/>
          <p:cNvSpPr txBox="1">
            <a:spLocks noChangeArrowheads="1"/>
          </p:cNvSpPr>
          <p:nvPr/>
        </p:nvSpPr>
        <p:spPr bwMode="auto">
          <a:xfrm>
            <a:off x="5479948" y="4002176"/>
            <a:ext cx="276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49" name="AutoShape 38"/>
          <p:cNvSpPr>
            <a:spLocks noChangeArrowheads="1"/>
          </p:cNvSpPr>
          <p:nvPr/>
        </p:nvSpPr>
        <p:spPr bwMode="auto">
          <a:xfrm>
            <a:off x="1471165" y="4653136"/>
            <a:ext cx="4017303" cy="37337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Text Box 14"/>
          <p:cNvSpPr txBox="1">
            <a:spLocks noChangeArrowheads="1"/>
          </p:cNvSpPr>
          <p:nvPr/>
        </p:nvSpPr>
        <p:spPr bwMode="auto">
          <a:xfrm>
            <a:off x="5443273" y="4623292"/>
            <a:ext cx="454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
        <p:nvSpPr>
          <p:cNvPr id="52" name="Text Box 14"/>
          <p:cNvSpPr txBox="1">
            <a:spLocks noChangeArrowheads="1"/>
          </p:cNvSpPr>
          <p:nvPr/>
        </p:nvSpPr>
        <p:spPr bwMode="auto">
          <a:xfrm>
            <a:off x="5435746" y="5001321"/>
            <a:ext cx="405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11</a:t>
            </a:r>
            <a:endParaRPr lang="ru-RU" sz="1800" b="1" i="1" dirty="0">
              <a:solidFill>
                <a:srgbClr val="FF0000"/>
              </a:solidFill>
              <a:latin typeface="Times New Roman" pitchFamily="18" charset="0"/>
              <a:cs typeface="Times New Roman" pitchFamily="18" charset="0"/>
            </a:endParaRPr>
          </a:p>
        </p:txBody>
      </p:sp>
      <p:sp>
        <p:nvSpPr>
          <p:cNvPr id="57" name="Rectangle 43"/>
          <p:cNvSpPr>
            <a:spLocks noChangeArrowheads="1"/>
          </p:cNvSpPr>
          <p:nvPr/>
        </p:nvSpPr>
        <p:spPr bwMode="auto">
          <a:xfrm>
            <a:off x="5840996" y="4941168"/>
            <a:ext cx="3161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8</a:t>
            </a:r>
            <a:r>
              <a:rPr lang="ru-RU" sz="1800" dirty="0" smtClean="0"/>
              <a:t>. Способы получения</a:t>
            </a:r>
            <a:r>
              <a:rPr lang="ru-RU" sz="1800" i="1" dirty="0"/>
              <a:t> (обязательное)</a:t>
            </a:r>
            <a:endParaRPr lang="ru-RU" sz="1800" dirty="0"/>
          </a:p>
        </p:txBody>
      </p:sp>
      <p:sp>
        <p:nvSpPr>
          <p:cNvPr id="59" name="Rectangle 43"/>
          <p:cNvSpPr>
            <a:spLocks noChangeArrowheads="1"/>
          </p:cNvSpPr>
          <p:nvPr/>
        </p:nvSpPr>
        <p:spPr bwMode="auto">
          <a:xfrm>
            <a:off x="3116477" y="5446599"/>
            <a:ext cx="29676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smtClean="0"/>
              <a:t>10. Услуга, в рамках которой может быть получен документ</a:t>
            </a:r>
            <a:endParaRPr lang="ru-RU" sz="1800" dirty="0"/>
          </a:p>
        </p:txBody>
      </p:sp>
      <p:sp>
        <p:nvSpPr>
          <p:cNvPr id="60" name="Rectangle 43"/>
          <p:cNvSpPr>
            <a:spLocks noChangeArrowheads="1"/>
          </p:cNvSpPr>
          <p:nvPr/>
        </p:nvSpPr>
        <p:spPr bwMode="auto">
          <a:xfrm>
            <a:off x="5840996" y="3429000"/>
            <a:ext cx="3246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5</a:t>
            </a:r>
            <a:r>
              <a:rPr lang="ru-RU" sz="1800" dirty="0" smtClean="0"/>
              <a:t>. Получение без участия </a:t>
            </a:r>
          </a:p>
          <a:p>
            <a:pPr marL="457200" indent="-457200"/>
            <a:r>
              <a:rPr lang="ru-RU" sz="1800" dirty="0" smtClean="0"/>
              <a:t>заявителя</a:t>
            </a:r>
            <a:endParaRPr lang="ru-RU" sz="1800" dirty="0"/>
          </a:p>
        </p:txBody>
      </p:sp>
      <p:sp>
        <p:nvSpPr>
          <p:cNvPr id="61" name="Rectangle 43"/>
          <p:cNvSpPr>
            <a:spLocks noChangeArrowheads="1"/>
          </p:cNvSpPr>
          <p:nvPr/>
        </p:nvSpPr>
        <p:spPr bwMode="auto">
          <a:xfrm>
            <a:off x="340181" y="5494915"/>
            <a:ext cx="257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763" indent="-4763"/>
            <a:r>
              <a:rPr lang="ru-RU" sz="1800" dirty="0"/>
              <a:t>9</a:t>
            </a:r>
            <a:r>
              <a:rPr lang="ru-RU" sz="1800" dirty="0" smtClean="0"/>
              <a:t>. Орган власти, в ведении которого находится документ</a:t>
            </a:r>
            <a:endParaRPr lang="ru-RU" sz="1800" dirty="0"/>
          </a:p>
        </p:txBody>
      </p:sp>
      <p:pic>
        <p:nvPicPr>
          <p:cNvPr id="563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0604" y="3729642"/>
            <a:ext cx="1282063" cy="5791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20604" y="4625836"/>
            <a:ext cx="1279533" cy="747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AutoShape 37"/>
          <p:cNvSpPr>
            <a:spLocks noChangeArrowheads="1"/>
          </p:cNvSpPr>
          <p:nvPr/>
        </p:nvSpPr>
        <p:spPr bwMode="auto">
          <a:xfrm>
            <a:off x="1473694" y="3368505"/>
            <a:ext cx="4016129" cy="2418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Line 13"/>
          <p:cNvSpPr>
            <a:spLocks noChangeShapeType="1"/>
          </p:cNvSpPr>
          <p:nvPr/>
        </p:nvSpPr>
        <p:spPr bwMode="auto">
          <a:xfrm flipH="1" flipV="1">
            <a:off x="1215069" y="3081014"/>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5" name="Line 13"/>
          <p:cNvSpPr>
            <a:spLocks noChangeShapeType="1"/>
          </p:cNvSpPr>
          <p:nvPr/>
        </p:nvSpPr>
        <p:spPr bwMode="auto">
          <a:xfrm flipH="1" flipV="1">
            <a:off x="1215070" y="3291656"/>
            <a:ext cx="242269" cy="1807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 name="Line 13"/>
          <p:cNvSpPr>
            <a:spLocks noChangeShapeType="1"/>
          </p:cNvSpPr>
          <p:nvPr/>
        </p:nvSpPr>
        <p:spPr bwMode="auto">
          <a:xfrm flipH="1" flipV="1">
            <a:off x="1259632" y="4029702"/>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7" name="Line 13"/>
          <p:cNvSpPr>
            <a:spLocks noChangeShapeType="1"/>
          </p:cNvSpPr>
          <p:nvPr/>
        </p:nvSpPr>
        <p:spPr bwMode="auto">
          <a:xfrm flipH="1" flipV="1">
            <a:off x="1259632" y="4653136"/>
            <a:ext cx="250219" cy="1913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8" name="Rectangle 13"/>
          <p:cNvSpPr>
            <a:spLocks noChangeArrowheads="1"/>
          </p:cNvSpPr>
          <p:nvPr/>
        </p:nvSpPr>
        <p:spPr bwMode="auto">
          <a:xfrm>
            <a:off x="5840996" y="2636912"/>
            <a:ext cx="3044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3</a:t>
            </a:r>
            <a:r>
              <a:rPr lang="ru-RU" sz="1800" dirty="0" smtClean="0"/>
              <a:t>. Наименование ссылки</a:t>
            </a:r>
            <a:endParaRPr lang="ru-RU" sz="1800" dirty="0"/>
          </a:p>
        </p:txBody>
      </p:sp>
    </p:spTree>
    <p:extLst>
      <p:ext uri="{BB962C8B-B14F-4D97-AF65-F5344CB8AC3E}">
        <p14:creationId xmlns:p14="http://schemas.microsoft.com/office/powerpoint/2010/main" val="2461417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7"/>
          <p:cNvSpPr>
            <a:spLocks noChangeArrowheads="1"/>
          </p:cNvSpPr>
          <p:nvPr/>
        </p:nvSpPr>
        <p:spPr bwMode="auto">
          <a:xfrm>
            <a:off x="1116013" y="530573"/>
            <a:ext cx="784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6867" name="Rectangle 8"/>
          <p:cNvSpPr>
            <a:spLocks noChangeArrowheads="1"/>
          </p:cNvSpPr>
          <p:nvPr/>
        </p:nvSpPr>
        <p:spPr bwMode="auto">
          <a:xfrm>
            <a:off x="1116013" y="1228750"/>
            <a:ext cx="720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«Рабочие документы»</a:t>
            </a:r>
            <a:r>
              <a:rPr lang="en-US" b="1" i="1" dirty="0"/>
              <a:t>.</a:t>
            </a:r>
            <a:r>
              <a:rPr lang="ru-RU" b="1" i="1" dirty="0"/>
              <a:t> Варианты описания</a:t>
            </a:r>
            <a:endParaRPr lang="en-US" b="1" i="1" dirty="0"/>
          </a:p>
        </p:txBody>
      </p:sp>
      <p:sp>
        <p:nvSpPr>
          <p:cNvPr id="441355" name="Text Box 11"/>
          <p:cNvSpPr txBox="1">
            <a:spLocks noChangeArrowheads="1"/>
          </p:cNvSpPr>
          <p:nvPr/>
        </p:nvSpPr>
        <p:spPr bwMode="auto">
          <a:xfrm>
            <a:off x="4643438" y="3608189"/>
            <a:ext cx="418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a:t>
            </a:r>
            <a:r>
              <a:rPr lang="ru-RU" dirty="0"/>
              <a:t>+ Тип</a:t>
            </a:r>
            <a:endParaRPr lang="ru-RU" sz="1800" dirty="0"/>
          </a:p>
        </p:txBody>
      </p:sp>
      <p:sp>
        <p:nvSpPr>
          <p:cNvPr id="441357" name="Text Box 13"/>
          <p:cNvSpPr txBox="1">
            <a:spLocks noChangeArrowheads="1"/>
          </p:cNvSpPr>
          <p:nvPr/>
        </p:nvSpPr>
        <p:spPr bwMode="auto">
          <a:xfrm>
            <a:off x="467544" y="6014615"/>
            <a:ext cx="6329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 Пример + Шаблон + Тип</a:t>
            </a:r>
          </a:p>
        </p:txBody>
      </p:sp>
      <p:sp>
        <p:nvSpPr>
          <p:cNvPr id="441364" name="Text Box 20"/>
          <p:cNvSpPr txBox="1">
            <a:spLocks noChangeArrowheads="1"/>
          </p:cNvSpPr>
          <p:nvPr/>
        </p:nvSpPr>
        <p:spPr bwMode="auto">
          <a:xfrm>
            <a:off x="5291832" y="4293096"/>
            <a:ext cx="417671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i="1" dirty="0"/>
              <a:t>Вариант, когда в тексте регламента можно найти информацию </a:t>
            </a:r>
          </a:p>
          <a:p>
            <a:pPr eaLnBrk="1" hangingPunct="1"/>
            <a:r>
              <a:rPr lang="ru-RU" sz="1800" i="1" dirty="0"/>
              <a:t>для заполнения всех полей, встречается крайне редко</a:t>
            </a:r>
          </a:p>
        </p:txBody>
      </p:sp>
      <p:sp>
        <p:nvSpPr>
          <p:cNvPr id="35850" name="Text Box 34"/>
          <p:cNvSpPr txBox="1">
            <a:spLocks noChangeArrowheads="1"/>
          </p:cNvSpPr>
          <p:nvPr/>
        </p:nvSpPr>
        <p:spPr bwMode="auto">
          <a:xfrm>
            <a:off x="467544" y="3638352"/>
            <a:ext cx="353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Шаблон + Тип</a:t>
            </a:r>
          </a:p>
        </p:txBody>
      </p:sp>
      <p:grpSp>
        <p:nvGrpSpPr>
          <p:cNvPr id="3687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EE7E48CB-AC51-4F86-958C-706B7D128241}" type="slidenum">
                <a:rPr lang="en-US" sz="3200">
                  <a:solidFill>
                    <a:schemeClr val="accent6">
                      <a:lumMod val="60000"/>
                      <a:lumOff val="40000"/>
                    </a:schemeClr>
                  </a:solidFill>
                </a:rPr>
                <a:pPr algn="ctr">
                  <a:defRPr/>
                </a:pPr>
                <a:t>53</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№3. </a:t>
            </a:r>
            <a:r>
              <a:rPr lang="ru-RU" dirty="0" smtClean="0"/>
              <a:t>Рабочие документы</a:t>
            </a:r>
            <a:endParaRPr lang="ru-RU" dirty="0"/>
          </a:p>
        </p:txBody>
      </p:sp>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7617" y="1722113"/>
            <a:ext cx="1820177" cy="1922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5913" y="1731266"/>
            <a:ext cx="1838278" cy="1913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8237" y="4079200"/>
            <a:ext cx="2366130" cy="1905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9231" y="1858964"/>
            <a:ext cx="6670895" cy="3106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5625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«Критерии принятия решений»</a:t>
            </a:r>
            <a:endParaRPr lang="en-US" i="1" dirty="0"/>
          </a:p>
        </p:txBody>
      </p:sp>
      <p:sp>
        <p:nvSpPr>
          <p:cNvPr id="481286" name="Text Box 6"/>
          <p:cNvSpPr txBox="1">
            <a:spLocks noChangeArrowheads="1"/>
          </p:cNvSpPr>
          <p:nvPr/>
        </p:nvSpPr>
        <p:spPr bwMode="auto">
          <a:xfrm>
            <a:off x="587151" y="5270365"/>
            <a:ext cx="669530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Сведения </a:t>
            </a:r>
            <a:r>
              <a:rPr lang="ru-RU" sz="1800" dirty="0"/>
              <a:t>о </a:t>
            </a:r>
            <a:r>
              <a:rPr lang="ru-RU" sz="1800" dirty="0" smtClean="0"/>
              <a:t>критерии принятия решений:</a:t>
            </a:r>
            <a:endParaRPr lang="ru-RU" sz="1800" dirty="0"/>
          </a:p>
          <a:p>
            <a:pPr lvl="1" eaLnBrk="1" hangingPunct="1">
              <a:buFontTx/>
              <a:buChar char="•"/>
            </a:pPr>
            <a:r>
              <a:rPr lang="ru-RU" sz="1800" dirty="0"/>
              <a:t>  </a:t>
            </a:r>
            <a:r>
              <a:rPr lang="ru-RU" sz="1800" dirty="0" smtClean="0"/>
              <a:t>Наименование;</a:t>
            </a:r>
            <a:endParaRPr lang="ru-RU" sz="1800" dirty="0"/>
          </a:p>
          <a:p>
            <a:pPr lvl="1" eaLnBrk="1" hangingPunct="1">
              <a:buFontTx/>
              <a:buChar char="•"/>
            </a:pPr>
            <a:r>
              <a:rPr lang="ru-RU" sz="1800" dirty="0"/>
              <a:t>  </a:t>
            </a:r>
            <a:r>
              <a:rPr lang="ru-RU" sz="1800" dirty="0" smtClean="0"/>
              <a:t>Описание.</a:t>
            </a:r>
            <a:endParaRPr lang="ru-RU" sz="1800" dirty="0"/>
          </a:p>
        </p:txBody>
      </p:sp>
      <p:sp>
        <p:nvSpPr>
          <p:cNvPr id="481287" name="AutoShape 7"/>
          <p:cNvSpPr>
            <a:spLocks noChangeArrowheads="1"/>
          </p:cNvSpPr>
          <p:nvPr/>
        </p:nvSpPr>
        <p:spPr bwMode="auto">
          <a:xfrm>
            <a:off x="611560" y="2348880"/>
            <a:ext cx="3311525" cy="136815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54</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8" y="6381328"/>
            <a:ext cx="8928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Критерии принятия </a:t>
            </a:r>
            <a:r>
              <a:rPr lang="ru-RU" dirty="0" smtClean="0"/>
              <a:t>решений</a:t>
            </a:r>
            <a:endParaRPr lang="ru-RU" dirty="0"/>
          </a:p>
        </p:txBody>
      </p:sp>
      <p:sp>
        <p:nvSpPr>
          <p:cNvPr id="16" name="AutoShape 22"/>
          <p:cNvSpPr>
            <a:spLocks noChangeArrowheads="1"/>
          </p:cNvSpPr>
          <p:nvPr/>
        </p:nvSpPr>
        <p:spPr bwMode="auto">
          <a:xfrm>
            <a:off x="683568" y="3290189"/>
            <a:ext cx="1152128" cy="3548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29"/>
          <p:cNvSpPr>
            <a:spLocks noChangeArrowheads="1"/>
          </p:cNvSpPr>
          <p:nvPr/>
        </p:nvSpPr>
        <p:spPr bwMode="auto">
          <a:xfrm rot="10800000" flipV="1">
            <a:off x="3416310" y="3973497"/>
            <a:ext cx="2186460" cy="909516"/>
          </a:xfrm>
          <a:prstGeom prst="wedgeRoundRectCallout">
            <a:avLst>
              <a:gd name="adj1" fmla="val 119440"/>
              <a:gd name="adj2" fmla="val -9176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1762" y="2054003"/>
            <a:ext cx="4202286" cy="3959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984250" y="3018329"/>
            <a:ext cx="3947790" cy="27064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Сведения об административной процедуре</a:t>
            </a:r>
            <a:endParaRPr lang="en-US" b="1" i="1" dirty="0"/>
          </a:p>
        </p:txBody>
      </p:sp>
      <p:sp>
        <p:nvSpPr>
          <p:cNvPr id="62475" name="Rectangle 11"/>
          <p:cNvSpPr>
            <a:spLocks noChangeArrowheads="1"/>
          </p:cNvSpPr>
          <p:nvPr/>
        </p:nvSpPr>
        <p:spPr bwMode="auto">
          <a:xfrm>
            <a:off x="5326880" y="2492896"/>
            <a:ext cx="377264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a:t>
            </a:r>
            <a:r>
              <a:rPr lang="ru-RU" sz="1800" i="1" dirty="0" smtClean="0"/>
              <a:t>Сведения об административной процедуре</a:t>
            </a:r>
          </a:p>
          <a:p>
            <a:pPr marL="285750" indent="-285750">
              <a:buFont typeface="Arial" panose="020B0604020202020204" pitchFamily="34" charset="0"/>
              <a:buChar char="•"/>
            </a:pPr>
            <a:r>
              <a:rPr lang="ru-RU" sz="1800" dirty="0" smtClean="0"/>
              <a:t>признак Используется для межведомственного взаимодействия</a:t>
            </a:r>
          </a:p>
          <a:p>
            <a:pPr marL="285750" indent="-285750">
              <a:buFont typeface="Arial" panose="020B0604020202020204" pitchFamily="34" charset="0"/>
              <a:buChar char="•"/>
            </a:pPr>
            <a:r>
              <a:rPr lang="ru-RU" sz="1800" dirty="0" smtClean="0"/>
              <a:t>Основания для начала </a:t>
            </a:r>
            <a:r>
              <a:rPr lang="ru-RU" sz="1800" i="1" dirty="0" smtClean="0"/>
              <a:t>(обязательное)</a:t>
            </a:r>
          </a:p>
          <a:p>
            <a:pPr marL="285750" indent="-285750">
              <a:buFont typeface="Arial" panose="020B0604020202020204" pitchFamily="34" charset="0"/>
              <a:buChar char="•"/>
            </a:pPr>
            <a:r>
              <a:rPr lang="ru-RU" sz="1800" dirty="0"/>
              <a:t> </a:t>
            </a:r>
            <a:r>
              <a:rPr lang="ru-RU" sz="1800" dirty="0" smtClean="0"/>
              <a:t>Результат </a:t>
            </a:r>
            <a:r>
              <a:rPr lang="ru-RU" sz="1800" i="1" dirty="0"/>
              <a:t>(обязательное)</a:t>
            </a:r>
          </a:p>
          <a:p>
            <a:pPr marL="285750" indent="-285750">
              <a:buFont typeface="Arial" panose="020B0604020202020204" pitchFamily="34" charset="0"/>
              <a:buChar char="•"/>
            </a:pPr>
            <a:r>
              <a:rPr lang="ru-RU" sz="1800" dirty="0"/>
              <a:t> </a:t>
            </a:r>
            <a:r>
              <a:rPr lang="ru-RU" sz="1800" dirty="0" smtClean="0"/>
              <a:t>Порядок передачи результата оказания </a:t>
            </a:r>
            <a:r>
              <a:rPr lang="ru-RU" sz="1800" i="1" dirty="0"/>
              <a:t>(обязательное)</a:t>
            </a:r>
          </a:p>
          <a:p>
            <a:pPr marL="285750" indent="-285750">
              <a:buFont typeface="Arial" panose="020B0604020202020204" pitchFamily="34" charset="0"/>
              <a:buChar char="•"/>
            </a:pPr>
            <a:r>
              <a:rPr lang="ru-RU" sz="1800" dirty="0"/>
              <a:t>Комментарий </a:t>
            </a:r>
            <a:endParaRPr lang="ru-RU" sz="1800"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Критерии принятия решений для административной 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административной процедуры</a:t>
            </a:r>
            <a:endParaRPr lang="ru-RU" sz="1800" dirty="0"/>
          </a:p>
        </p:txBody>
      </p:sp>
      <p:sp>
        <p:nvSpPr>
          <p:cNvPr id="62482" name="AutoShape 18"/>
          <p:cNvSpPr>
            <a:spLocks noChangeArrowheads="1"/>
          </p:cNvSpPr>
          <p:nvPr/>
        </p:nvSpPr>
        <p:spPr bwMode="auto">
          <a:xfrm>
            <a:off x="827584" y="2509109"/>
            <a:ext cx="4104456" cy="2154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69247" y="242088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31540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55</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5436095" y="5577045"/>
            <a:ext cx="3663429" cy="660266"/>
          </a:xfrm>
          <a:prstGeom prst="wedgeRoundRectCallout">
            <a:avLst>
              <a:gd name="adj1" fmla="val 148301"/>
              <a:gd name="adj2" fmla="val 2541"/>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административной процедуры</a:t>
            </a:r>
            <a:endParaRPr lang="ru-RU" sz="1800" dirty="0">
              <a:solidFill>
                <a:srgbClr val="FF0000"/>
              </a:solidFill>
            </a:endParaRPr>
          </a:p>
          <a:p>
            <a:endParaRPr lang="ru-RU" sz="1800" dirty="0">
              <a:solidFill>
                <a:srgbClr val="FF0000"/>
              </a:solidFill>
            </a:endParaRPr>
          </a:p>
        </p:txBody>
      </p:sp>
    </p:spTree>
    <p:extLst>
      <p:ext uri="{BB962C8B-B14F-4D97-AF65-F5344CB8AC3E}">
        <p14:creationId xmlns:p14="http://schemas.microsoft.com/office/powerpoint/2010/main" val="6619105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7" y="2346108"/>
            <a:ext cx="5100277" cy="3752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6" name="AutoShape 22"/>
          <p:cNvSpPr>
            <a:spLocks noChangeArrowheads="1"/>
          </p:cNvSpPr>
          <p:nvPr/>
        </p:nvSpPr>
        <p:spPr bwMode="auto">
          <a:xfrm>
            <a:off x="755576" y="3573017"/>
            <a:ext cx="755229"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Критерии принятия решения для административной процедуры</a:t>
            </a:r>
            <a:endParaRPr lang="en-US" b="1" i="1" dirty="0"/>
          </a:p>
        </p:txBody>
      </p:sp>
      <p:sp>
        <p:nvSpPr>
          <p:cNvPr id="62478" name="Rectangle 14"/>
          <p:cNvSpPr>
            <a:spLocks noChangeArrowheads="1"/>
          </p:cNvSpPr>
          <p:nvPr/>
        </p:nvSpPr>
        <p:spPr bwMode="auto">
          <a:xfrm>
            <a:off x="78904" y="6177498"/>
            <a:ext cx="874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a:t>
            </a:r>
            <a:r>
              <a:rPr lang="ru-RU" dirty="0"/>
              <a:t>Административные </a:t>
            </a:r>
            <a:r>
              <a:rPr lang="ru-RU" dirty="0" smtClean="0"/>
              <a:t>процедуры. Административные действия.</a:t>
            </a:r>
            <a:endParaRPr lang="ru-RU" dirty="0"/>
          </a:p>
        </p:txBody>
      </p:sp>
      <p:sp>
        <p:nvSpPr>
          <p:cNvPr id="62482" name="AutoShape 18"/>
          <p:cNvSpPr>
            <a:spLocks noChangeArrowheads="1"/>
          </p:cNvSpPr>
          <p:nvPr/>
        </p:nvSpPr>
        <p:spPr bwMode="auto">
          <a:xfrm>
            <a:off x="1531312" y="3836994"/>
            <a:ext cx="229499" cy="30310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2123728" y="407039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62493" name="AutoShape 29"/>
          <p:cNvSpPr>
            <a:spLocks noChangeArrowheads="1"/>
          </p:cNvSpPr>
          <p:nvPr/>
        </p:nvSpPr>
        <p:spPr bwMode="auto">
          <a:xfrm rot="10800000" flipV="1">
            <a:off x="1068201" y="4792486"/>
            <a:ext cx="2186460" cy="978782"/>
          </a:xfrm>
          <a:prstGeom prst="wedgeRoundRectCallout">
            <a:avLst>
              <a:gd name="adj1" fmla="val 46066"/>
              <a:gd name="adj2" fmla="val -149212"/>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критерия</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56</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AutoShape 22"/>
          <p:cNvSpPr>
            <a:spLocks noChangeArrowheads="1"/>
          </p:cNvSpPr>
          <p:nvPr/>
        </p:nvSpPr>
        <p:spPr bwMode="auto">
          <a:xfrm>
            <a:off x="4673304" y="5854786"/>
            <a:ext cx="797670" cy="2438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2" name="Line 13"/>
          <p:cNvSpPr>
            <a:spLocks noChangeShapeType="1"/>
          </p:cNvSpPr>
          <p:nvPr/>
        </p:nvSpPr>
        <p:spPr bwMode="auto">
          <a:xfrm flipH="1" flipV="1">
            <a:off x="1646190" y="4140100"/>
            <a:ext cx="549546" cy="40834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3" name="AutoShape 29"/>
          <p:cNvSpPr>
            <a:spLocks noChangeArrowheads="1"/>
          </p:cNvSpPr>
          <p:nvPr/>
        </p:nvSpPr>
        <p:spPr bwMode="auto">
          <a:xfrm rot="10800000" flipV="1">
            <a:off x="6328155" y="5114513"/>
            <a:ext cx="2186460" cy="978782"/>
          </a:xfrm>
          <a:prstGeom prst="wedgeRoundRectCallout">
            <a:avLst>
              <a:gd name="adj1" fmla="val 85389"/>
              <a:gd name="adj2" fmla="val 39493"/>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завершения выбора</a:t>
            </a:r>
            <a:endParaRPr lang="ru-RU" sz="1800" dirty="0">
              <a:solidFill>
                <a:srgbClr val="FF0000"/>
              </a:solidFill>
            </a:endParaRPr>
          </a:p>
          <a:p>
            <a:endParaRPr lang="ru-RU" sz="1800" dirty="0">
              <a:solidFill>
                <a:srgbClr val="FF0000"/>
              </a:solidFill>
            </a:endParaRPr>
          </a:p>
        </p:txBody>
      </p:sp>
      <p:sp>
        <p:nvSpPr>
          <p:cNvPr id="24" name="Rectangle 15"/>
          <p:cNvSpPr>
            <a:spLocks noChangeArrowheads="1"/>
          </p:cNvSpPr>
          <p:nvPr/>
        </p:nvSpPr>
        <p:spPr bwMode="auto">
          <a:xfrm>
            <a:off x="5665442" y="2348880"/>
            <a:ext cx="30830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1</a:t>
            </a:r>
            <a:r>
              <a:rPr lang="ru-RU" sz="1800" dirty="0" smtClean="0"/>
              <a:t>. Выбранные критерии принятия решений административной процедуры</a:t>
            </a:r>
            <a:endParaRPr lang="ru-RU" sz="1800" dirty="0"/>
          </a:p>
        </p:txBody>
      </p:sp>
    </p:spTree>
    <p:extLst>
      <p:ext uri="{BB962C8B-B14F-4D97-AF65-F5344CB8AC3E}">
        <p14:creationId xmlns:p14="http://schemas.microsoft.com/office/powerpoint/2010/main" val="2915327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36" y="2074099"/>
            <a:ext cx="4616879" cy="33122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520700" y="3607959"/>
            <a:ext cx="3979292" cy="142977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043608" y="1268413"/>
            <a:ext cx="7711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a:t>Закладка </a:t>
            </a:r>
            <a:r>
              <a:rPr lang="ru-RU" b="1" i="1" dirty="0" smtClean="0"/>
              <a:t>«Административные процедуры». </a:t>
            </a:r>
          </a:p>
          <a:p>
            <a:r>
              <a:rPr lang="ru-RU" b="1" i="1" dirty="0" smtClean="0"/>
              <a:t>Административные действия</a:t>
            </a:r>
            <a:endParaRPr lang="en-US" b="1" i="1" dirty="0"/>
          </a:p>
        </p:txBody>
      </p:sp>
      <p:sp>
        <p:nvSpPr>
          <p:cNvPr id="62475" name="Rectangle 11"/>
          <p:cNvSpPr>
            <a:spLocks noChangeArrowheads="1"/>
          </p:cNvSpPr>
          <p:nvPr/>
        </p:nvSpPr>
        <p:spPr bwMode="auto">
          <a:xfrm>
            <a:off x="5326880" y="2492896"/>
            <a:ext cx="377264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Поля вкладки А</a:t>
            </a:r>
            <a:r>
              <a:rPr lang="ru-RU" sz="1800" i="1" dirty="0" smtClean="0"/>
              <a:t>дминистративные действия</a:t>
            </a:r>
          </a:p>
          <a:p>
            <a:pPr marL="285750" indent="-285750">
              <a:buFont typeface="Arial" panose="020B0604020202020204" pitchFamily="34" charset="0"/>
              <a:buChar char="•"/>
            </a:pPr>
            <a:r>
              <a:rPr lang="ru-RU" sz="1800" dirty="0" smtClean="0"/>
              <a:t>Описание</a:t>
            </a:r>
            <a:endParaRPr lang="ru-RU" sz="1800" i="1" dirty="0" smtClean="0"/>
          </a:p>
          <a:p>
            <a:pPr marL="285750" indent="-285750">
              <a:buFont typeface="Arial" panose="020B0604020202020204" pitchFamily="34" charset="0"/>
              <a:buChar char="•"/>
            </a:pPr>
            <a:r>
              <a:rPr lang="ru-RU" sz="1800" dirty="0" smtClean="0"/>
              <a:t>Максимальный срок выполнения </a:t>
            </a:r>
            <a:r>
              <a:rPr lang="ru-RU" sz="1800" i="1" dirty="0"/>
              <a:t>(обязательное)</a:t>
            </a:r>
          </a:p>
          <a:p>
            <a:pPr marL="285750" indent="-285750">
              <a:buFont typeface="Arial" panose="020B0604020202020204" pitchFamily="34" charset="0"/>
              <a:buChar char="•"/>
            </a:pPr>
            <a:r>
              <a:rPr lang="ru-RU" sz="1800" dirty="0" smtClean="0"/>
              <a:t>Ответственное должностное лицо </a:t>
            </a:r>
            <a:r>
              <a:rPr lang="ru-RU" sz="1800" i="1" dirty="0"/>
              <a:t>(обязательное)</a:t>
            </a:r>
          </a:p>
          <a:p>
            <a:pPr marL="285750" indent="-285750">
              <a:buFont typeface="Arial" panose="020B0604020202020204" pitchFamily="34" charset="0"/>
              <a:buChar char="•"/>
            </a:pPr>
            <a:r>
              <a:rPr lang="ru-RU" sz="1800" dirty="0" smtClean="0"/>
              <a:t>признак Является взаимодействием заявителя с должностными лицами</a:t>
            </a:r>
            <a:endParaRPr lang="ru-RU" sz="1800" i="1" dirty="0"/>
          </a:p>
        </p:txBody>
      </p:sp>
      <p:sp>
        <p:nvSpPr>
          <p:cNvPr id="62478" name="Rectangle 14"/>
          <p:cNvSpPr>
            <a:spLocks noChangeArrowheads="1"/>
          </p:cNvSpPr>
          <p:nvPr/>
        </p:nvSpPr>
        <p:spPr bwMode="auto">
          <a:xfrm>
            <a:off x="78904" y="6453336"/>
            <a:ext cx="8748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Перейдем к упражнению № 3.</a:t>
            </a:r>
            <a:r>
              <a:rPr lang="en-US" dirty="0"/>
              <a:t> </a:t>
            </a:r>
            <a:r>
              <a:rPr lang="ru-RU" dirty="0"/>
              <a:t>Административные </a:t>
            </a:r>
            <a:r>
              <a:rPr lang="ru-RU" dirty="0" smtClean="0"/>
              <a:t>процедуры</a:t>
            </a:r>
            <a:endParaRPr lang="ru-RU" dirty="0"/>
          </a:p>
        </p:txBody>
      </p:sp>
      <p:sp>
        <p:nvSpPr>
          <p:cNvPr id="62479" name="Rectangle 15"/>
          <p:cNvSpPr>
            <a:spLocks noChangeArrowheads="1"/>
          </p:cNvSpPr>
          <p:nvPr/>
        </p:nvSpPr>
        <p:spPr bwMode="auto">
          <a:xfrm>
            <a:off x="5326882" y="1916832"/>
            <a:ext cx="367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Наименование административного действия</a:t>
            </a:r>
            <a:endParaRPr lang="ru-RU" sz="1800" dirty="0"/>
          </a:p>
        </p:txBody>
      </p:sp>
      <p:sp>
        <p:nvSpPr>
          <p:cNvPr id="62482" name="AutoShape 18"/>
          <p:cNvSpPr>
            <a:spLocks noChangeArrowheads="1"/>
          </p:cNvSpPr>
          <p:nvPr/>
        </p:nvSpPr>
        <p:spPr bwMode="auto">
          <a:xfrm>
            <a:off x="520700" y="3393853"/>
            <a:ext cx="3979292" cy="17916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644008" y="32849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4644008" y="378236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 name="AutoShape 29"/>
          <p:cNvSpPr>
            <a:spLocks noChangeArrowheads="1"/>
          </p:cNvSpPr>
          <p:nvPr/>
        </p:nvSpPr>
        <p:spPr bwMode="auto">
          <a:xfrm rot="10800000" flipV="1">
            <a:off x="729356" y="5402546"/>
            <a:ext cx="2474492" cy="978782"/>
          </a:xfrm>
          <a:prstGeom prst="wedgeRoundRectCallout">
            <a:avLst>
              <a:gd name="adj1" fmla="val 23914"/>
              <a:gd name="adj2" fmla="val -88663"/>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добавления административного действия</a:t>
            </a:r>
            <a:endParaRPr lang="ru-RU" sz="1800" dirty="0">
              <a:solidFill>
                <a:srgbClr val="FF0000"/>
              </a:solidFill>
            </a:endParaRPr>
          </a:p>
          <a:p>
            <a:endParaRPr lang="ru-RU" sz="1800" dirty="0">
              <a:solidFill>
                <a:srgbClr val="FF0000"/>
              </a:solidFill>
            </a:endParaRPr>
          </a:p>
        </p:txBody>
      </p:sp>
      <p:sp>
        <p:nvSpPr>
          <p:cNvPr id="17" name="AutoShape 22"/>
          <p:cNvSpPr>
            <a:spLocks noChangeArrowheads="1"/>
          </p:cNvSpPr>
          <p:nvPr/>
        </p:nvSpPr>
        <p:spPr bwMode="auto">
          <a:xfrm>
            <a:off x="683568" y="4797152"/>
            <a:ext cx="1008510" cy="2160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16375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700808"/>
            <a:ext cx="6405688" cy="41040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0" name="AutoShape 16"/>
          <p:cNvSpPr>
            <a:spLocks noChangeArrowheads="1"/>
          </p:cNvSpPr>
          <p:nvPr/>
        </p:nvSpPr>
        <p:spPr bwMode="auto">
          <a:xfrm>
            <a:off x="323528" y="3018329"/>
            <a:ext cx="3111933" cy="278648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3798" name="Rectangle 5"/>
          <p:cNvSpPr>
            <a:spLocks noChangeArrowheads="1"/>
          </p:cNvSpPr>
          <p:nvPr/>
        </p:nvSpPr>
        <p:spPr bwMode="auto">
          <a:xfrm>
            <a:off x="1116013" y="1268413"/>
            <a:ext cx="4801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«Формы контроля». </a:t>
            </a:r>
            <a:r>
              <a:rPr lang="ru-RU" b="1" i="1" dirty="0"/>
              <a:t>Поля</a:t>
            </a:r>
            <a:endParaRPr lang="en-US" b="1" i="1" dirty="0"/>
          </a:p>
        </p:txBody>
      </p:sp>
      <p:sp>
        <p:nvSpPr>
          <p:cNvPr id="62475" name="Rectangle 11"/>
          <p:cNvSpPr>
            <a:spLocks noChangeArrowheads="1"/>
          </p:cNvSpPr>
          <p:nvPr/>
        </p:nvSpPr>
        <p:spPr bwMode="auto">
          <a:xfrm>
            <a:off x="6804248" y="2992884"/>
            <a:ext cx="233975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 </a:t>
            </a:r>
            <a:r>
              <a:rPr lang="ru-RU" sz="1800" dirty="0" smtClean="0"/>
              <a:t>Форма контроля:</a:t>
            </a:r>
          </a:p>
          <a:p>
            <a:pPr marL="285750" indent="-285750">
              <a:buFont typeface="Arial" panose="020B0604020202020204" pitchFamily="34" charset="0"/>
              <a:buChar char="•"/>
            </a:pPr>
            <a:r>
              <a:rPr lang="ru-RU" sz="1800" dirty="0" smtClean="0"/>
              <a:t>Тип формы контроля</a:t>
            </a:r>
          </a:p>
          <a:p>
            <a:pPr marL="285750" indent="-285750">
              <a:buFont typeface="Arial" panose="020B0604020202020204" pitchFamily="34" charset="0"/>
              <a:buChar char="•"/>
            </a:pPr>
            <a:r>
              <a:rPr lang="ru-RU" sz="1800" dirty="0" smtClean="0"/>
              <a:t>Описание</a:t>
            </a:r>
          </a:p>
          <a:p>
            <a:pPr marL="285750" indent="-285750">
              <a:buFont typeface="Arial" panose="020B0604020202020204" pitchFamily="34" charset="0"/>
              <a:buChar char="•"/>
            </a:pPr>
            <a:r>
              <a:rPr lang="ru-RU" sz="1800" dirty="0" smtClean="0"/>
              <a:t>Периодичность</a:t>
            </a:r>
          </a:p>
          <a:p>
            <a:pPr marL="285750" indent="-285750">
              <a:buFont typeface="Arial" panose="020B0604020202020204" pitchFamily="34" charset="0"/>
              <a:buChar char="•"/>
            </a:pPr>
            <a:r>
              <a:rPr lang="ru-RU" sz="1800" dirty="0" smtClean="0"/>
              <a:t>Требования к порядку и формам контроля</a:t>
            </a:r>
          </a:p>
          <a:p>
            <a:pPr marL="285750" indent="-285750">
              <a:buFont typeface="Arial" panose="020B0604020202020204" pitchFamily="34" charset="0"/>
              <a:buChar char="•"/>
            </a:pPr>
            <a:r>
              <a:rPr lang="ru-RU" sz="1800" dirty="0" smtClean="0"/>
              <a:t>НПА, регулирующие проверку</a:t>
            </a:r>
            <a:endParaRPr lang="ru-RU" sz="1800" dirty="0"/>
          </a:p>
        </p:txBody>
      </p:sp>
      <p:sp>
        <p:nvSpPr>
          <p:cNvPr id="62478" name="Rectangle 14"/>
          <p:cNvSpPr>
            <a:spLocks noChangeArrowheads="1"/>
          </p:cNvSpPr>
          <p:nvPr/>
        </p:nvSpPr>
        <p:spPr bwMode="auto">
          <a:xfrm>
            <a:off x="78904" y="6485274"/>
            <a:ext cx="8957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 Формы </a:t>
            </a:r>
            <a:r>
              <a:rPr lang="ru-RU" dirty="0" smtClean="0"/>
              <a:t>контроля</a:t>
            </a:r>
            <a:endParaRPr lang="ru-RU" dirty="0"/>
          </a:p>
        </p:txBody>
      </p:sp>
      <p:sp>
        <p:nvSpPr>
          <p:cNvPr id="62479" name="Rectangle 15"/>
          <p:cNvSpPr>
            <a:spLocks noChangeArrowheads="1"/>
          </p:cNvSpPr>
          <p:nvPr/>
        </p:nvSpPr>
        <p:spPr bwMode="auto">
          <a:xfrm>
            <a:off x="6774307" y="1628800"/>
            <a:ext cx="22621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Описание ответственности должностными лицами</a:t>
            </a:r>
            <a:endParaRPr lang="ru-RU" sz="1800" dirty="0"/>
          </a:p>
        </p:txBody>
      </p:sp>
      <p:sp>
        <p:nvSpPr>
          <p:cNvPr id="62482" name="AutoShape 18"/>
          <p:cNvSpPr>
            <a:spLocks noChangeArrowheads="1"/>
          </p:cNvSpPr>
          <p:nvPr/>
        </p:nvSpPr>
        <p:spPr bwMode="auto">
          <a:xfrm>
            <a:off x="323528" y="2361935"/>
            <a:ext cx="3111934" cy="3255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3059832" y="236193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059832" y="31540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62493" name="AutoShape 29"/>
          <p:cNvSpPr>
            <a:spLocks noChangeArrowheads="1"/>
          </p:cNvSpPr>
          <p:nvPr/>
        </p:nvSpPr>
        <p:spPr bwMode="auto">
          <a:xfrm rot="10800000" flipV="1">
            <a:off x="3667075" y="4509120"/>
            <a:ext cx="2993156" cy="909516"/>
          </a:xfrm>
          <a:prstGeom prst="wedgeRoundRectCallout">
            <a:avLst>
              <a:gd name="adj1" fmla="val 119433"/>
              <a:gd name="adj2" fmla="val 36695"/>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НПА, регулирующих проверку</a:t>
            </a:r>
            <a:endParaRPr lang="ru-RU" sz="1800" dirty="0">
              <a:solidFill>
                <a:srgbClr val="FF0000"/>
              </a:solidFill>
            </a:endParaRPr>
          </a:p>
          <a:p>
            <a:endParaRPr lang="ru-RU" sz="1800" dirty="0">
              <a:solidFill>
                <a:srgbClr val="FF0000"/>
              </a:solidFill>
            </a:endParaRPr>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58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AutoShape 29"/>
          <p:cNvSpPr>
            <a:spLocks noChangeArrowheads="1"/>
          </p:cNvSpPr>
          <p:nvPr/>
        </p:nvSpPr>
        <p:spPr bwMode="auto">
          <a:xfrm rot="10800000" flipV="1">
            <a:off x="4099123" y="5445224"/>
            <a:ext cx="2561107" cy="909516"/>
          </a:xfrm>
          <a:prstGeom prst="wedgeRoundRectCallout">
            <a:avLst>
              <a:gd name="adj1" fmla="val 158423"/>
              <a:gd name="adj2" fmla="val -34518"/>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формы контроля</a:t>
            </a:r>
            <a:endParaRPr lang="ru-RU" sz="1800" dirty="0">
              <a:solidFill>
                <a:srgbClr val="FF0000"/>
              </a:solidFill>
            </a:endParaRPr>
          </a:p>
          <a:p>
            <a:endParaRPr lang="ru-RU" sz="1800" dirty="0">
              <a:solidFill>
                <a:srgbClr val="FF0000"/>
              </a:solidFill>
            </a:endParaRP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08422" y="3140968"/>
            <a:ext cx="1838278" cy="119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Line 13"/>
          <p:cNvSpPr>
            <a:spLocks noChangeShapeType="1"/>
          </p:cNvSpPr>
          <p:nvPr/>
        </p:nvSpPr>
        <p:spPr bwMode="auto">
          <a:xfrm flipV="1">
            <a:off x="1907704" y="4336006"/>
            <a:ext cx="1748155" cy="76790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891786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039" y="1714500"/>
            <a:ext cx="6517574" cy="3026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3"/>
          <p:cNvSpPr>
            <a:spLocks noChangeArrowheads="1"/>
          </p:cNvSpPr>
          <p:nvPr/>
        </p:nvSpPr>
        <p:spPr bwMode="auto">
          <a:xfrm>
            <a:off x="1116013" y="333375"/>
            <a:ext cx="7777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41988" name="Rectangle 4"/>
          <p:cNvSpPr>
            <a:spLocks noChangeArrowheads="1"/>
          </p:cNvSpPr>
          <p:nvPr/>
        </p:nvSpPr>
        <p:spPr bwMode="auto">
          <a:xfrm>
            <a:off x="1042988" y="1314450"/>
            <a:ext cx="683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Закладка «Требования к местам предоставления»</a:t>
            </a:r>
            <a:endParaRPr lang="en-US" i="1"/>
          </a:p>
        </p:txBody>
      </p:sp>
      <p:sp>
        <p:nvSpPr>
          <p:cNvPr id="481285" name="Text Box 5"/>
          <p:cNvSpPr txBox="1">
            <a:spLocks noChangeArrowheads="1"/>
          </p:cNvSpPr>
          <p:nvPr/>
        </p:nvSpPr>
        <p:spPr bwMode="auto">
          <a:xfrm>
            <a:off x="519906" y="4804074"/>
            <a:ext cx="5633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1. Перечень </a:t>
            </a:r>
            <a:r>
              <a:rPr lang="ru-RU" sz="1800" dirty="0" smtClean="0"/>
              <a:t>требований к местам предоставления</a:t>
            </a:r>
            <a:endParaRPr lang="ru-RU" sz="1800" dirty="0"/>
          </a:p>
        </p:txBody>
      </p:sp>
      <p:sp>
        <p:nvSpPr>
          <p:cNvPr id="481286" name="Text Box 6"/>
          <p:cNvSpPr txBox="1">
            <a:spLocks noChangeArrowheads="1"/>
          </p:cNvSpPr>
          <p:nvPr/>
        </p:nvSpPr>
        <p:spPr bwMode="auto">
          <a:xfrm>
            <a:off x="519906" y="5156796"/>
            <a:ext cx="59047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2. Сведения о </a:t>
            </a:r>
            <a:r>
              <a:rPr lang="ru-RU" sz="1800" dirty="0" smtClean="0"/>
              <a:t>требовании к местам предоставления:</a:t>
            </a:r>
            <a:endParaRPr lang="ru-RU" sz="1800" dirty="0"/>
          </a:p>
          <a:p>
            <a:pPr lvl="1" eaLnBrk="1" hangingPunct="1">
              <a:buFontTx/>
              <a:buChar char="•"/>
            </a:pPr>
            <a:r>
              <a:rPr lang="ru-RU" sz="1800" dirty="0" smtClean="0"/>
              <a:t>признак наличия требования  </a:t>
            </a:r>
          </a:p>
          <a:p>
            <a:pPr lvl="1" eaLnBrk="1" hangingPunct="1">
              <a:buFontTx/>
              <a:buChar char="•"/>
            </a:pPr>
            <a:r>
              <a:rPr lang="ru-RU" sz="1800" dirty="0" smtClean="0"/>
              <a:t>Тип</a:t>
            </a:r>
            <a:endParaRPr lang="ru-RU" sz="1800" dirty="0"/>
          </a:p>
          <a:p>
            <a:pPr lvl="1" eaLnBrk="1" hangingPunct="1">
              <a:buFontTx/>
              <a:buChar char="•"/>
            </a:pPr>
            <a:r>
              <a:rPr lang="ru-RU" sz="1800" dirty="0" smtClean="0"/>
              <a:t>Описание</a:t>
            </a:r>
            <a:endParaRPr lang="ru-RU" sz="1800" dirty="0"/>
          </a:p>
        </p:txBody>
      </p:sp>
      <p:sp>
        <p:nvSpPr>
          <p:cNvPr id="481287" name="AutoShape 7"/>
          <p:cNvSpPr>
            <a:spLocks noChangeArrowheads="1"/>
          </p:cNvSpPr>
          <p:nvPr/>
        </p:nvSpPr>
        <p:spPr bwMode="auto">
          <a:xfrm>
            <a:off x="802612" y="2143125"/>
            <a:ext cx="6289668" cy="19339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29419" y="212618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780209" y="31182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41995" name="Группа 15"/>
          <p:cNvGrpSpPr>
            <a:grpSpLocks/>
          </p:cNvGrpSpPr>
          <p:nvPr/>
        </p:nvGrpSpPr>
        <p:grpSpPr bwMode="auto">
          <a:xfrm>
            <a:off x="55563" y="355600"/>
            <a:ext cx="8947150" cy="6359525"/>
            <a:chOff x="55977" y="356372"/>
            <a:chExt cx="8945973" cy="6358776"/>
          </a:xfrm>
        </p:grpSpPr>
        <p:sp>
          <p:nvSpPr>
            <p:cNvPr id="17" name="Овал 1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B0BBB5-9E87-4A78-B742-5E52B39D0A79}" type="slidenum">
                <a:rPr lang="en-US" sz="3200">
                  <a:solidFill>
                    <a:schemeClr val="accent6">
                      <a:lumMod val="60000"/>
                      <a:lumOff val="40000"/>
                    </a:schemeClr>
                  </a:solidFill>
                </a:rPr>
                <a:pPr algn="ctr">
                  <a:defRPr/>
                </a:pPr>
                <a:t>59</a:t>
              </a:fld>
              <a:endParaRPr lang="ru-RU" sz="3200" dirty="0">
                <a:solidFill>
                  <a:schemeClr val="accent6">
                    <a:lumMod val="60000"/>
                    <a:lumOff val="40000"/>
                  </a:schemeClr>
                </a:solidFill>
              </a:endParaRPr>
            </a:p>
          </p:txBody>
        </p:sp>
        <p:cxnSp>
          <p:nvCxnSpPr>
            <p:cNvPr id="18" name="Прямая соединительная линия 17"/>
            <p:cNvCxnSpPr>
              <a:stCxn id="1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Прямая соединительная линия 18"/>
            <p:cNvCxnSpPr>
              <a:endCxn id="1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73967" y="6413266"/>
            <a:ext cx="88192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 3.</a:t>
            </a:r>
            <a:r>
              <a:rPr lang="en-US" dirty="0"/>
              <a:t> </a:t>
            </a:r>
            <a:r>
              <a:rPr lang="ru-RU" dirty="0"/>
              <a:t>Требования к местам </a:t>
            </a:r>
            <a:r>
              <a:rPr lang="ru-RU" dirty="0" smtClean="0"/>
              <a:t>предоставления</a:t>
            </a:r>
            <a:endParaRPr lang="ru-RU" dirty="0"/>
          </a:p>
        </p:txBody>
      </p:sp>
    </p:spTree>
    <p:extLst>
      <p:ext uri="{BB962C8B-B14F-4D97-AF65-F5344CB8AC3E}">
        <p14:creationId xmlns:p14="http://schemas.microsoft.com/office/powerpoint/2010/main" val="937375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525" y="1923957"/>
            <a:ext cx="4047777" cy="271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85" y="1907798"/>
            <a:ext cx="3997698" cy="273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428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процедуры</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6</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НПА</a:t>
            </a:r>
            <a:endParaRPr lang="ru-RU" dirty="0"/>
          </a:p>
        </p:txBody>
      </p:sp>
      <p:sp>
        <p:nvSpPr>
          <p:cNvPr id="19" name="Text Box 15"/>
          <p:cNvSpPr txBox="1">
            <a:spLocks noChangeArrowheads="1"/>
          </p:cNvSpPr>
          <p:nvPr/>
        </p:nvSpPr>
        <p:spPr bwMode="auto">
          <a:xfrm>
            <a:off x="87763" y="2649975"/>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5796136" y="2649975"/>
            <a:ext cx="2897691" cy="17871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5"/>
          <p:cNvSpPr txBox="1">
            <a:spLocks noChangeArrowheads="1"/>
          </p:cNvSpPr>
          <p:nvPr/>
        </p:nvSpPr>
        <p:spPr bwMode="auto">
          <a:xfrm>
            <a:off x="72035" y="3199479"/>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 name="Rectangle 23"/>
          <p:cNvSpPr>
            <a:spLocks noChangeArrowheads="1"/>
          </p:cNvSpPr>
          <p:nvPr/>
        </p:nvSpPr>
        <p:spPr bwMode="auto">
          <a:xfrm>
            <a:off x="265906" y="4910929"/>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Дерево процедур</a:t>
            </a:r>
            <a:endParaRPr lang="ru-RU" sz="1800" dirty="0"/>
          </a:p>
        </p:txBody>
      </p:sp>
      <p:sp>
        <p:nvSpPr>
          <p:cNvPr id="36" name="Rectangle 23"/>
          <p:cNvSpPr>
            <a:spLocks noChangeArrowheads="1"/>
          </p:cNvSpPr>
          <p:nvPr/>
        </p:nvSpPr>
        <p:spPr bwMode="auto">
          <a:xfrm>
            <a:off x="265905" y="5280261"/>
            <a:ext cx="3982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 </a:t>
            </a:r>
            <a:r>
              <a:rPr lang="ru-RU" sz="1800" dirty="0" smtClean="0"/>
              <a:t>Вкладки процедуры</a:t>
            </a:r>
            <a:endParaRPr lang="ru-RU" sz="1800" dirty="0"/>
          </a:p>
          <a:p>
            <a:pPr marL="457200" indent="-457200"/>
            <a:endParaRPr lang="ru-RU" sz="1800" dirty="0"/>
          </a:p>
        </p:txBody>
      </p:sp>
      <p:sp>
        <p:nvSpPr>
          <p:cNvPr id="39" name="AutoShape 26"/>
          <p:cNvSpPr>
            <a:spLocks noChangeArrowheads="1"/>
          </p:cNvSpPr>
          <p:nvPr/>
        </p:nvSpPr>
        <p:spPr bwMode="auto">
          <a:xfrm>
            <a:off x="376688" y="2492895"/>
            <a:ext cx="3997395" cy="60995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7" name="Rectangle 23"/>
          <p:cNvSpPr>
            <a:spLocks noChangeArrowheads="1"/>
          </p:cNvSpPr>
          <p:nvPr/>
        </p:nvSpPr>
        <p:spPr bwMode="auto">
          <a:xfrm>
            <a:off x="4703516" y="4905035"/>
            <a:ext cx="4440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3</a:t>
            </a:r>
            <a:r>
              <a:rPr lang="ru-RU" sz="1800" dirty="0" smtClean="0"/>
              <a:t>. Вкладки цели обращения</a:t>
            </a:r>
            <a:endParaRPr lang="ru-RU" sz="1800" dirty="0"/>
          </a:p>
        </p:txBody>
      </p:sp>
      <p:sp>
        <p:nvSpPr>
          <p:cNvPr id="58" name="AutoShape 26"/>
          <p:cNvSpPr>
            <a:spLocks noChangeArrowheads="1"/>
          </p:cNvSpPr>
          <p:nvPr/>
        </p:nvSpPr>
        <p:spPr bwMode="auto">
          <a:xfrm>
            <a:off x="390456" y="3288180"/>
            <a:ext cx="3983628" cy="1919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04902" y="286518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34" name="AutoShape 26"/>
          <p:cNvSpPr>
            <a:spLocks noChangeArrowheads="1"/>
          </p:cNvSpPr>
          <p:nvPr/>
        </p:nvSpPr>
        <p:spPr bwMode="auto">
          <a:xfrm>
            <a:off x="5885614" y="2924943"/>
            <a:ext cx="1278674" cy="61860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AutoShape 26"/>
          <p:cNvSpPr>
            <a:spLocks noChangeArrowheads="1"/>
          </p:cNvSpPr>
          <p:nvPr/>
        </p:nvSpPr>
        <p:spPr bwMode="auto">
          <a:xfrm>
            <a:off x="6038014" y="3695944"/>
            <a:ext cx="1278674" cy="7411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 name="Text Box 15"/>
          <p:cNvSpPr txBox="1">
            <a:spLocks noChangeArrowheads="1"/>
          </p:cNvSpPr>
          <p:nvPr/>
        </p:nvSpPr>
        <p:spPr bwMode="auto">
          <a:xfrm>
            <a:off x="7209415" y="301758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0" name="Text Box 15"/>
          <p:cNvSpPr txBox="1">
            <a:spLocks noChangeArrowheads="1"/>
          </p:cNvSpPr>
          <p:nvPr/>
        </p:nvSpPr>
        <p:spPr bwMode="auto">
          <a:xfrm>
            <a:off x="7353877" y="388186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Tree>
    <p:extLst>
      <p:ext uri="{BB962C8B-B14F-4D97-AF65-F5344CB8AC3E}">
        <p14:creationId xmlns:p14="http://schemas.microsoft.com/office/powerpoint/2010/main" val="17455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P spid="35" grpId="0"/>
      <p:bldP spid="36" grpId="0"/>
      <p:bldP spid="39" grpId="0" animBg="1"/>
      <p:bldP spid="47" grpId="0"/>
      <p:bldP spid="58" grpId="0" animBg="1"/>
      <p:bldP spid="33" grpId="0"/>
      <p:bldP spid="34" grpId="0" animBg="1"/>
      <p:bldP spid="37" grpId="0" animBg="1"/>
      <p:bldP spid="38" grpId="0"/>
      <p:bldP spid="4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1"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3628" y="1919734"/>
            <a:ext cx="8430218" cy="346836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3. Ввод основной информации о государственной услуге</a:t>
            </a:r>
          </a:p>
        </p:txBody>
      </p:sp>
      <p:sp>
        <p:nvSpPr>
          <p:cNvPr id="30725" name="Rectangle 5"/>
          <p:cNvSpPr>
            <a:spLocks noChangeArrowheads="1"/>
          </p:cNvSpPr>
          <p:nvPr/>
        </p:nvSpPr>
        <p:spPr bwMode="auto">
          <a:xfrm>
            <a:off x="1116013" y="1268413"/>
            <a:ext cx="543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Сохранение услуги. Изменение статуса</a:t>
            </a:r>
            <a:endParaRPr lang="en-US" b="1" i="1"/>
          </a:p>
        </p:txBody>
      </p:sp>
      <p:sp>
        <p:nvSpPr>
          <p:cNvPr id="60435" name="Rectangle 19"/>
          <p:cNvSpPr>
            <a:spLocks noChangeArrowheads="1"/>
          </p:cNvSpPr>
          <p:nvPr/>
        </p:nvSpPr>
        <p:spPr bwMode="auto">
          <a:xfrm>
            <a:off x="107504"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просмотр истории согласования</a:t>
            </a:r>
            <a:endParaRPr lang="ru-RU" dirty="0"/>
          </a:p>
        </p:txBody>
      </p:sp>
      <p:grpSp>
        <p:nvGrpSpPr>
          <p:cNvPr id="30731"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34702721-F1D0-4450-86B3-6578FDD38EAD}" type="slidenum">
                <a:rPr lang="en-US" sz="3200">
                  <a:solidFill>
                    <a:schemeClr val="accent6">
                      <a:lumMod val="60000"/>
                      <a:lumOff val="40000"/>
                    </a:schemeClr>
                  </a:solidFill>
                </a:rPr>
                <a:pPr algn="ctr">
                  <a:defRPr/>
                </a:pPr>
                <a:t>60</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AutoShape 13"/>
          <p:cNvSpPr>
            <a:spLocks noChangeArrowheads="1"/>
          </p:cNvSpPr>
          <p:nvPr/>
        </p:nvSpPr>
        <p:spPr bwMode="auto">
          <a:xfrm rot="10800000" flipV="1">
            <a:off x="3978034" y="5751458"/>
            <a:ext cx="1800225" cy="540990"/>
          </a:xfrm>
          <a:prstGeom prst="wedgeRoundRectCallout">
            <a:avLst>
              <a:gd name="adj1" fmla="val 3069"/>
              <a:gd name="adj2" fmla="val -101821"/>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Согласование</a:t>
            </a:r>
            <a:endParaRPr lang="ru-RU" sz="1800" dirty="0">
              <a:solidFill>
                <a:srgbClr val="FF0000"/>
              </a:solidFill>
            </a:endParaRPr>
          </a:p>
        </p:txBody>
      </p:sp>
      <p:sp>
        <p:nvSpPr>
          <p:cNvPr id="24" name="AutoShape 9"/>
          <p:cNvSpPr>
            <a:spLocks noChangeArrowheads="1"/>
          </p:cNvSpPr>
          <p:nvPr/>
        </p:nvSpPr>
        <p:spPr bwMode="auto">
          <a:xfrm rot="10800000" flipV="1">
            <a:off x="1175300" y="5608560"/>
            <a:ext cx="1871563" cy="722631"/>
          </a:xfrm>
          <a:prstGeom prst="wedgeRoundRectCallout">
            <a:avLst>
              <a:gd name="adj1" fmla="val -92130"/>
              <a:gd name="adj2" fmla="val -7133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  Кнопка </a:t>
            </a:r>
            <a:endParaRPr lang="ru-RU" sz="1800" dirty="0">
              <a:solidFill>
                <a:srgbClr val="FF0000"/>
              </a:solidFill>
            </a:endParaRPr>
          </a:p>
          <a:p>
            <a:pPr algn="ctr"/>
            <a:r>
              <a:rPr lang="ru-RU" sz="1800" dirty="0" smtClean="0">
                <a:solidFill>
                  <a:srgbClr val="FF0000"/>
                </a:solidFill>
              </a:rPr>
              <a:t>сохранения</a:t>
            </a:r>
            <a:endParaRPr lang="ru-RU" sz="1800" dirty="0">
              <a:solidFill>
                <a:srgbClr val="FF0000"/>
              </a:solidFill>
            </a:endParaRPr>
          </a:p>
        </p:txBody>
      </p:sp>
      <p:sp>
        <p:nvSpPr>
          <p:cNvPr id="25" name="AutoShape 12"/>
          <p:cNvSpPr>
            <a:spLocks noChangeArrowheads="1"/>
          </p:cNvSpPr>
          <p:nvPr/>
        </p:nvSpPr>
        <p:spPr bwMode="auto">
          <a:xfrm>
            <a:off x="4428949" y="5157192"/>
            <a:ext cx="1065154" cy="29748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Line 39"/>
          <p:cNvSpPr>
            <a:spLocks noChangeShapeType="1"/>
          </p:cNvSpPr>
          <p:nvPr/>
        </p:nvSpPr>
        <p:spPr bwMode="auto">
          <a:xfrm flipV="1">
            <a:off x="5038337" y="4581128"/>
            <a:ext cx="702020" cy="5760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7" name="Line 22"/>
          <p:cNvSpPr>
            <a:spLocks noChangeShapeType="1"/>
          </p:cNvSpPr>
          <p:nvPr/>
        </p:nvSpPr>
        <p:spPr bwMode="auto">
          <a:xfrm flipH="1" flipV="1">
            <a:off x="6876256" y="5734050"/>
            <a:ext cx="0"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8"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27052" y="5190542"/>
            <a:ext cx="2492884" cy="9566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40358" y="297359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12"/>
          <p:cNvSpPr>
            <a:spLocks noChangeArrowheads="1"/>
          </p:cNvSpPr>
          <p:nvPr/>
        </p:nvSpPr>
        <p:spPr bwMode="auto">
          <a:xfrm>
            <a:off x="3693756" y="5157192"/>
            <a:ext cx="734228" cy="2880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Line 17"/>
          <p:cNvSpPr>
            <a:spLocks noChangeShapeType="1"/>
          </p:cNvSpPr>
          <p:nvPr/>
        </p:nvSpPr>
        <p:spPr bwMode="auto">
          <a:xfrm>
            <a:off x="7092950" y="4904332"/>
            <a:ext cx="0" cy="3968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765416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6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145" y="1916833"/>
            <a:ext cx="5782122" cy="331908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3. Ввод основной информации о государственной услуге</a:t>
            </a:r>
          </a:p>
        </p:txBody>
      </p:sp>
      <p:sp>
        <p:nvSpPr>
          <p:cNvPr id="31747" name="Rectangle 5"/>
          <p:cNvSpPr>
            <a:spLocks noChangeArrowheads="1"/>
          </p:cNvSpPr>
          <p:nvPr/>
        </p:nvSpPr>
        <p:spPr bwMode="auto">
          <a:xfrm>
            <a:off x="1116013" y="1268413"/>
            <a:ext cx="4647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Просмотр истории согласования</a:t>
            </a:r>
            <a:endParaRPr lang="en-US" b="1" i="1" dirty="0"/>
          </a:p>
        </p:txBody>
      </p:sp>
      <p:sp>
        <p:nvSpPr>
          <p:cNvPr id="535561" name="Rectangle 9"/>
          <p:cNvSpPr>
            <a:spLocks noChangeArrowheads="1"/>
          </p:cNvSpPr>
          <p:nvPr/>
        </p:nvSpPr>
        <p:spPr bwMode="auto">
          <a:xfrm>
            <a:off x="107504"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a:t>
            </a:r>
            <a:r>
              <a:rPr lang="ru-RU" dirty="0"/>
              <a:t>к </a:t>
            </a:r>
            <a:r>
              <a:rPr lang="ru-RU" dirty="0" smtClean="0"/>
              <a:t>занятию № 4. Работа с процедурами</a:t>
            </a:r>
            <a:endParaRPr lang="ru-RU" dirty="0"/>
          </a:p>
        </p:txBody>
      </p:sp>
      <p:sp>
        <p:nvSpPr>
          <p:cNvPr id="535591" name="Line 39"/>
          <p:cNvSpPr>
            <a:spLocks noChangeShapeType="1"/>
          </p:cNvSpPr>
          <p:nvPr/>
        </p:nvSpPr>
        <p:spPr bwMode="auto">
          <a:xfrm flipV="1">
            <a:off x="1403648" y="4751908"/>
            <a:ext cx="1437862" cy="3332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31761" name="Группа 23"/>
          <p:cNvGrpSpPr>
            <a:grpSpLocks/>
          </p:cNvGrpSpPr>
          <p:nvPr/>
        </p:nvGrpSpPr>
        <p:grpSpPr bwMode="auto">
          <a:xfrm>
            <a:off x="55563" y="355600"/>
            <a:ext cx="8947150" cy="6359525"/>
            <a:chOff x="55977" y="356372"/>
            <a:chExt cx="8945973" cy="6358776"/>
          </a:xfrm>
        </p:grpSpPr>
        <p:sp>
          <p:nvSpPr>
            <p:cNvPr id="25" name="Овал 2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7DFF99BB-FE22-4895-8648-EACFBDC71C7E}" type="slidenum">
                <a:rPr lang="en-US" sz="3200">
                  <a:solidFill>
                    <a:schemeClr val="accent6">
                      <a:lumMod val="60000"/>
                      <a:lumOff val="40000"/>
                    </a:schemeClr>
                  </a:solidFill>
                </a:rPr>
                <a:pPr algn="ctr">
                  <a:defRPr/>
                </a:pPr>
                <a:t>61</a:t>
              </a:fld>
              <a:endParaRPr lang="ru-RU" sz="3200" dirty="0">
                <a:solidFill>
                  <a:schemeClr val="accent6">
                    <a:lumMod val="60000"/>
                    <a:lumOff val="40000"/>
                  </a:schemeClr>
                </a:solidFill>
              </a:endParaRPr>
            </a:p>
          </p:txBody>
        </p:sp>
        <p:cxnSp>
          <p:nvCxnSpPr>
            <p:cNvPr id="26" name="Прямая соединительная линия 25"/>
            <p:cNvCxnSpPr>
              <a:stCxn id="2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Прямая соединительная линия 26"/>
            <p:cNvCxnSpPr>
              <a:endCxn id="2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31769" name="Picture 2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54320" y="4288888"/>
            <a:ext cx="3417880" cy="194842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AutoShape 13"/>
          <p:cNvSpPr>
            <a:spLocks noChangeArrowheads="1"/>
          </p:cNvSpPr>
          <p:nvPr/>
        </p:nvSpPr>
        <p:spPr bwMode="auto">
          <a:xfrm rot="10800000" flipV="1">
            <a:off x="208142" y="5506518"/>
            <a:ext cx="2530153" cy="616802"/>
          </a:xfrm>
          <a:prstGeom prst="wedgeRoundRectCallout">
            <a:avLst>
              <a:gd name="adj1" fmla="val 30291"/>
              <a:gd name="adj2" fmla="val -102349"/>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Просмотр истории согласования ГУ</a:t>
            </a:r>
            <a:endParaRPr lang="ru-RU" sz="1800" dirty="0">
              <a:solidFill>
                <a:srgbClr val="FF0000"/>
              </a:solidFill>
            </a:endParaRPr>
          </a:p>
        </p:txBody>
      </p:sp>
      <p:sp>
        <p:nvSpPr>
          <p:cNvPr id="24" name="AutoShape 12"/>
          <p:cNvSpPr>
            <a:spLocks noChangeArrowheads="1"/>
          </p:cNvSpPr>
          <p:nvPr/>
        </p:nvSpPr>
        <p:spPr bwMode="auto">
          <a:xfrm>
            <a:off x="197902" y="4997955"/>
            <a:ext cx="1295400" cy="2159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28"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06215" y="4952446"/>
            <a:ext cx="2486549" cy="150089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Line 39"/>
          <p:cNvSpPr>
            <a:spLocks noChangeShapeType="1"/>
          </p:cNvSpPr>
          <p:nvPr/>
        </p:nvSpPr>
        <p:spPr bwMode="auto">
          <a:xfrm flipH="1" flipV="1">
            <a:off x="5990267" y="4404344"/>
            <a:ext cx="515947" cy="59361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Text Box 19"/>
          <p:cNvSpPr txBox="1">
            <a:spLocks noChangeArrowheads="1"/>
          </p:cNvSpPr>
          <p:nvPr/>
        </p:nvSpPr>
        <p:spPr bwMode="auto">
          <a:xfrm>
            <a:off x="6018498" y="1988840"/>
            <a:ext cx="31255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smtClean="0"/>
              <a:t>История согласования содержит информацию </a:t>
            </a:r>
          </a:p>
          <a:p>
            <a:pPr marL="285750" indent="-285750" eaLnBrk="1" hangingPunct="1">
              <a:buFont typeface="Arial" panose="020B0604020202020204" pitchFamily="34" charset="0"/>
              <a:buChar char="•"/>
            </a:pPr>
            <a:r>
              <a:rPr lang="ru-RU" sz="1800" dirty="0" smtClean="0"/>
              <a:t>о дате изменения статуса;</a:t>
            </a:r>
          </a:p>
          <a:p>
            <a:pPr marL="285750" indent="-285750" eaLnBrk="1" hangingPunct="1">
              <a:buFont typeface="Arial" panose="020B0604020202020204" pitchFamily="34" charset="0"/>
              <a:buChar char="•"/>
            </a:pPr>
            <a:r>
              <a:rPr lang="ru-RU" sz="1800" dirty="0" smtClean="0"/>
              <a:t>о пользователе;</a:t>
            </a:r>
          </a:p>
          <a:p>
            <a:pPr marL="285750" indent="-285750" eaLnBrk="1" hangingPunct="1">
              <a:buFont typeface="Arial" panose="020B0604020202020204" pitchFamily="34" charset="0"/>
              <a:buChar char="•"/>
            </a:pPr>
            <a:r>
              <a:rPr lang="ru-RU" sz="1800" dirty="0" smtClean="0"/>
              <a:t>Об ЭЦП;</a:t>
            </a:r>
          </a:p>
          <a:p>
            <a:pPr marL="285750" indent="-285750" eaLnBrk="1" hangingPunct="1">
              <a:buFont typeface="Arial" panose="020B0604020202020204" pitchFamily="34" charset="0"/>
              <a:buChar char="•"/>
            </a:pPr>
            <a:r>
              <a:rPr lang="ru-RU" sz="1800" dirty="0" smtClean="0"/>
              <a:t>комментарий к новому статусу.</a:t>
            </a:r>
            <a:endParaRPr lang="ru-RU" sz="1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4</a:t>
            </a:r>
            <a:br>
              <a:rPr lang="ru-RU" sz="4400" b="1">
                <a:solidFill>
                  <a:schemeClr val="tx2"/>
                </a:solidFill>
              </a:rPr>
            </a:br>
            <a:r>
              <a:rPr lang="ru-RU" sz="3600" b="1">
                <a:solidFill>
                  <a:schemeClr val="tx2"/>
                </a:solidFill>
              </a:rPr>
              <a:t>Работа с процедурами</a:t>
            </a:r>
          </a:p>
        </p:txBody>
      </p:sp>
      <p:grpSp>
        <p:nvGrpSpPr>
          <p:cNvPr id="4403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9C5ED69-3111-4268-84D4-F23307655BE8}" type="slidenum">
                <a:rPr lang="en-US" sz="3200">
                  <a:solidFill>
                    <a:schemeClr val="accent6">
                      <a:lumMod val="60000"/>
                      <a:lumOff val="40000"/>
                    </a:schemeClr>
                  </a:solidFill>
                </a:rPr>
                <a:pPr algn="ctr">
                  <a:defRPr/>
                </a:pPr>
                <a:t>62</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45059" name="Rectangle 5"/>
          <p:cNvSpPr>
            <a:spLocks noChangeArrowheads="1"/>
          </p:cNvSpPr>
          <p:nvPr/>
        </p:nvSpPr>
        <p:spPr bwMode="auto">
          <a:xfrm>
            <a:off x="1116013" y="1125538"/>
            <a:ext cx="431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a:t>Модель представления услуги</a:t>
            </a:r>
            <a:r>
              <a:rPr lang="ru-RU" i="1"/>
              <a:t> </a:t>
            </a:r>
            <a:endParaRPr lang="en-US" i="1"/>
          </a:p>
        </p:txBody>
      </p:sp>
      <p:sp>
        <p:nvSpPr>
          <p:cNvPr id="916486" name="Rectangle 6"/>
          <p:cNvSpPr>
            <a:spLocks noChangeArrowheads="1"/>
          </p:cNvSpPr>
          <p:nvPr/>
        </p:nvSpPr>
        <p:spPr bwMode="auto">
          <a:xfrm>
            <a:off x="4211638" y="2132856"/>
            <a:ext cx="4572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ru-RU" sz="1800" dirty="0"/>
              <a:t> 1  </a:t>
            </a:r>
            <a:r>
              <a:rPr lang="ru-RU" sz="1800" b="1" i="1" dirty="0"/>
              <a:t>п</a:t>
            </a:r>
            <a:r>
              <a:rPr lang="ru-RU" sz="1800" b="1" i="1" dirty="0" smtClean="0"/>
              <a:t>роцедура</a:t>
            </a:r>
            <a:r>
              <a:rPr lang="ru-RU" sz="1800" dirty="0" smtClean="0"/>
              <a:t> </a:t>
            </a:r>
            <a:r>
              <a:rPr lang="ru-RU" sz="1800" dirty="0"/>
              <a:t>– несколько целей обращения.</a:t>
            </a:r>
          </a:p>
          <a:p>
            <a:pPr>
              <a:buFontTx/>
              <a:buChar char="•"/>
            </a:pPr>
            <a:r>
              <a:rPr lang="ru-RU" sz="1800" dirty="0"/>
              <a:t> 1 </a:t>
            </a:r>
            <a:r>
              <a:rPr lang="ru-RU" sz="1800" b="1" i="1" dirty="0"/>
              <a:t>цель</a:t>
            </a:r>
            <a:r>
              <a:rPr lang="ru-RU" sz="1800" dirty="0"/>
              <a:t> – </a:t>
            </a:r>
            <a:r>
              <a:rPr lang="ru-RU" sz="1800" dirty="0" smtClean="0"/>
              <a:t>несколько </a:t>
            </a:r>
            <a:r>
              <a:rPr lang="ru-RU" sz="1800" dirty="0"/>
              <a:t>сценариев завершения</a:t>
            </a:r>
          </a:p>
          <a:p>
            <a:pPr>
              <a:buFontTx/>
              <a:buChar char="•"/>
            </a:pPr>
            <a:r>
              <a:rPr lang="ru-RU" sz="1800" dirty="0"/>
              <a:t> 1 </a:t>
            </a:r>
            <a:r>
              <a:rPr lang="ru-RU" sz="1800" b="1" i="1" dirty="0"/>
              <a:t>сценарий</a:t>
            </a:r>
            <a:r>
              <a:rPr lang="ru-RU" sz="1800" dirty="0"/>
              <a:t> – несколько исходящих документов из общего перечня рабочих документов и несколько юридически значимых действий из общего перечня ЮЗД.</a:t>
            </a:r>
          </a:p>
          <a:p>
            <a:pPr>
              <a:buFontTx/>
              <a:buChar char="•"/>
            </a:pPr>
            <a:r>
              <a:rPr lang="ru-RU" sz="1800" dirty="0"/>
              <a:t> </a:t>
            </a:r>
            <a:r>
              <a:rPr lang="ru-RU" sz="1800" i="1" dirty="0"/>
              <a:t>Входящие документы привязываются к цели обращения </a:t>
            </a:r>
          </a:p>
        </p:txBody>
      </p:sp>
      <p:sp>
        <p:nvSpPr>
          <p:cNvPr id="45061" name="Rectangle 10"/>
          <p:cNvSpPr>
            <a:spLocks noChangeArrowheads="1"/>
          </p:cNvSpPr>
          <p:nvPr/>
        </p:nvSpPr>
        <p:spPr bwMode="auto">
          <a:xfrm>
            <a:off x="0" y="1914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45062" name="Object 9"/>
          <p:cNvGraphicFramePr>
            <a:graphicFrameLocks noChangeAspect="1"/>
          </p:cNvGraphicFramePr>
          <p:nvPr>
            <p:extLst>
              <p:ext uri="{D42A27DB-BD31-4B8C-83A1-F6EECF244321}">
                <p14:modId xmlns:p14="http://schemas.microsoft.com/office/powerpoint/2010/main" val="1939655678"/>
              </p:ext>
            </p:extLst>
          </p:nvPr>
        </p:nvGraphicFramePr>
        <p:xfrm>
          <a:off x="468313" y="1773238"/>
          <a:ext cx="3148012" cy="4103687"/>
        </p:xfrm>
        <a:graphic>
          <a:graphicData uri="http://schemas.openxmlformats.org/presentationml/2006/ole">
            <mc:AlternateContent xmlns:mc="http://schemas.openxmlformats.org/markup-compatibility/2006">
              <mc:Choice xmlns:v="urn:schemas-microsoft-com:vml" Requires="v">
                <p:oleObj spid="_x0000_s45328" name="Visio" r:id="rId4" imgW="3256723" imgH="4246560" progId="Visio.Drawing.11">
                  <p:embed/>
                </p:oleObj>
              </mc:Choice>
              <mc:Fallback>
                <p:oleObj name="Visio" r:id="rId4" imgW="3256723" imgH="4246560" progId="Visio.Drawing.11">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73238"/>
                        <a:ext cx="3148012" cy="410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6492" name="Rectangle 12"/>
          <p:cNvSpPr>
            <a:spLocks noChangeArrowheads="1"/>
          </p:cNvSpPr>
          <p:nvPr/>
        </p:nvSpPr>
        <p:spPr bwMode="auto">
          <a:xfrm>
            <a:off x="106437" y="6416501"/>
            <a:ext cx="8896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процедуру</a:t>
            </a:r>
            <a:endParaRPr lang="ru-RU" dirty="0"/>
          </a:p>
        </p:txBody>
      </p:sp>
      <p:grpSp>
        <p:nvGrpSpPr>
          <p:cNvPr id="45065" name="Группа 12"/>
          <p:cNvGrpSpPr>
            <a:grpSpLocks/>
          </p:cNvGrpSpPr>
          <p:nvPr/>
        </p:nvGrpSpPr>
        <p:grpSpPr bwMode="auto">
          <a:xfrm>
            <a:off x="55563" y="355600"/>
            <a:ext cx="8947150" cy="6359525"/>
            <a:chOff x="55977" y="356372"/>
            <a:chExt cx="8945973" cy="6358776"/>
          </a:xfrm>
        </p:grpSpPr>
        <p:sp>
          <p:nvSpPr>
            <p:cNvPr id="14" name="Овал 1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463E0EC1-B23D-4FC2-8BA6-A405B32B434D}" type="slidenum">
                <a:rPr lang="en-US" sz="3200">
                  <a:solidFill>
                    <a:schemeClr val="accent6">
                      <a:lumMod val="60000"/>
                      <a:lumOff val="40000"/>
                    </a:schemeClr>
                  </a:solidFill>
                </a:rPr>
                <a:pPr algn="ctr">
                  <a:defRPr/>
                </a:pPr>
                <a:t>63</a:t>
              </a:fld>
              <a:endParaRPr lang="ru-RU" sz="3200" dirty="0">
                <a:solidFill>
                  <a:schemeClr val="accent6">
                    <a:lumMod val="60000"/>
                    <a:lumOff val="40000"/>
                  </a:schemeClr>
                </a:solidFill>
              </a:endParaRPr>
            </a:p>
          </p:txBody>
        </p:sp>
        <p:cxnSp>
          <p:nvCxnSpPr>
            <p:cNvPr id="15" name="Прямая соединительная линия 14"/>
            <p:cNvCxnSpPr>
              <a:stCxn id="1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Прямая соединительная линия 15"/>
            <p:cNvCxnSpPr>
              <a:endCxn id="1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9947" y="3334028"/>
            <a:ext cx="5497512" cy="2693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935" y="1646927"/>
            <a:ext cx="5497512" cy="1447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 Box 14"/>
          <p:cNvSpPr txBox="1">
            <a:spLocks noChangeArrowheads="1"/>
          </p:cNvSpPr>
          <p:nvPr/>
        </p:nvSpPr>
        <p:spPr bwMode="auto">
          <a:xfrm>
            <a:off x="5533232" y="1901446"/>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71438" y="2420938"/>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2</a:t>
            </a:r>
          </a:p>
        </p:txBody>
      </p:sp>
      <p:sp>
        <p:nvSpPr>
          <p:cNvPr id="46085" name="Rectangle 8"/>
          <p:cNvSpPr>
            <a:spLocks noChangeArrowheads="1"/>
          </p:cNvSpPr>
          <p:nvPr/>
        </p:nvSpPr>
        <p:spPr bwMode="auto">
          <a:xfrm>
            <a:off x="1116013" y="1125538"/>
            <a:ext cx="76106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Закладка </a:t>
            </a:r>
            <a:r>
              <a:rPr lang="ru-RU" b="1" i="1" dirty="0"/>
              <a:t>«</a:t>
            </a:r>
            <a:r>
              <a:rPr lang="ru-RU" b="1" i="1" dirty="0" smtClean="0"/>
              <a:t>Процедуры взаимодействия с заявителями»</a:t>
            </a:r>
            <a:r>
              <a:rPr lang="ru-RU" i="1" dirty="0" smtClean="0"/>
              <a:t> </a:t>
            </a:r>
            <a:endParaRPr lang="en-US" i="1" dirty="0"/>
          </a:p>
        </p:txBody>
      </p:sp>
      <p:sp>
        <p:nvSpPr>
          <p:cNvPr id="490506" name="Rectangle 10"/>
          <p:cNvSpPr>
            <a:spLocks noChangeArrowheads="1"/>
          </p:cNvSpPr>
          <p:nvPr/>
        </p:nvSpPr>
        <p:spPr bwMode="auto">
          <a:xfrm>
            <a:off x="5892800" y="2123564"/>
            <a:ext cx="2555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a:t>
            </a:r>
            <a:r>
              <a:rPr lang="ru-RU" sz="1800" dirty="0" smtClean="0"/>
              <a:t>Перечень </a:t>
            </a:r>
            <a:r>
              <a:rPr lang="ru-RU" sz="1800" dirty="0"/>
              <a:t>процедур</a:t>
            </a:r>
          </a:p>
        </p:txBody>
      </p:sp>
      <p:sp>
        <p:nvSpPr>
          <p:cNvPr id="490511" name="Rectangle 15"/>
          <p:cNvSpPr>
            <a:spLocks noChangeArrowheads="1"/>
          </p:cNvSpPr>
          <p:nvPr/>
        </p:nvSpPr>
        <p:spPr bwMode="auto">
          <a:xfrm>
            <a:off x="71438" y="6416501"/>
            <a:ext cx="889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Дерево </a:t>
            </a:r>
            <a:r>
              <a:rPr lang="ru-RU" dirty="0" smtClean="0"/>
              <a:t>сервисов</a:t>
            </a:r>
            <a:endParaRPr lang="ru-RU" dirty="0"/>
          </a:p>
        </p:txBody>
      </p:sp>
      <p:sp>
        <p:nvSpPr>
          <p:cNvPr id="3" name="Text Box 14"/>
          <p:cNvSpPr txBox="1">
            <a:spLocks noChangeArrowheads="1"/>
          </p:cNvSpPr>
          <p:nvPr/>
        </p:nvSpPr>
        <p:spPr bwMode="auto">
          <a:xfrm>
            <a:off x="71438" y="4718472"/>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0519" name="Rectangle 23"/>
          <p:cNvSpPr>
            <a:spLocks noChangeArrowheads="1"/>
          </p:cNvSpPr>
          <p:nvPr/>
        </p:nvSpPr>
        <p:spPr bwMode="auto">
          <a:xfrm>
            <a:off x="5864225" y="1766144"/>
            <a:ext cx="3208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Управление процедурами</a:t>
            </a:r>
          </a:p>
        </p:txBody>
      </p:sp>
      <p:sp>
        <p:nvSpPr>
          <p:cNvPr id="46091"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6092"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E2059D1-F644-4AC8-8F4C-7F08BCCAAC22}" type="slidenum">
                <a:rPr lang="en-US" sz="3200">
                  <a:solidFill>
                    <a:schemeClr val="accent6">
                      <a:lumMod val="60000"/>
                      <a:lumOff val="40000"/>
                    </a:schemeClr>
                  </a:solidFill>
                </a:rPr>
                <a:pPr algn="ctr">
                  <a:defRPr/>
                </a:pPr>
                <a:t>64</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90510" name="AutoShape 14"/>
          <p:cNvSpPr>
            <a:spLocks noChangeArrowheads="1"/>
          </p:cNvSpPr>
          <p:nvPr/>
        </p:nvSpPr>
        <p:spPr bwMode="auto">
          <a:xfrm>
            <a:off x="5436096" y="2252418"/>
            <a:ext cx="428129" cy="2655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499" name="AutoShape 3"/>
          <p:cNvSpPr>
            <a:spLocks noChangeArrowheads="1"/>
          </p:cNvSpPr>
          <p:nvPr/>
        </p:nvSpPr>
        <p:spPr bwMode="auto">
          <a:xfrm>
            <a:off x="395288" y="2276873"/>
            <a:ext cx="5040808" cy="6866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500" name="AutoShape 4"/>
          <p:cNvSpPr>
            <a:spLocks noChangeArrowheads="1"/>
          </p:cNvSpPr>
          <p:nvPr/>
        </p:nvSpPr>
        <p:spPr bwMode="auto">
          <a:xfrm>
            <a:off x="323528" y="4221088"/>
            <a:ext cx="5473700" cy="152688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Rectangle 10"/>
          <p:cNvSpPr>
            <a:spLocks noChangeArrowheads="1"/>
          </p:cNvSpPr>
          <p:nvPr/>
        </p:nvSpPr>
        <p:spPr bwMode="auto">
          <a:xfrm>
            <a:off x="5892799" y="3280916"/>
            <a:ext cx="3325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en-US" sz="1800" dirty="0"/>
              <a:t>3</a:t>
            </a:r>
            <a:r>
              <a:rPr lang="ru-RU" sz="1800" dirty="0" smtClean="0"/>
              <a:t>. Информационные вкладки</a:t>
            </a:r>
            <a:endParaRPr lang="ru-RU" sz="1800" dirty="0"/>
          </a:p>
        </p:txBody>
      </p:sp>
      <p:sp>
        <p:nvSpPr>
          <p:cNvPr id="21" name="Rectangle 9"/>
          <p:cNvSpPr>
            <a:spLocks noChangeArrowheads="1"/>
          </p:cNvSpPr>
          <p:nvPr/>
        </p:nvSpPr>
        <p:spPr bwMode="auto">
          <a:xfrm>
            <a:off x="6012160" y="3568948"/>
            <a:ext cx="30718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5875" indent="-15875">
              <a:buFont typeface="Arial" pitchFamily="34" charset="0"/>
              <a:buChar char="•"/>
            </a:pPr>
            <a:r>
              <a:rPr lang="ru-RU" sz="1800" dirty="0" smtClean="0"/>
              <a:t>Общие </a:t>
            </a:r>
            <a:r>
              <a:rPr lang="ru-RU" sz="1800" dirty="0"/>
              <a:t>сведения</a:t>
            </a:r>
          </a:p>
          <a:p>
            <a:pPr marL="15875" indent="-15875">
              <a:buFont typeface="Arial" pitchFamily="34" charset="0"/>
              <a:buChar char="•"/>
            </a:pPr>
            <a:r>
              <a:rPr lang="ru-RU" sz="1800" dirty="0"/>
              <a:t>Основания для отказа / приостановления</a:t>
            </a:r>
          </a:p>
          <a:p>
            <a:pPr marL="15875" indent="-15875">
              <a:buFont typeface="Arial" pitchFamily="34" charset="0"/>
              <a:buChar char="•"/>
            </a:pPr>
            <a:r>
              <a:rPr lang="ru-RU" sz="1800" dirty="0" smtClean="0"/>
              <a:t>НПА</a:t>
            </a:r>
            <a:endParaRPr lang="ru-RU" sz="1800" dirty="0"/>
          </a:p>
          <a:p>
            <a:pPr marL="15875" indent="-15875">
              <a:buFont typeface="Arial" pitchFamily="34" charset="0"/>
              <a:buChar char="•"/>
            </a:pPr>
            <a:r>
              <a:rPr lang="ru-RU" sz="1800" dirty="0" smtClean="0"/>
              <a:t>Административные процедуры</a:t>
            </a:r>
            <a:endParaRPr lang="ru-RU" sz="1800" dirty="0"/>
          </a:p>
          <a:p>
            <a:pPr marL="15875" indent="-15875">
              <a:buFont typeface="Arial" pitchFamily="34" charset="0"/>
              <a:buChar char="•"/>
            </a:pPr>
            <a:r>
              <a:rPr lang="ru-RU" sz="1800" dirty="0" smtClean="0"/>
              <a:t>Формы взаимодействия</a:t>
            </a:r>
            <a:endParaRPr lang="ru-RU" sz="1800" dirty="0"/>
          </a:p>
          <a:p>
            <a:pPr marL="15875" indent="-15875">
              <a:buFont typeface="Arial" pitchFamily="34" charset="0"/>
              <a:buChar char="•"/>
            </a:pPr>
            <a:r>
              <a:rPr lang="ru-RU" sz="1800" dirty="0" smtClean="0"/>
              <a:t>Цели</a:t>
            </a:r>
            <a:endParaRPr lang="ru-RU" sz="1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536" y="1628837"/>
            <a:ext cx="4649231" cy="4246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4"/>
          <p:cNvSpPr>
            <a:spLocks noChangeArrowheads="1"/>
          </p:cNvSpPr>
          <p:nvPr/>
        </p:nvSpPr>
        <p:spPr bwMode="auto">
          <a:xfrm>
            <a:off x="1101725" y="1196975"/>
            <a:ext cx="3749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«Общие сведения»</a:t>
            </a:r>
            <a:endParaRPr lang="ru-RU" b="1" i="1" dirty="0"/>
          </a:p>
        </p:txBody>
      </p:sp>
      <p:sp>
        <p:nvSpPr>
          <p:cNvPr id="496645" name="Rectangle 5"/>
          <p:cNvSpPr>
            <a:spLocks noChangeArrowheads="1"/>
          </p:cNvSpPr>
          <p:nvPr/>
        </p:nvSpPr>
        <p:spPr bwMode="auto">
          <a:xfrm>
            <a:off x="5220072" y="3429000"/>
            <a:ext cx="3985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3</a:t>
            </a:r>
            <a:r>
              <a:rPr lang="ru-RU" sz="1800" dirty="0" smtClean="0"/>
              <a:t>. </a:t>
            </a:r>
            <a:r>
              <a:rPr lang="ru-RU" sz="1800" dirty="0"/>
              <a:t>Основание </a:t>
            </a:r>
            <a:r>
              <a:rPr lang="ru-RU" sz="1800" dirty="0" smtClean="0"/>
              <a:t>(</a:t>
            </a:r>
            <a:r>
              <a:rPr lang="ru-RU" sz="1800" i="1" dirty="0"/>
              <a:t>редактор текста</a:t>
            </a:r>
            <a:r>
              <a:rPr lang="ru-RU" sz="1800" dirty="0"/>
              <a:t>)</a:t>
            </a:r>
          </a:p>
        </p:txBody>
      </p:sp>
      <p:sp>
        <p:nvSpPr>
          <p:cNvPr id="7174" name="Text Box 14"/>
          <p:cNvSpPr txBox="1">
            <a:spLocks noChangeArrowheads="1"/>
          </p:cNvSpPr>
          <p:nvPr/>
        </p:nvSpPr>
        <p:spPr bwMode="auto">
          <a:xfrm>
            <a:off x="55561" y="210781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96648" name="Rectangle 8"/>
          <p:cNvSpPr>
            <a:spLocks noChangeArrowheads="1"/>
          </p:cNvSpPr>
          <p:nvPr/>
        </p:nvSpPr>
        <p:spPr bwMode="auto">
          <a:xfrm>
            <a:off x="5220072" y="2529687"/>
            <a:ext cx="4032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1</a:t>
            </a:r>
            <a:r>
              <a:rPr lang="ru-RU" sz="1800" dirty="0" smtClean="0"/>
              <a:t>. Наименование (</a:t>
            </a:r>
            <a:r>
              <a:rPr lang="ru-RU" sz="1800" i="1" dirty="0" smtClean="0"/>
              <a:t>обязательное</a:t>
            </a:r>
            <a:r>
              <a:rPr lang="ru-RU" sz="1800" dirty="0"/>
              <a:t>)</a:t>
            </a:r>
          </a:p>
        </p:txBody>
      </p:sp>
      <p:sp>
        <p:nvSpPr>
          <p:cNvPr id="496649" name="AutoShape 9"/>
          <p:cNvSpPr>
            <a:spLocks noChangeArrowheads="1"/>
          </p:cNvSpPr>
          <p:nvPr/>
        </p:nvSpPr>
        <p:spPr bwMode="auto">
          <a:xfrm>
            <a:off x="402505" y="2215395"/>
            <a:ext cx="4601543" cy="2591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116953" y="3180182"/>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496651" name="Rectangle 11"/>
          <p:cNvSpPr>
            <a:spLocks noChangeArrowheads="1"/>
          </p:cNvSpPr>
          <p:nvPr/>
        </p:nvSpPr>
        <p:spPr bwMode="auto">
          <a:xfrm>
            <a:off x="5220072" y="3861048"/>
            <a:ext cx="3732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4</a:t>
            </a:r>
            <a:r>
              <a:rPr lang="ru-RU" sz="1800" dirty="0" smtClean="0"/>
              <a:t>. Результат оказания (</a:t>
            </a:r>
            <a:r>
              <a:rPr lang="ru-RU" sz="1800" i="1" dirty="0" smtClean="0"/>
              <a:t>обязательное</a:t>
            </a:r>
            <a:r>
              <a:rPr lang="ru-RU" sz="1800" dirty="0" smtClean="0"/>
              <a:t>)</a:t>
            </a:r>
            <a:endParaRPr lang="ru-RU" sz="1800" dirty="0"/>
          </a:p>
        </p:txBody>
      </p:sp>
      <p:sp>
        <p:nvSpPr>
          <p:cNvPr id="496652" name="AutoShape 12"/>
          <p:cNvSpPr>
            <a:spLocks noChangeArrowheads="1"/>
          </p:cNvSpPr>
          <p:nvPr/>
        </p:nvSpPr>
        <p:spPr bwMode="auto">
          <a:xfrm>
            <a:off x="395537" y="3051374"/>
            <a:ext cx="4610990" cy="46678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106470" y="3767489"/>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496654" name="Rectangle 14"/>
          <p:cNvSpPr>
            <a:spLocks noChangeArrowheads="1"/>
          </p:cNvSpPr>
          <p:nvPr/>
        </p:nvSpPr>
        <p:spPr bwMode="auto">
          <a:xfrm>
            <a:off x="5220072" y="2985022"/>
            <a:ext cx="3768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2</a:t>
            </a:r>
            <a:r>
              <a:rPr lang="ru-RU" sz="1800" dirty="0" smtClean="0"/>
              <a:t>. </a:t>
            </a:r>
            <a:r>
              <a:rPr lang="ru-RU" sz="1800" dirty="0"/>
              <a:t>Блок схема </a:t>
            </a:r>
            <a:r>
              <a:rPr lang="ru-RU" sz="1800" dirty="0" smtClean="0"/>
              <a:t>(</a:t>
            </a:r>
            <a:r>
              <a:rPr lang="ru-RU" sz="1800" i="1" dirty="0"/>
              <a:t>выбор файла</a:t>
            </a:r>
            <a:r>
              <a:rPr lang="ru-RU" sz="1800" dirty="0"/>
              <a:t>)</a:t>
            </a:r>
          </a:p>
        </p:txBody>
      </p:sp>
      <p:sp>
        <p:nvSpPr>
          <p:cNvPr id="496655" name="AutoShape 15"/>
          <p:cNvSpPr>
            <a:spLocks noChangeArrowheads="1"/>
          </p:cNvSpPr>
          <p:nvPr/>
        </p:nvSpPr>
        <p:spPr bwMode="auto">
          <a:xfrm>
            <a:off x="402505" y="3501008"/>
            <a:ext cx="4604021" cy="90248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24430" y="441552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496662" name="AutoShape 22"/>
          <p:cNvSpPr>
            <a:spLocks noChangeArrowheads="1"/>
          </p:cNvSpPr>
          <p:nvPr/>
        </p:nvSpPr>
        <p:spPr bwMode="auto">
          <a:xfrm>
            <a:off x="375254" y="4425916"/>
            <a:ext cx="4636955" cy="3459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6665" name="Rectangle 25"/>
          <p:cNvSpPr>
            <a:spLocks noChangeArrowheads="1"/>
          </p:cNvSpPr>
          <p:nvPr/>
        </p:nvSpPr>
        <p:spPr bwMode="auto">
          <a:xfrm>
            <a:off x="66675" y="6165304"/>
            <a:ext cx="88233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a:t>
            </a:r>
            <a:r>
              <a:rPr lang="ru-RU" altLang="ru-RU" i="1" dirty="0"/>
              <a:t>Закладка «Процедуры взаимодействия с заявителями» Вкладка </a:t>
            </a:r>
            <a:r>
              <a:rPr lang="ru-RU" dirty="0" smtClean="0"/>
              <a:t>Общие сведения</a:t>
            </a:r>
            <a:endParaRPr lang="ru-RU" dirty="0"/>
          </a:p>
        </p:txBody>
      </p:sp>
      <p:sp>
        <p:nvSpPr>
          <p:cNvPr id="47127" name="Rectangle 26"/>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47129"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0ABE54-379D-46A4-96FA-2533FFA3D75C}" type="slidenum">
                <a:rPr lang="en-US" sz="3200">
                  <a:solidFill>
                    <a:schemeClr val="accent6">
                      <a:lumMod val="60000"/>
                      <a:lumOff val="40000"/>
                    </a:schemeClr>
                  </a:solidFill>
                </a:rPr>
                <a:pPr algn="ctr">
                  <a:defRPr/>
                </a:pPr>
                <a:t>65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365" y="1871255"/>
            <a:ext cx="5972151" cy="35988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4" y="3140968"/>
            <a:ext cx="2808312" cy="88046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313429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53257" name="Rectangle 14"/>
          <p:cNvSpPr>
            <a:spLocks noChangeArrowheads="1"/>
          </p:cNvSpPr>
          <p:nvPr/>
        </p:nvSpPr>
        <p:spPr bwMode="auto">
          <a:xfrm>
            <a:off x="1187450" y="1196975"/>
            <a:ext cx="7956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a:t>
            </a:r>
            <a:endParaRPr lang="en-US" i="1" dirty="0"/>
          </a:p>
        </p:txBody>
      </p:sp>
      <p:sp>
        <p:nvSpPr>
          <p:cNvPr id="391184" name="Rectangle 16"/>
          <p:cNvSpPr>
            <a:spLocks noChangeArrowheads="1"/>
          </p:cNvSpPr>
          <p:nvPr/>
        </p:nvSpPr>
        <p:spPr bwMode="auto">
          <a:xfrm>
            <a:off x="6360672" y="2996952"/>
            <a:ext cx="2783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smtClean="0"/>
              <a:t>1. Перечень оснований</a:t>
            </a:r>
            <a:endParaRPr lang="ru-RU" sz="1800" dirty="0"/>
          </a:p>
        </p:txBody>
      </p:sp>
      <p:sp>
        <p:nvSpPr>
          <p:cNvPr id="391190" name="Rectangle 22"/>
          <p:cNvSpPr>
            <a:spLocks noChangeArrowheads="1"/>
          </p:cNvSpPr>
          <p:nvPr/>
        </p:nvSpPr>
        <p:spPr bwMode="auto">
          <a:xfrm>
            <a:off x="233362" y="6413266"/>
            <a:ext cx="8910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a:t>
            </a:r>
            <a:r>
              <a:rPr lang="ru-RU" dirty="0" smtClean="0"/>
              <a:t>поля вкладки </a:t>
            </a:r>
            <a:r>
              <a:rPr lang="ru-RU" dirty="0"/>
              <a:t>«Основания для отказа/приостановления»</a:t>
            </a:r>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66</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AutoShape 29"/>
          <p:cNvSpPr>
            <a:spLocks noChangeArrowheads="1"/>
          </p:cNvSpPr>
          <p:nvPr/>
        </p:nvSpPr>
        <p:spPr bwMode="auto">
          <a:xfrm rot="10800000" flipV="1">
            <a:off x="1569807" y="5435640"/>
            <a:ext cx="1754412" cy="909516"/>
          </a:xfrm>
          <a:prstGeom prst="wedgeRoundRectCallout">
            <a:avLst>
              <a:gd name="adj1" fmla="val 67992"/>
              <a:gd name="adj2" fmla="val -217844"/>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основания</a:t>
            </a:r>
            <a:endParaRPr lang="ru-RU" sz="1800" dirty="0">
              <a:solidFill>
                <a:srgbClr val="FF0000"/>
              </a:solidFill>
            </a:endParaRPr>
          </a:p>
        </p:txBody>
      </p:sp>
    </p:spTree>
    <p:extLst>
      <p:ext uri="{BB962C8B-B14F-4D97-AF65-F5344CB8AC3E}">
        <p14:creationId xmlns:p14="http://schemas.microsoft.com/office/powerpoint/2010/main" val="1963098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715" y="1770690"/>
            <a:ext cx="4395446" cy="23431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46608" y="3768548"/>
            <a:ext cx="4395446" cy="2529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3" y="3280154"/>
            <a:ext cx="3750965" cy="6529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91176" name="AutoShape 8"/>
          <p:cNvSpPr>
            <a:spLocks noChangeArrowheads="1"/>
          </p:cNvSpPr>
          <p:nvPr/>
        </p:nvSpPr>
        <p:spPr bwMode="auto">
          <a:xfrm>
            <a:off x="467544" y="2926656"/>
            <a:ext cx="3750965" cy="21431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291782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07181" y="3422327"/>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79" name="AutoShape 11"/>
          <p:cNvSpPr>
            <a:spLocks noChangeArrowheads="1"/>
          </p:cNvSpPr>
          <p:nvPr/>
        </p:nvSpPr>
        <p:spPr bwMode="auto">
          <a:xfrm>
            <a:off x="4644008" y="5307608"/>
            <a:ext cx="3744416" cy="80352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4209287" y="552737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3257" name="Rectangle 14"/>
          <p:cNvSpPr>
            <a:spLocks noChangeArrowheads="1"/>
          </p:cNvSpPr>
          <p:nvPr/>
        </p:nvSpPr>
        <p:spPr bwMode="auto">
          <a:xfrm>
            <a:off x="1062038" y="1034117"/>
            <a:ext cx="7956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Вкладка «Основания </a:t>
            </a:r>
            <a:r>
              <a:rPr lang="ru-RU" b="1" i="1" dirty="0"/>
              <a:t>для </a:t>
            </a:r>
            <a:r>
              <a:rPr lang="ru-RU" b="1" i="1" dirty="0" smtClean="0"/>
              <a:t>отказа/приостановления» (продолжение)</a:t>
            </a:r>
            <a:endParaRPr lang="en-US" i="1" dirty="0"/>
          </a:p>
        </p:txBody>
      </p:sp>
      <p:sp>
        <p:nvSpPr>
          <p:cNvPr id="391184" name="Rectangle 16"/>
          <p:cNvSpPr>
            <a:spLocks noChangeArrowheads="1"/>
          </p:cNvSpPr>
          <p:nvPr/>
        </p:nvSpPr>
        <p:spPr bwMode="auto">
          <a:xfrm>
            <a:off x="4854930" y="2237792"/>
            <a:ext cx="29668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800" dirty="0"/>
              <a:t>2</a:t>
            </a:r>
            <a:r>
              <a:rPr lang="ru-RU" sz="1800" dirty="0" smtClean="0"/>
              <a:t>. Основания для отказа:</a:t>
            </a:r>
          </a:p>
          <a:p>
            <a:pPr marL="285750" indent="-285750">
              <a:buFont typeface="Arial" panose="020B0604020202020204" pitchFamily="34" charset="0"/>
              <a:buChar char="•"/>
            </a:pPr>
            <a:r>
              <a:rPr lang="ru-RU" sz="1800" dirty="0" smtClean="0"/>
              <a:t>Тип действия – отказ</a:t>
            </a:r>
          </a:p>
          <a:p>
            <a:pPr marL="285750" indent="-285750">
              <a:buFont typeface="Arial" panose="020B0604020202020204" pitchFamily="34" charset="0"/>
              <a:buChar char="•"/>
            </a:pPr>
            <a:r>
              <a:rPr lang="ru-RU" sz="1800" dirty="0" smtClean="0"/>
              <a:t>Описание</a:t>
            </a:r>
            <a:endParaRPr lang="ru-RU" sz="1800" dirty="0"/>
          </a:p>
        </p:txBody>
      </p:sp>
      <p:sp>
        <p:nvSpPr>
          <p:cNvPr id="391185" name="Rectangle 17"/>
          <p:cNvSpPr>
            <a:spLocks noChangeArrowheads="1"/>
          </p:cNvSpPr>
          <p:nvPr/>
        </p:nvSpPr>
        <p:spPr bwMode="auto">
          <a:xfrm>
            <a:off x="4816491" y="1746285"/>
            <a:ext cx="3993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a:t>
            </a:r>
            <a:r>
              <a:rPr lang="ru-RU" sz="1800" dirty="0" smtClean="0"/>
              <a:t>. признак Основания отсутствуют</a:t>
            </a:r>
            <a:endParaRPr lang="ru-RU" sz="1800" dirty="0"/>
          </a:p>
        </p:txBody>
      </p:sp>
      <p:sp>
        <p:nvSpPr>
          <p:cNvPr id="391190" name="Rectangle 22"/>
          <p:cNvSpPr>
            <a:spLocks noChangeArrowheads="1"/>
          </p:cNvSpPr>
          <p:nvPr/>
        </p:nvSpPr>
        <p:spPr bwMode="auto">
          <a:xfrm>
            <a:off x="106063" y="6237312"/>
            <a:ext cx="9037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упражнению №4. </a:t>
            </a:r>
            <a:r>
              <a:rPr lang="ru-RU" altLang="ru-RU" i="1" dirty="0"/>
              <a:t>Закладка «Процедуры взаимодействия с заявителями» Вкладка </a:t>
            </a:r>
            <a:r>
              <a:rPr lang="ru-RU" dirty="0" smtClean="0"/>
              <a:t>Основания </a:t>
            </a:r>
            <a:r>
              <a:rPr lang="ru-RU" dirty="0"/>
              <a:t>для </a:t>
            </a:r>
            <a:r>
              <a:rPr lang="ru-RU" dirty="0" smtClean="0"/>
              <a:t>отказа/приостановления</a:t>
            </a:r>
            <a:endParaRPr lang="ru-RU" dirty="0"/>
          </a:p>
        </p:txBody>
      </p:sp>
      <p:sp>
        <p:nvSpPr>
          <p:cNvPr id="53264" name="Rectangle 3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3265"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78D8878-9349-4FA9-9D92-BA955AAAA893}" type="slidenum">
                <a:rPr lang="en-US" sz="3200">
                  <a:solidFill>
                    <a:schemeClr val="accent6">
                      <a:lumMod val="60000"/>
                      <a:lumOff val="40000"/>
                    </a:schemeClr>
                  </a:solidFill>
                </a:rPr>
                <a:pPr algn="ctr">
                  <a:defRPr/>
                </a:pPr>
                <a:t>67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Rectangle 15"/>
          <p:cNvSpPr>
            <a:spLocks noChangeArrowheads="1"/>
          </p:cNvSpPr>
          <p:nvPr/>
        </p:nvSpPr>
        <p:spPr bwMode="auto">
          <a:xfrm>
            <a:off x="322938" y="4478530"/>
            <a:ext cx="40855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Основания для приостановления:</a:t>
            </a:r>
          </a:p>
          <a:p>
            <a:pPr marL="280988" indent="-280988">
              <a:buFont typeface="Arial" panose="020B0604020202020204" pitchFamily="34" charset="0"/>
              <a:buChar char="•"/>
            </a:pPr>
            <a:r>
              <a:rPr lang="ru-RU" sz="1800" dirty="0" smtClean="0"/>
              <a:t>Тип действия – приостановление</a:t>
            </a:r>
          </a:p>
          <a:p>
            <a:pPr marL="280988" indent="-280988">
              <a:buFont typeface="Arial" panose="020B0604020202020204" pitchFamily="34" charset="0"/>
              <a:buChar char="•"/>
            </a:pPr>
            <a:r>
              <a:rPr lang="ru-RU" sz="1800" dirty="0"/>
              <a:t>Срок приостановления</a:t>
            </a:r>
          </a:p>
          <a:p>
            <a:pPr marL="280988" indent="-280988">
              <a:buFont typeface="Arial" panose="020B0604020202020204" pitchFamily="34" charset="0"/>
              <a:buChar char="•"/>
            </a:pPr>
            <a:r>
              <a:rPr lang="ru-RU" sz="1800" dirty="0" smtClean="0"/>
              <a:t>Описание</a:t>
            </a:r>
          </a:p>
        </p:txBody>
      </p:sp>
    </p:spTree>
    <p:extLst>
      <p:ext uri="{BB962C8B-B14F-4D97-AF65-F5344CB8AC3E}">
        <p14:creationId xmlns:p14="http://schemas.microsoft.com/office/powerpoint/2010/main" val="23871218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8563" y="1663291"/>
            <a:ext cx="6538898" cy="4210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1763688" y="3429000"/>
            <a:ext cx="360040" cy="144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61828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«НПА» </a:t>
            </a:r>
            <a:r>
              <a:rPr lang="ru-RU" b="1" i="1" dirty="0"/>
              <a:t>(нормативно-правовые акты)</a:t>
            </a:r>
            <a:endParaRPr lang="en-US" i="1" dirty="0"/>
          </a:p>
        </p:txBody>
      </p:sp>
      <p:sp>
        <p:nvSpPr>
          <p:cNvPr id="184336" name="Rectangle 16"/>
          <p:cNvSpPr>
            <a:spLocks noChangeArrowheads="1"/>
          </p:cNvSpPr>
          <p:nvPr/>
        </p:nvSpPr>
        <p:spPr bwMode="auto">
          <a:xfrm>
            <a:off x="107131" y="6416501"/>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упражнению №4. Вкладка НПА</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68</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1972899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112" y="1663291"/>
            <a:ext cx="6001800" cy="4210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Rectangle 4"/>
          <p:cNvSpPr>
            <a:spLocks noChangeArrowheads="1"/>
          </p:cNvSpPr>
          <p:nvPr/>
        </p:nvSpPr>
        <p:spPr bwMode="auto">
          <a:xfrm>
            <a:off x="0" y="1281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84330" name="Line 10"/>
          <p:cNvSpPr>
            <a:spLocks noChangeShapeType="1"/>
          </p:cNvSpPr>
          <p:nvPr/>
        </p:nvSpPr>
        <p:spPr bwMode="auto">
          <a:xfrm flipV="1">
            <a:off x="1763688" y="3429000"/>
            <a:ext cx="360040" cy="144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0181" name="Rectangle 12"/>
          <p:cNvSpPr>
            <a:spLocks noChangeArrowheads="1"/>
          </p:cNvSpPr>
          <p:nvPr/>
        </p:nvSpPr>
        <p:spPr bwMode="auto">
          <a:xfrm>
            <a:off x="1066800" y="1087438"/>
            <a:ext cx="58526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«Административные процедуры»</a:t>
            </a:r>
            <a:endParaRPr lang="en-US" i="1" dirty="0"/>
          </a:p>
        </p:txBody>
      </p:sp>
      <p:sp>
        <p:nvSpPr>
          <p:cNvPr id="184336" name="Rectangle 16"/>
          <p:cNvSpPr>
            <a:spLocks noChangeArrowheads="1"/>
          </p:cNvSpPr>
          <p:nvPr/>
        </p:nvSpPr>
        <p:spPr bwMode="auto">
          <a:xfrm>
            <a:off x="107131" y="6413266"/>
            <a:ext cx="9036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Административные процедуры</a:t>
            </a:r>
            <a:endParaRPr lang="ru-RU" dirty="0"/>
          </a:p>
        </p:txBody>
      </p:sp>
      <p:sp>
        <p:nvSpPr>
          <p:cNvPr id="50184" name="Rectangle 23"/>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0186" name="Группа 14"/>
          <p:cNvGrpSpPr>
            <a:grpSpLocks/>
          </p:cNvGrpSpPr>
          <p:nvPr/>
        </p:nvGrpSpPr>
        <p:grpSpPr bwMode="auto">
          <a:xfrm>
            <a:off x="55563" y="355600"/>
            <a:ext cx="8947150" cy="6359525"/>
            <a:chOff x="55977" y="356372"/>
            <a:chExt cx="8945973" cy="6358776"/>
          </a:xfrm>
        </p:grpSpPr>
        <p:sp>
          <p:nvSpPr>
            <p:cNvPr id="16" name="Овал 15"/>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5114E6F-CBDB-41A8-9296-C4F11D3C879B}" type="slidenum">
                <a:rPr lang="en-US" sz="3200">
                  <a:solidFill>
                    <a:schemeClr val="accent6">
                      <a:lumMod val="60000"/>
                      <a:lumOff val="40000"/>
                    </a:schemeClr>
                  </a:solidFill>
                </a:rPr>
                <a:pPr algn="ctr">
                  <a:defRPr/>
                </a:pPr>
                <a:t>69</a:t>
              </a:fld>
              <a:endParaRPr lang="ru-RU" sz="3200" dirty="0">
                <a:solidFill>
                  <a:schemeClr val="accent6">
                    <a:lumMod val="60000"/>
                    <a:lumOff val="40000"/>
                  </a:schemeClr>
                </a:solidFill>
              </a:endParaRPr>
            </a:p>
          </p:txBody>
        </p:sp>
        <p:cxnSp>
          <p:nvCxnSpPr>
            <p:cNvPr id="17" name="Прямая соединительная линия 16"/>
            <p:cNvCxnSpPr>
              <a:stCxn id="16"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Прямая соединительная линия 17"/>
            <p:cNvCxnSpPr>
              <a:endCxn id="16"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95736" y="3140968"/>
            <a:ext cx="4464496" cy="28597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069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707" y="1927517"/>
            <a:ext cx="4134669" cy="2617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89" y="1925737"/>
            <a:ext cx="4202562" cy="261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3842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НПА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7</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Rectangle 12"/>
          <p:cNvSpPr>
            <a:spLocks noChangeArrowheads="1"/>
          </p:cNvSpPr>
          <p:nvPr/>
        </p:nvSpPr>
        <p:spPr bwMode="auto">
          <a:xfrm>
            <a:off x="107504" y="6344493"/>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a:t>Рассмотрим </a:t>
            </a:r>
            <a:r>
              <a:rPr lang="ru-RU" dirty="0" smtClean="0"/>
              <a:t>внешний вид карточки рабочего документа</a:t>
            </a:r>
            <a:endParaRPr lang="ru-RU" dirty="0"/>
          </a:p>
        </p:txBody>
      </p:sp>
      <p:sp>
        <p:nvSpPr>
          <p:cNvPr id="19" name="Text Box 15"/>
          <p:cNvSpPr txBox="1">
            <a:spLocks noChangeArrowheads="1"/>
          </p:cNvSpPr>
          <p:nvPr/>
        </p:nvSpPr>
        <p:spPr bwMode="auto">
          <a:xfrm>
            <a:off x="1604493" y="313041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156280"/>
            <a:ext cx="2897691" cy="20648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3730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НПА</a:t>
            </a:r>
            <a:endParaRPr lang="ru-RU" sz="1800" dirty="0"/>
          </a:p>
        </p:txBody>
      </p:sp>
      <p:sp>
        <p:nvSpPr>
          <p:cNvPr id="39" name="AutoShape 26"/>
          <p:cNvSpPr>
            <a:spLocks noChangeArrowheads="1"/>
          </p:cNvSpPr>
          <p:nvPr/>
        </p:nvSpPr>
        <p:spPr bwMode="auto">
          <a:xfrm>
            <a:off x="1907704" y="2492895"/>
            <a:ext cx="2466379" cy="127503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7740352" y="2564904"/>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24218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311" y="1668942"/>
            <a:ext cx="5894434" cy="4130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Rectangle 8"/>
          <p:cNvSpPr>
            <a:spLocks noChangeArrowheads="1"/>
          </p:cNvSpPr>
          <p:nvPr/>
        </p:nvSpPr>
        <p:spPr bwMode="auto">
          <a:xfrm>
            <a:off x="1187450" y="1196975"/>
            <a:ext cx="4812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Вкладка «Формы взаимодействия»</a:t>
            </a:r>
            <a:endParaRPr lang="en-US" i="1" dirty="0"/>
          </a:p>
        </p:txBody>
      </p:sp>
      <p:sp>
        <p:nvSpPr>
          <p:cNvPr id="389129" name="AutoShape 9"/>
          <p:cNvSpPr>
            <a:spLocks noChangeArrowheads="1"/>
          </p:cNvSpPr>
          <p:nvPr/>
        </p:nvSpPr>
        <p:spPr bwMode="auto">
          <a:xfrm>
            <a:off x="468313" y="3789040"/>
            <a:ext cx="2951559" cy="194354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9388" y="399839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6427631" y="3918147"/>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89133" name="AutoShape 13"/>
          <p:cNvSpPr>
            <a:spLocks noChangeArrowheads="1"/>
          </p:cNvSpPr>
          <p:nvPr/>
        </p:nvSpPr>
        <p:spPr bwMode="auto">
          <a:xfrm>
            <a:off x="3593493" y="3760291"/>
            <a:ext cx="2759682" cy="19722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9136" name="Rectangle 16"/>
          <p:cNvSpPr>
            <a:spLocks noChangeArrowheads="1"/>
          </p:cNvSpPr>
          <p:nvPr/>
        </p:nvSpPr>
        <p:spPr bwMode="auto">
          <a:xfrm>
            <a:off x="6358365" y="2309545"/>
            <a:ext cx="268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Способы </a:t>
            </a:r>
            <a:r>
              <a:rPr lang="ru-RU" sz="1800" dirty="0"/>
              <a:t>обращения</a:t>
            </a:r>
          </a:p>
        </p:txBody>
      </p:sp>
      <p:sp>
        <p:nvSpPr>
          <p:cNvPr id="389137" name="Rectangle 17"/>
          <p:cNvSpPr>
            <a:spLocks noChangeArrowheads="1"/>
          </p:cNvSpPr>
          <p:nvPr/>
        </p:nvSpPr>
        <p:spPr bwMode="auto">
          <a:xfrm>
            <a:off x="6366843" y="2710661"/>
            <a:ext cx="2597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a:t>2. </a:t>
            </a:r>
            <a:r>
              <a:rPr lang="ru-RU" sz="1800" dirty="0" smtClean="0"/>
              <a:t>Способы получения результата</a:t>
            </a:r>
            <a:endParaRPr lang="ru-RU" sz="1800" dirty="0"/>
          </a:p>
        </p:txBody>
      </p:sp>
      <p:sp>
        <p:nvSpPr>
          <p:cNvPr id="389142" name="Rectangle 22"/>
          <p:cNvSpPr>
            <a:spLocks noChangeArrowheads="1"/>
          </p:cNvSpPr>
          <p:nvPr/>
        </p:nvSpPr>
        <p:spPr bwMode="auto">
          <a:xfrm>
            <a:off x="106064" y="6413266"/>
            <a:ext cx="8714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упражнению №4. Вкладка </a:t>
            </a:r>
            <a:r>
              <a:rPr lang="ru-RU" dirty="0" smtClean="0"/>
              <a:t>«</a:t>
            </a:r>
            <a:r>
              <a:rPr lang="ru-RU" dirty="0"/>
              <a:t>Формы взаимодействия»</a:t>
            </a:r>
          </a:p>
        </p:txBody>
      </p:sp>
      <p:sp>
        <p:nvSpPr>
          <p:cNvPr id="52238" name="Rectangle 32"/>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2239" name="Группа 17"/>
          <p:cNvGrpSpPr>
            <a:grpSpLocks/>
          </p:cNvGrpSpPr>
          <p:nvPr/>
        </p:nvGrpSpPr>
        <p:grpSpPr bwMode="auto">
          <a:xfrm>
            <a:off x="55563" y="355600"/>
            <a:ext cx="8947150" cy="6359525"/>
            <a:chOff x="55977" y="356372"/>
            <a:chExt cx="8945973" cy="6358776"/>
          </a:xfrm>
        </p:grpSpPr>
        <p:sp>
          <p:nvSpPr>
            <p:cNvPr id="19" name="Овал 1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5A20D07-02C9-4552-8799-8A139230F066}" type="slidenum">
                <a:rPr lang="en-US" sz="3200">
                  <a:solidFill>
                    <a:schemeClr val="accent6">
                      <a:lumMod val="60000"/>
                      <a:lumOff val="40000"/>
                    </a:schemeClr>
                  </a:solidFill>
                </a:rPr>
                <a:pPr algn="ctr">
                  <a:defRPr/>
                </a:pPr>
                <a:t>70</a:t>
              </a:fld>
              <a:endParaRPr lang="ru-RU" sz="3200" dirty="0">
                <a:solidFill>
                  <a:schemeClr val="accent6">
                    <a:lumMod val="60000"/>
                    <a:lumOff val="40000"/>
                  </a:schemeClr>
                </a:solidFill>
              </a:endParaRPr>
            </a:p>
          </p:txBody>
        </p:sp>
        <p:cxnSp>
          <p:nvCxnSpPr>
            <p:cNvPr id="20" name="Прямая соединительная линия 19"/>
            <p:cNvCxnSpPr>
              <a:stCxn id="1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Прямая соединительная линия 20"/>
            <p:cNvCxnSpPr>
              <a:endCxn id="1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155" y="1672258"/>
            <a:ext cx="5179959" cy="4792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8308" name="AutoShape 20"/>
          <p:cNvSpPr>
            <a:spLocks noChangeArrowheads="1"/>
          </p:cNvSpPr>
          <p:nvPr/>
        </p:nvSpPr>
        <p:spPr bwMode="auto">
          <a:xfrm>
            <a:off x="656185" y="3008094"/>
            <a:ext cx="5166764" cy="2768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684" name="Rectangle 7"/>
          <p:cNvSpPr>
            <a:spLocks noChangeArrowheads="1"/>
          </p:cNvSpPr>
          <p:nvPr/>
        </p:nvSpPr>
        <p:spPr bwMode="auto">
          <a:xfrm>
            <a:off x="1187450" y="1196975"/>
            <a:ext cx="2502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3" name="AutoShape 15"/>
          <p:cNvSpPr>
            <a:spLocks noChangeArrowheads="1"/>
          </p:cNvSpPr>
          <p:nvPr/>
        </p:nvSpPr>
        <p:spPr bwMode="auto">
          <a:xfrm>
            <a:off x="649289" y="3284983"/>
            <a:ext cx="5173660" cy="317949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251520" y="2924944"/>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246881" y="4070400"/>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08306" name="Rectangle 18"/>
          <p:cNvSpPr>
            <a:spLocks noChangeArrowheads="1"/>
          </p:cNvSpPr>
          <p:nvPr/>
        </p:nvSpPr>
        <p:spPr bwMode="auto">
          <a:xfrm>
            <a:off x="6084169" y="2264107"/>
            <a:ext cx="30598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2. Информационные вкладки:</a:t>
            </a:r>
            <a:endParaRPr lang="ru-RU" sz="1800" dirty="0"/>
          </a:p>
          <a:p>
            <a:pPr marL="176213" lvl="1" indent="-176213">
              <a:buFont typeface="Arial" pitchFamily="34" charset="0"/>
              <a:buChar char="•"/>
            </a:pPr>
            <a:r>
              <a:rPr lang="ru-RU" sz="1800" dirty="0" smtClean="0"/>
              <a:t>Общие сведения</a:t>
            </a:r>
          </a:p>
          <a:p>
            <a:pPr marL="176213" lvl="1" indent="-176213">
              <a:buFont typeface="Arial" pitchFamily="34" charset="0"/>
              <a:buChar char="•"/>
            </a:pPr>
            <a:r>
              <a:rPr lang="ru-RU" sz="1800" dirty="0" smtClean="0"/>
              <a:t>Пошаговая инструкция</a:t>
            </a:r>
          </a:p>
          <a:p>
            <a:pPr marL="176213" lvl="1" indent="-176213">
              <a:buFont typeface="Arial" pitchFamily="34" charset="0"/>
              <a:buChar char="•"/>
            </a:pPr>
            <a:r>
              <a:rPr lang="ru-RU" sz="1800" dirty="0" smtClean="0"/>
              <a:t>Категории получателей</a:t>
            </a:r>
          </a:p>
          <a:p>
            <a:pPr marL="176213" lvl="1" indent="-176213">
              <a:buFont typeface="Arial" pitchFamily="34" charset="0"/>
              <a:buChar char="•"/>
            </a:pPr>
            <a:r>
              <a:rPr lang="ru-RU" sz="1800" dirty="0" smtClean="0"/>
              <a:t>Жизненные ситуации</a:t>
            </a:r>
          </a:p>
          <a:p>
            <a:pPr marL="176213" lvl="1" indent="-176213">
              <a:buFont typeface="Arial" pitchFamily="34" charset="0"/>
              <a:buChar char="•"/>
            </a:pPr>
            <a:r>
              <a:rPr lang="ru-RU" sz="1800" dirty="0" smtClean="0"/>
              <a:t>Оплата</a:t>
            </a:r>
          </a:p>
          <a:p>
            <a:pPr marL="176213" lvl="1" indent="-176213">
              <a:buFont typeface="Arial" pitchFamily="34" charset="0"/>
              <a:buChar char="•"/>
            </a:pPr>
            <a:r>
              <a:rPr lang="ru-RU" sz="1800" dirty="0" smtClean="0"/>
              <a:t>Информационные системы</a:t>
            </a:r>
          </a:p>
          <a:p>
            <a:pPr marL="176213" lvl="1" indent="-176213">
              <a:buFont typeface="Arial" pitchFamily="34" charset="0"/>
              <a:buChar char="•"/>
            </a:pPr>
            <a:r>
              <a:rPr lang="ru-RU" sz="1800" dirty="0" smtClean="0"/>
              <a:t>Входящие документы</a:t>
            </a:r>
          </a:p>
          <a:p>
            <a:pPr marL="176213" lvl="1" indent="-176213">
              <a:buFont typeface="Arial" pitchFamily="34" charset="0"/>
              <a:buChar char="•"/>
            </a:pPr>
            <a:r>
              <a:rPr lang="ru-RU" sz="1800" dirty="0" smtClean="0"/>
              <a:t>Сценарии завершения</a:t>
            </a:r>
          </a:p>
          <a:p>
            <a:pPr marL="176213" lvl="1" indent="-176213">
              <a:buFont typeface="Arial" pitchFamily="34" charset="0"/>
              <a:buChar char="•"/>
            </a:pPr>
            <a:endParaRPr lang="ru-RU" sz="1800" dirty="0"/>
          </a:p>
        </p:txBody>
      </p:sp>
      <p:sp>
        <p:nvSpPr>
          <p:cNvPr id="908310" name="Rectangle 22"/>
          <p:cNvSpPr>
            <a:spLocks noChangeArrowheads="1"/>
          </p:cNvSpPr>
          <p:nvPr/>
        </p:nvSpPr>
        <p:spPr bwMode="auto">
          <a:xfrm>
            <a:off x="6084168" y="1700808"/>
            <a:ext cx="2618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a:t>
            </a:r>
            <a:r>
              <a:rPr lang="ru-RU" sz="1800" dirty="0" smtClean="0"/>
              <a:t>Наименование цели</a:t>
            </a:r>
            <a:endParaRPr lang="ru-RU" sz="1800" dirty="0"/>
          </a:p>
        </p:txBody>
      </p:sp>
      <p:sp>
        <p:nvSpPr>
          <p:cNvPr id="908314" name="Rectangle 26"/>
          <p:cNvSpPr>
            <a:spLocks noChangeArrowheads="1"/>
          </p:cNvSpPr>
          <p:nvPr/>
        </p:nvSpPr>
        <p:spPr bwMode="auto">
          <a:xfrm>
            <a:off x="107950" y="6408291"/>
            <a:ext cx="7634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примеру №4 Цель обращения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71</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6" name="AutoShape 29"/>
          <p:cNvSpPr>
            <a:spLocks noChangeArrowheads="1"/>
          </p:cNvSpPr>
          <p:nvPr/>
        </p:nvSpPr>
        <p:spPr bwMode="auto">
          <a:xfrm rot="10800000" flipV="1">
            <a:off x="5913932" y="5607340"/>
            <a:ext cx="2788260" cy="737153"/>
          </a:xfrm>
          <a:prstGeom prst="wedgeRoundRectCallout">
            <a:avLst>
              <a:gd name="adj1" fmla="val 180621"/>
              <a:gd name="adj2" fmla="val 46787"/>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цели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0217" y="1549400"/>
            <a:ext cx="5179959" cy="46845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7"/>
          <p:cNvSpPr>
            <a:spLocks noChangeArrowheads="1"/>
          </p:cNvSpPr>
          <p:nvPr/>
        </p:nvSpPr>
        <p:spPr bwMode="auto">
          <a:xfrm>
            <a:off x="1187450" y="1052736"/>
            <a:ext cx="463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Общие сведения</a:t>
            </a:r>
            <a:endParaRPr lang="en-US" i="1" dirty="0"/>
          </a:p>
        </p:txBody>
      </p:sp>
      <p:sp>
        <p:nvSpPr>
          <p:cNvPr id="71685"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08306" name="Rectangle 18"/>
          <p:cNvSpPr>
            <a:spLocks noChangeArrowheads="1"/>
          </p:cNvSpPr>
          <p:nvPr/>
        </p:nvSpPr>
        <p:spPr bwMode="auto">
          <a:xfrm>
            <a:off x="5502916" y="1340768"/>
            <a:ext cx="3749604"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1113" indent="-11113"/>
            <a:r>
              <a:rPr lang="ru-RU" sz="1800" dirty="0" smtClean="0"/>
              <a:t>Поля вкладки </a:t>
            </a:r>
            <a:r>
              <a:rPr lang="ru-RU" sz="1800" i="1" dirty="0" smtClean="0"/>
              <a:t>Общие сведения</a:t>
            </a:r>
            <a:r>
              <a:rPr lang="ru-RU" sz="1800" dirty="0" smtClean="0"/>
              <a:t>:</a:t>
            </a:r>
            <a:endParaRPr lang="ru-RU" sz="1800" dirty="0"/>
          </a:p>
          <a:p>
            <a:pPr marL="342900" indent="-342900">
              <a:buFont typeface="+mj-lt"/>
              <a:buAutoNum type="arabicPeriod"/>
            </a:pPr>
            <a:r>
              <a:rPr lang="ru-RU" sz="1800" dirty="0" smtClean="0"/>
              <a:t>Краткое наименование для ЕПГУ (</a:t>
            </a:r>
            <a:r>
              <a:rPr lang="ru-RU" sz="1800" i="1" dirty="0" smtClean="0"/>
              <a:t>обязательное</a:t>
            </a:r>
            <a:r>
              <a:rPr lang="ru-RU" sz="1800" dirty="0" smtClean="0"/>
              <a:t>)</a:t>
            </a:r>
          </a:p>
          <a:p>
            <a:pPr marL="342900" indent="-342900">
              <a:buFont typeface="+mj-lt"/>
              <a:buAutoNum type="arabicPeriod"/>
            </a:pPr>
            <a:r>
              <a:rPr lang="ru-RU" sz="1800" dirty="0" smtClean="0"/>
              <a:t>признак Используется для межведомственного взаимодействия</a:t>
            </a:r>
          </a:p>
          <a:p>
            <a:pPr marL="342900" indent="-342900">
              <a:buFont typeface="+mj-lt"/>
              <a:buAutoNum type="arabicPeriod"/>
            </a:pPr>
            <a:r>
              <a:rPr lang="ru-RU" sz="1800" dirty="0" smtClean="0"/>
              <a:t>признак Без участия заявителя</a:t>
            </a:r>
          </a:p>
          <a:p>
            <a:pPr marL="342900" indent="-342900">
              <a:buFont typeface="+mj-lt"/>
              <a:buAutoNum type="arabicPeriod"/>
            </a:pPr>
            <a:r>
              <a:rPr lang="ru-RU" sz="1800" dirty="0" smtClean="0"/>
              <a:t>Адрес в сети Интернет</a:t>
            </a:r>
          </a:p>
          <a:p>
            <a:pPr marL="342900" indent="-342900">
              <a:buFont typeface="+mj-lt"/>
              <a:buAutoNum type="arabicPeriod"/>
            </a:pPr>
            <a:r>
              <a:rPr lang="ru-RU" sz="1800" dirty="0" smtClean="0"/>
              <a:t>Описание</a:t>
            </a:r>
          </a:p>
          <a:p>
            <a:pPr marL="342900" indent="-342900">
              <a:buFont typeface="+mj-lt"/>
              <a:buAutoNum type="arabicPeriod"/>
            </a:pPr>
            <a:r>
              <a:rPr lang="ru-RU" sz="1800" dirty="0" smtClean="0"/>
              <a:t>Срок предоставления </a:t>
            </a:r>
            <a:r>
              <a:rPr lang="ru-RU" sz="1800" dirty="0"/>
              <a:t>(</a:t>
            </a:r>
            <a:r>
              <a:rPr lang="ru-RU" sz="1800" i="1" dirty="0" smtClean="0"/>
              <a:t>обязательное</a:t>
            </a:r>
            <a:r>
              <a:rPr lang="ru-RU" sz="1800" dirty="0" smtClean="0"/>
              <a:t>)</a:t>
            </a:r>
          </a:p>
          <a:p>
            <a:pPr marL="342900" indent="-342900">
              <a:buFont typeface="+mj-lt"/>
              <a:buAutoNum type="arabicPeriod"/>
            </a:pPr>
            <a:r>
              <a:rPr lang="ru-RU" sz="1800" dirty="0" smtClean="0"/>
              <a:t>Максимальный срок ожидания </a:t>
            </a:r>
            <a:r>
              <a:rPr lang="ru-RU" sz="1800" dirty="0"/>
              <a:t>в очереди (</a:t>
            </a:r>
            <a:r>
              <a:rPr lang="ru-RU" sz="1800" i="1" dirty="0" smtClean="0"/>
              <a:t>обязательное</a:t>
            </a:r>
            <a:r>
              <a:rPr lang="ru-RU" sz="1800" dirty="0" smtClean="0"/>
              <a:t>)</a:t>
            </a:r>
          </a:p>
          <a:p>
            <a:pPr marL="342900" indent="-342900">
              <a:buFont typeface="+mj-lt"/>
              <a:buAutoNum type="arabicPeriod"/>
            </a:pPr>
            <a:r>
              <a:rPr lang="ru-RU" sz="1800" dirty="0" smtClean="0"/>
              <a:t>Срок регистрации запроса</a:t>
            </a:r>
            <a:r>
              <a:rPr lang="ru-RU" sz="1800" dirty="0"/>
              <a:t> (</a:t>
            </a:r>
            <a:r>
              <a:rPr lang="ru-RU" sz="1800" i="1" dirty="0" smtClean="0"/>
              <a:t>обязательное</a:t>
            </a:r>
            <a:r>
              <a:rPr lang="ru-RU" sz="1800" dirty="0" smtClean="0"/>
              <a:t>)</a:t>
            </a:r>
          </a:p>
          <a:p>
            <a:pPr marL="342900" indent="-342900">
              <a:buFont typeface="+mj-lt"/>
              <a:buAutoNum type="arabicPeriod"/>
            </a:pPr>
            <a:r>
              <a:rPr lang="ru-RU" sz="1800" dirty="0" smtClean="0"/>
              <a:t>Порядок </a:t>
            </a:r>
            <a:r>
              <a:rPr lang="ru-RU" sz="1800" dirty="0"/>
              <a:t>регистрации запроса (</a:t>
            </a:r>
            <a:r>
              <a:rPr lang="ru-RU" sz="1800" i="1" dirty="0"/>
              <a:t>обязательное</a:t>
            </a:r>
            <a:r>
              <a:rPr lang="ru-RU" sz="1800" dirty="0"/>
              <a:t>)</a:t>
            </a:r>
          </a:p>
        </p:txBody>
      </p:sp>
      <p:sp>
        <p:nvSpPr>
          <p:cNvPr id="908314" name="Rectangle 26"/>
          <p:cNvSpPr>
            <a:spLocks noChangeArrowheads="1"/>
          </p:cNvSpPr>
          <p:nvPr/>
        </p:nvSpPr>
        <p:spPr bwMode="auto">
          <a:xfrm>
            <a:off x="107950" y="6453336"/>
            <a:ext cx="9144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Перейдем к примеру №4 Цель обращения. </a:t>
            </a:r>
            <a:r>
              <a:rPr lang="ru-RU" altLang="ru-RU" i="1" dirty="0" smtClean="0"/>
              <a:t>Вкладка «Общие сведения»</a:t>
            </a:r>
            <a:endParaRPr lang="ru-RU" dirty="0"/>
          </a:p>
        </p:txBody>
      </p:sp>
      <p:grpSp>
        <p:nvGrpSpPr>
          <p:cNvPr id="71698"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44412B4-9B94-43ED-8FED-49010E0D27B8}" type="slidenum">
                <a:rPr lang="en-US" sz="3200">
                  <a:solidFill>
                    <a:schemeClr val="accent6">
                      <a:lumMod val="60000"/>
                      <a:lumOff val="40000"/>
                    </a:schemeClr>
                  </a:solidFill>
                </a:rPr>
                <a:pPr algn="ctr">
                  <a:defRPr/>
                </a:pPr>
                <a:t>72</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Text Box 14"/>
          <p:cNvSpPr txBox="1">
            <a:spLocks noChangeArrowheads="1"/>
          </p:cNvSpPr>
          <p:nvPr/>
        </p:nvSpPr>
        <p:spPr bwMode="auto">
          <a:xfrm>
            <a:off x="35496" y="314096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18" name="AutoShape 9"/>
          <p:cNvSpPr>
            <a:spLocks noChangeArrowheads="1"/>
          </p:cNvSpPr>
          <p:nvPr/>
        </p:nvSpPr>
        <p:spPr bwMode="auto">
          <a:xfrm>
            <a:off x="375472" y="3248546"/>
            <a:ext cx="4601543" cy="25893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 name="Text Box 14"/>
          <p:cNvSpPr txBox="1">
            <a:spLocks noChangeArrowheads="1"/>
          </p:cNvSpPr>
          <p:nvPr/>
        </p:nvSpPr>
        <p:spPr bwMode="auto">
          <a:xfrm>
            <a:off x="35496" y="3933056"/>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0" name="AutoShape 12"/>
          <p:cNvSpPr>
            <a:spLocks noChangeArrowheads="1"/>
          </p:cNvSpPr>
          <p:nvPr/>
        </p:nvSpPr>
        <p:spPr bwMode="auto">
          <a:xfrm>
            <a:off x="375472" y="4005064"/>
            <a:ext cx="4590126" cy="30639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Text Box 14"/>
          <p:cNvSpPr txBox="1">
            <a:spLocks noChangeArrowheads="1"/>
          </p:cNvSpPr>
          <p:nvPr/>
        </p:nvSpPr>
        <p:spPr bwMode="auto">
          <a:xfrm>
            <a:off x="35496" y="515052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7</a:t>
            </a:r>
          </a:p>
        </p:txBody>
      </p:sp>
      <p:sp>
        <p:nvSpPr>
          <p:cNvPr id="22" name="AutoShape 15"/>
          <p:cNvSpPr>
            <a:spLocks noChangeArrowheads="1"/>
          </p:cNvSpPr>
          <p:nvPr/>
        </p:nvSpPr>
        <p:spPr bwMode="auto">
          <a:xfrm>
            <a:off x="375472" y="5159340"/>
            <a:ext cx="4604021" cy="2773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Text Box 14"/>
          <p:cNvSpPr txBox="1">
            <a:spLocks noChangeArrowheads="1"/>
          </p:cNvSpPr>
          <p:nvPr/>
        </p:nvSpPr>
        <p:spPr bwMode="auto">
          <a:xfrm>
            <a:off x="35496" y="544867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8</a:t>
            </a:r>
          </a:p>
        </p:txBody>
      </p:sp>
      <p:sp>
        <p:nvSpPr>
          <p:cNvPr id="28" name="AutoShape 22"/>
          <p:cNvSpPr>
            <a:spLocks noChangeArrowheads="1"/>
          </p:cNvSpPr>
          <p:nvPr/>
        </p:nvSpPr>
        <p:spPr bwMode="auto">
          <a:xfrm>
            <a:off x="375472" y="5459066"/>
            <a:ext cx="4608511" cy="3459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Text Box 14"/>
          <p:cNvSpPr txBox="1">
            <a:spLocks noChangeArrowheads="1"/>
          </p:cNvSpPr>
          <p:nvPr/>
        </p:nvSpPr>
        <p:spPr bwMode="auto">
          <a:xfrm>
            <a:off x="35496" y="342232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0" name="AutoShape 9"/>
          <p:cNvSpPr>
            <a:spLocks noChangeArrowheads="1"/>
          </p:cNvSpPr>
          <p:nvPr/>
        </p:nvSpPr>
        <p:spPr bwMode="auto">
          <a:xfrm>
            <a:off x="375472" y="3529905"/>
            <a:ext cx="4601543" cy="21793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Text Box 14"/>
          <p:cNvSpPr txBox="1">
            <a:spLocks noChangeArrowheads="1"/>
          </p:cNvSpPr>
          <p:nvPr/>
        </p:nvSpPr>
        <p:spPr bwMode="auto">
          <a:xfrm>
            <a:off x="35496" y="364502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2" name="AutoShape 9"/>
          <p:cNvSpPr>
            <a:spLocks noChangeArrowheads="1"/>
          </p:cNvSpPr>
          <p:nvPr/>
        </p:nvSpPr>
        <p:spPr bwMode="auto">
          <a:xfrm>
            <a:off x="382440" y="3776999"/>
            <a:ext cx="4601543" cy="20564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4"/>
          <p:cNvSpPr txBox="1">
            <a:spLocks noChangeArrowheads="1"/>
          </p:cNvSpPr>
          <p:nvPr/>
        </p:nvSpPr>
        <p:spPr bwMode="auto">
          <a:xfrm>
            <a:off x="35496" y="572658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9</a:t>
            </a:r>
          </a:p>
        </p:txBody>
      </p:sp>
      <p:sp>
        <p:nvSpPr>
          <p:cNvPr id="34" name="AutoShape 9"/>
          <p:cNvSpPr>
            <a:spLocks noChangeArrowheads="1"/>
          </p:cNvSpPr>
          <p:nvPr/>
        </p:nvSpPr>
        <p:spPr bwMode="auto">
          <a:xfrm>
            <a:off x="375472" y="5834161"/>
            <a:ext cx="4601543" cy="2591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35496" y="4293096"/>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36" name="AutoShape 12"/>
          <p:cNvSpPr>
            <a:spLocks noChangeArrowheads="1"/>
          </p:cNvSpPr>
          <p:nvPr/>
        </p:nvSpPr>
        <p:spPr bwMode="auto">
          <a:xfrm>
            <a:off x="375472" y="4340624"/>
            <a:ext cx="4590126" cy="2588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7" name="Text Box 14"/>
          <p:cNvSpPr txBox="1">
            <a:spLocks noChangeArrowheads="1"/>
          </p:cNvSpPr>
          <p:nvPr/>
        </p:nvSpPr>
        <p:spPr bwMode="auto">
          <a:xfrm>
            <a:off x="35496" y="4778786"/>
            <a:ext cx="28555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6</a:t>
            </a:r>
          </a:p>
        </p:txBody>
      </p:sp>
      <p:sp>
        <p:nvSpPr>
          <p:cNvPr id="38" name="AutoShape 12"/>
          <p:cNvSpPr>
            <a:spLocks noChangeArrowheads="1"/>
          </p:cNvSpPr>
          <p:nvPr/>
        </p:nvSpPr>
        <p:spPr bwMode="auto">
          <a:xfrm>
            <a:off x="375472" y="4850794"/>
            <a:ext cx="4590126" cy="28612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156507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0841" y="2017146"/>
            <a:ext cx="5823327" cy="3716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Rectangle 7"/>
          <p:cNvSpPr>
            <a:spLocks noChangeArrowheads="1"/>
          </p:cNvSpPr>
          <p:nvPr/>
        </p:nvSpPr>
        <p:spPr bwMode="auto">
          <a:xfrm>
            <a:off x="1187450" y="1196975"/>
            <a:ext cx="563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Пошаговые инструкции</a:t>
            </a:r>
            <a:endParaRPr lang="en-US" i="1" dirty="0"/>
          </a:p>
        </p:txBody>
      </p:sp>
      <p:sp>
        <p:nvSpPr>
          <p:cNvPr id="72708"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2709" name="Группа 21"/>
          <p:cNvGrpSpPr>
            <a:grpSpLocks/>
          </p:cNvGrpSpPr>
          <p:nvPr/>
        </p:nvGrpSpPr>
        <p:grpSpPr bwMode="auto">
          <a:xfrm>
            <a:off x="55563" y="355600"/>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672ACEC9-A218-4A09-932B-A485CD21CF90}" type="slidenum">
                <a:rPr lang="en-US" sz="3200">
                  <a:solidFill>
                    <a:schemeClr val="accent6">
                      <a:lumMod val="60000"/>
                      <a:lumOff val="40000"/>
                    </a:schemeClr>
                  </a:solidFill>
                </a:rPr>
                <a:pPr algn="ctr">
                  <a:defRPr/>
                </a:pPr>
                <a:t>73</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08308" name="AutoShape 20"/>
          <p:cNvSpPr>
            <a:spLocks noChangeArrowheads="1"/>
          </p:cNvSpPr>
          <p:nvPr/>
        </p:nvSpPr>
        <p:spPr bwMode="auto">
          <a:xfrm>
            <a:off x="323528" y="4123776"/>
            <a:ext cx="4823668" cy="151097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08306" name="Rectangle 18"/>
          <p:cNvSpPr>
            <a:spLocks noChangeArrowheads="1"/>
          </p:cNvSpPr>
          <p:nvPr/>
        </p:nvSpPr>
        <p:spPr bwMode="auto">
          <a:xfrm>
            <a:off x="6477990" y="2300679"/>
            <a:ext cx="252472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Наименование</a:t>
            </a:r>
            <a:r>
              <a:rPr lang="ru-RU" sz="1800" i="1" dirty="0"/>
              <a:t> (обязательное</a:t>
            </a:r>
            <a:r>
              <a:rPr lang="ru-RU" sz="1800" i="1" dirty="0" smtClean="0"/>
              <a:t>)</a:t>
            </a:r>
            <a:endParaRPr lang="ru-RU" sz="1800" dirty="0" smtClean="0"/>
          </a:p>
          <a:p>
            <a:pPr marL="12700" indent="-12700">
              <a:buAutoNum type="arabicPeriod"/>
            </a:pPr>
            <a:r>
              <a:rPr lang="ru-RU" sz="1800" dirty="0" smtClean="0"/>
              <a:t>Номер шага</a:t>
            </a:r>
            <a:r>
              <a:rPr lang="ru-RU" sz="1800" i="1" dirty="0" smtClean="0"/>
              <a:t> (обязательное)</a:t>
            </a:r>
          </a:p>
          <a:p>
            <a:pPr marL="12700" indent="-12700">
              <a:buAutoNum type="arabicPeriod"/>
            </a:pPr>
            <a:r>
              <a:rPr lang="ru-RU" sz="1800" dirty="0" smtClean="0"/>
              <a:t>Сведения о шаге</a:t>
            </a:r>
            <a:endParaRPr lang="ru-RU" sz="1800" dirty="0"/>
          </a:p>
        </p:txBody>
      </p:sp>
      <p:sp>
        <p:nvSpPr>
          <p:cNvPr id="908314" name="Rectangle 26"/>
          <p:cNvSpPr>
            <a:spLocks noChangeArrowheads="1"/>
          </p:cNvSpPr>
          <p:nvPr/>
        </p:nvSpPr>
        <p:spPr bwMode="auto">
          <a:xfrm>
            <a:off x="61118" y="6150114"/>
            <a:ext cx="58528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примеру №4 Цель обращения. </a:t>
            </a:r>
            <a:r>
              <a:rPr lang="ru-RU" altLang="ru-RU" i="1" dirty="0"/>
              <a:t>Вкладка </a:t>
            </a:r>
            <a:r>
              <a:rPr lang="ru-RU" dirty="0" smtClean="0"/>
              <a:t>Пошаговые инструкции</a:t>
            </a:r>
            <a:endParaRPr lang="ru-RU" dirty="0"/>
          </a:p>
        </p:txBody>
      </p:sp>
      <p:sp>
        <p:nvSpPr>
          <p:cNvPr id="22" name="AutoShape 29"/>
          <p:cNvSpPr>
            <a:spLocks noChangeArrowheads="1"/>
          </p:cNvSpPr>
          <p:nvPr/>
        </p:nvSpPr>
        <p:spPr bwMode="auto">
          <a:xfrm rot="10800000" flipV="1">
            <a:off x="5913932" y="5445224"/>
            <a:ext cx="2258468" cy="909516"/>
          </a:xfrm>
          <a:prstGeom prst="wedgeRoundRectCallout">
            <a:avLst>
              <a:gd name="adj1" fmla="val 231688"/>
              <a:gd name="adj2" fmla="val -37068"/>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шага инструкции</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906" y="1712623"/>
            <a:ext cx="4760178" cy="3185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Rectangle 8"/>
          <p:cNvSpPr>
            <a:spLocks noChangeArrowheads="1"/>
          </p:cNvSpPr>
          <p:nvPr/>
        </p:nvSpPr>
        <p:spPr bwMode="auto">
          <a:xfrm>
            <a:off x="1187450" y="1196975"/>
            <a:ext cx="5872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Категории </a:t>
            </a:r>
            <a:r>
              <a:rPr lang="ru-RU" b="1" i="1" dirty="0" smtClean="0"/>
              <a:t>получателей</a:t>
            </a:r>
            <a:endParaRPr lang="en-US" i="1" dirty="0"/>
          </a:p>
        </p:txBody>
      </p:sp>
      <p:sp>
        <p:nvSpPr>
          <p:cNvPr id="380952" name="Line 24"/>
          <p:cNvSpPr>
            <a:spLocks noChangeShapeType="1"/>
          </p:cNvSpPr>
          <p:nvPr/>
        </p:nvSpPr>
        <p:spPr bwMode="auto">
          <a:xfrm flipV="1">
            <a:off x="1547663" y="2962998"/>
            <a:ext cx="324135" cy="4780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174" name="Text Box 14"/>
          <p:cNvSpPr txBox="1">
            <a:spLocks noChangeArrowheads="1"/>
          </p:cNvSpPr>
          <p:nvPr/>
        </p:nvSpPr>
        <p:spPr bwMode="auto">
          <a:xfrm>
            <a:off x="2899555" y="293874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380957" name="Rectangle 29"/>
          <p:cNvSpPr>
            <a:spLocks noChangeArrowheads="1"/>
          </p:cNvSpPr>
          <p:nvPr/>
        </p:nvSpPr>
        <p:spPr bwMode="auto">
          <a:xfrm>
            <a:off x="5637910" y="1741547"/>
            <a:ext cx="33267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1. </a:t>
            </a:r>
            <a:r>
              <a:rPr lang="ru-RU" sz="1800" dirty="0" smtClean="0"/>
              <a:t>Перечень категорий получателей</a:t>
            </a:r>
            <a:endParaRPr lang="ru-RU" sz="1800" dirty="0"/>
          </a:p>
        </p:txBody>
      </p:sp>
      <p:sp>
        <p:nvSpPr>
          <p:cNvPr id="380966" name="Rectangle 38"/>
          <p:cNvSpPr>
            <a:spLocks noChangeArrowheads="1"/>
          </p:cNvSpPr>
          <p:nvPr/>
        </p:nvSpPr>
        <p:spPr bwMode="auto">
          <a:xfrm>
            <a:off x="106065" y="6344493"/>
            <a:ext cx="8896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a:t>Категории </a:t>
            </a:r>
            <a:r>
              <a:rPr lang="ru-RU" dirty="0" smtClean="0"/>
              <a:t>получателей</a:t>
            </a:r>
            <a:endParaRPr lang="ru-RU" dirty="0"/>
          </a:p>
        </p:txBody>
      </p:sp>
      <p:sp>
        <p:nvSpPr>
          <p:cNvPr id="51212" name="Rectangle 5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51213" name="Группа 16"/>
          <p:cNvGrpSpPr>
            <a:grpSpLocks/>
          </p:cNvGrpSpPr>
          <p:nvPr/>
        </p:nvGrpSpPr>
        <p:grpSpPr bwMode="auto">
          <a:xfrm>
            <a:off x="55563" y="355600"/>
            <a:ext cx="8947150" cy="6359525"/>
            <a:chOff x="55977" y="356372"/>
            <a:chExt cx="8945973" cy="6358776"/>
          </a:xfrm>
        </p:grpSpPr>
        <p:sp>
          <p:nvSpPr>
            <p:cNvPr id="18" name="Овал 17"/>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FA3450F-7347-4D7A-85FD-962373ADBCE7}" type="slidenum">
                <a:rPr lang="en-US" sz="3200">
                  <a:solidFill>
                    <a:schemeClr val="accent6">
                      <a:lumMod val="60000"/>
                      <a:lumOff val="40000"/>
                    </a:schemeClr>
                  </a:solidFill>
                </a:rPr>
                <a:pPr algn="ctr">
                  <a:defRPr/>
                </a:pPr>
                <a:t>74</a:t>
              </a:fld>
              <a:endParaRPr lang="ru-RU" sz="3200" dirty="0">
                <a:solidFill>
                  <a:schemeClr val="accent6">
                    <a:lumMod val="60000"/>
                    <a:lumOff val="40000"/>
                  </a:schemeClr>
                </a:solidFill>
              </a:endParaRPr>
            </a:p>
          </p:txBody>
        </p:sp>
        <p:cxnSp>
          <p:nvCxnSpPr>
            <p:cNvPr id="19" name="Прямая соединительная линия 18"/>
            <p:cNvCxnSpPr>
              <a:stCxn id="18"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Прямая соединительная линия 19"/>
            <p:cNvCxnSpPr>
              <a:endCxn id="18"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89592" y="4158192"/>
            <a:ext cx="4206744" cy="21718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0954" name="AutoShape 26"/>
          <p:cNvSpPr>
            <a:spLocks noChangeArrowheads="1"/>
          </p:cNvSpPr>
          <p:nvPr/>
        </p:nvSpPr>
        <p:spPr bwMode="auto">
          <a:xfrm>
            <a:off x="3533573" y="5442853"/>
            <a:ext cx="3918747" cy="8808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Text Box 14"/>
          <p:cNvSpPr txBox="1">
            <a:spLocks noChangeArrowheads="1"/>
          </p:cNvSpPr>
          <p:nvPr/>
        </p:nvSpPr>
        <p:spPr bwMode="auto">
          <a:xfrm>
            <a:off x="6228184" y="5834119"/>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2" name="Rectangle 29"/>
          <p:cNvSpPr>
            <a:spLocks noChangeArrowheads="1"/>
          </p:cNvSpPr>
          <p:nvPr/>
        </p:nvSpPr>
        <p:spPr bwMode="auto">
          <a:xfrm>
            <a:off x="5637910" y="2422629"/>
            <a:ext cx="3364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a:t>2</a:t>
            </a:r>
            <a:r>
              <a:rPr lang="ru-RU" sz="1800" dirty="0" smtClean="0"/>
              <a:t>. Сведения о категории получателя</a:t>
            </a:r>
            <a:endParaRPr lang="ru-RU" sz="1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906" y="1605023"/>
            <a:ext cx="6480275" cy="44203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Rectangle 18"/>
          <p:cNvSpPr>
            <a:spLocks noChangeArrowheads="1"/>
          </p:cNvSpPr>
          <p:nvPr/>
        </p:nvSpPr>
        <p:spPr bwMode="auto">
          <a:xfrm>
            <a:off x="1187450" y="981075"/>
            <a:ext cx="6337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ru-RU" b="1" i="1" dirty="0"/>
              <a:t>Цели обращения. Жизненные </a:t>
            </a:r>
            <a:r>
              <a:rPr lang="ru-RU" b="1" i="1" dirty="0" smtClean="0"/>
              <a:t>ситуации</a:t>
            </a:r>
            <a:endParaRPr lang="en-US" i="1" dirty="0"/>
          </a:p>
        </p:txBody>
      </p:sp>
      <p:sp>
        <p:nvSpPr>
          <p:cNvPr id="409619" name="Rectangle 19"/>
          <p:cNvSpPr>
            <a:spLocks noChangeArrowheads="1"/>
          </p:cNvSpPr>
          <p:nvPr/>
        </p:nvSpPr>
        <p:spPr bwMode="auto">
          <a:xfrm>
            <a:off x="106065" y="6413266"/>
            <a:ext cx="90379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Жизненные ситуации</a:t>
            </a:r>
            <a:endParaRPr lang="ru-RU" dirty="0"/>
          </a:p>
        </p:txBody>
      </p:sp>
      <p:sp>
        <p:nvSpPr>
          <p:cNvPr id="409625" name="Line 25"/>
          <p:cNvSpPr>
            <a:spLocks noChangeShapeType="1"/>
          </p:cNvSpPr>
          <p:nvPr/>
        </p:nvSpPr>
        <p:spPr bwMode="auto">
          <a:xfrm flipV="1">
            <a:off x="1979712" y="3861049"/>
            <a:ext cx="288032" cy="5760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9641" name="Rectangle 27"/>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69642"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D0F63961-8D17-414F-BA4B-1B713C7B42AD}" type="slidenum">
                <a:rPr lang="en-US" sz="3200">
                  <a:solidFill>
                    <a:schemeClr val="accent6">
                      <a:lumMod val="60000"/>
                      <a:lumOff val="40000"/>
                    </a:schemeClr>
                  </a:solidFill>
                </a:rPr>
                <a:pPr algn="ctr">
                  <a:defRPr/>
                </a:pPr>
                <a:t>75</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2873" y="1658415"/>
            <a:ext cx="4194788" cy="45128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93194" y="4983354"/>
            <a:ext cx="1829428" cy="11878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8"/>
          <p:cNvSpPr>
            <a:spLocks noChangeArrowheads="1"/>
          </p:cNvSpPr>
          <p:nvPr/>
        </p:nvSpPr>
        <p:spPr bwMode="auto">
          <a:xfrm>
            <a:off x="1077167" y="1004568"/>
            <a:ext cx="35316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Цели обращения. Оплата</a:t>
            </a:r>
            <a:endParaRPr lang="en-US" i="1" dirty="0"/>
          </a:p>
        </p:txBody>
      </p:sp>
      <p:sp>
        <p:nvSpPr>
          <p:cNvPr id="54277" name="Rectangle 41"/>
          <p:cNvSpPr>
            <a:spLocks noChangeArrowheads="1"/>
          </p:cNvSpPr>
          <p:nvPr/>
        </p:nvSpPr>
        <p:spPr bwMode="auto">
          <a:xfrm>
            <a:off x="1116013" y="620936"/>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4. Работа с процедурами</a:t>
            </a:r>
          </a:p>
        </p:txBody>
      </p:sp>
      <p:grpSp>
        <p:nvGrpSpPr>
          <p:cNvPr id="54278" name="Группа 30"/>
          <p:cNvGrpSpPr>
            <a:grpSpLocks/>
          </p:cNvGrpSpPr>
          <p:nvPr/>
        </p:nvGrpSpPr>
        <p:grpSpPr bwMode="auto">
          <a:xfrm>
            <a:off x="55563" y="355600"/>
            <a:ext cx="8947150" cy="6359525"/>
            <a:chOff x="55977" y="356372"/>
            <a:chExt cx="8945973" cy="6358776"/>
          </a:xfrm>
        </p:grpSpPr>
        <p:sp>
          <p:nvSpPr>
            <p:cNvPr id="32" name="Овал 3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BF1CCF3-A373-4067-B11E-5E4644F60BFD}" type="slidenum">
                <a:rPr lang="en-US" sz="3200">
                  <a:solidFill>
                    <a:schemeClr val="accent6">
                      <a:lumMod val="60000"/>
                      <a:lumOff val="40000"/>
                    </a:schemeClr>
                  </a:solidFill>
                </a:rPr>
                <a:pPr algn="ctr">
                  <a:defRPr/>
                </a:pPr>
                <a:t>76</a:t>
              </a:fld>
              <a:endParaRPr lang="ru-RU" sz="3200" dirty="0">
                <a:solidFill>
                  <a:schemeClr val="accent6">
                    <a:lumMod val="60000"/>
                    <a:lumOff val="40000"/>
                  </a:schemeClr>
                </a:solidFill>
              </a:endParaRPr>
            </a:p>
          </p:txBody>
        </p:sp>
        <p:cxnSp>
          <p:nvCxnSpPr>
            <p:cNvPr id="33" name="Прямая соединительная линия 32"/>
            <p:cNvCxnSpPr>
              <a:stCxn id="3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Прямая соединительная линия 33"/>
            <p:cNvCxnSpPr>
              <a:endCxn id="3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391175" name="AutoShape 7"/>
          <p:cNvSpPr>
            <a:spLocks noChangeArrowheads="1"/>
          </p:cNvSpPr>
          <p:nvPr/>
        </p:nvSpPr>
        <p:spPr bwMode="auto">
          <a:xfrm>
            <a:off x="2051000" y="2762819"/>
            <a:ext cx="1512888" cy="11464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747349" y="261107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736246" y="2800058"/>
            <a:ext cx="27536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91190" name="Rectangle 22"/>
          <p:cNvSpPr>
            <a:spLocks noChangeArrowheads="1"/>
          </p:cNvSpPr>
          <p:nvPr/>
        </p:nvSpPr>
        <p:spPr bwMode="auto">
          <a:xfrm>
            <a:off x="107504" y="6485274"/>
            <a:ext cx="87129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a:t>
            </a:r>
            <a:r>
              <a:rPr lang="ru-RU" dirty="0" smtClean="0"/>
              <a:t>4. </a:t>
            </a:r>
            <a:r>
              <a:rPr lang="ru-RU" altLang="ru-RU" i="1" dirty="0"/>
              <a:t>Вкладка </a:t>
            </a:r>
            <a:r>
              <a:rPr lang="ru-RU" dirty="0" smtClean="0"/>
              <a:t>Оплата</a:t>
            </a:r>
            <a:endParaRPr lang="ru-RU" dirty="0"/>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9512" y="5042421"/>
            <a:ext cx="1784782" cy="1158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33"/>
          <p:cNvSpPr>
            <a:spLocks noChangeShapeType="1"/>
          </p:cNvSpPr>
          <p:nvPr/>
        </p:nvSpPr>
        <p:spPr bwMode="auto">
          <a:xfrm>
            <a:off x="2960780" y="5661248"/>
            <a:ext cx="1357256"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157" y="3967754"/>
            <a:ext cx="1008063" cy="74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1201" name="Line 33"/>
          <p:cNvSpPr>
            <a:spLocks noChangeShapeType="1"/>
          </p:cNvSpPr>
          <p:nvPr/>
        </p:nvSpPr>
        <p:spPr bwMode="auto">
          <a:xfrm flipH="1" flipV="1">
            <a:off x="1866220" y="5877271"/>
            <a:ext cx="3744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Line 33"/>
          <p:cNvSpPr>
            <a:spLocks noChangeShapeType="1"/>
          </p:cNvSpPr>
          <p:nvPr/>
        </p:nvSpPr>
        <p:spPr bwMode="auto">
          <a:xfrm flipH="1" flipV="1">
            <a:off x="1362188" y="4728317"/>
            <a:ext cx="901879" cy="36424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2" name="Rectangle 18"/>
          <p:cNvSpPr>
            <a:spLocks noChangeArrowheads="1"/>
          </p:cNvSpPr>
          <p:nvPr/>
        </p:nvSpPr>
        <p:spPr bwMode="auto">
          <a:xfrm>
            <a:off x="6012160" y="1124744"/>
            <a:ext cx="329394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Поля вкладки:</a:t>
            </a:r>
          </a:p>
          <a:p>
            <a:pPr marL="12700" indent="-12700">
              <a:buAutoNum type="arabicPeriod"/>
            </a:pPr>
            <a:r>
              <a:rPr lang="ru-RU" sz="1800" dirty="0" smtClean="0"/>
              <a:t>признак Предоставляется бесплатно</a:t>
            </a:r>
          </a:p>
          <a:p>
            <a:pPr marL="12700" indent="-12700">
              <a:buAutoNum type="arabicPeriod"/>
            </a:pPr>
            <a:r>
              <a:rPr lang="ru-RU" sz="1800" dirty="0" smtClean="0"/>
              <a:t>Наименование</a:t>
            </a:r>
            <a:r>
              <a:rPr lang="ru-RU" sz="1800" i="1" dirty="0" smtClean="0"/>
              <a:t> </a:t>
            </a:r>
            <a:r>
              <a:rPr lang="ru-RU" sz="1800" i="1" dirty="0"/>
              <a:t>(обязательное</a:t>
            </a:r>
            <a:r>
              <a:rPr lang="ru-RU" sz="1800" i="1" dirty="0" smtClean="0"/>
              <a:t>)</a:t>
            </a:r>
            <a:endParaRPr lang="ru-RU" sz="1800" dirty="0" smtClean="0"/>
          </a:p>
          <a:p>
            <a:pPr marL="12700" indent="-12700">
              <a:buAutoNum type="arabicPeriod"/>
            </a:pPr>
            <a:r>
              <a:rPr lang="ru-RU" sz="1800" dirty="0" smtClean="0"/>
              <a:t>Основание</a:t>
            </a:r>
            <a:r>
              <a:rPr lang="ru-RU" sz="1800" i="1" dirty="0" smtClean="0"/>
              <a:t> (обязательное)</a:t>
            </a:r>
          </a:p>
          <a:p>
            <a:pPr marL="12700" indent="-12700">
              <a:buAutoNum type="arabicPeriod"/>
            </a:pPr>
            <a:r>
              <a:rPr lang="ru-RU" sz="1800" dirty="0" smtClean="0"/>
              <a:t>Стоимость в рублях</a:t>
            </a:r>
            <a:r>
              <a:rPr lang="ru-RU" sz="1800" i="1" dirty="0"/>
              <a:t> (обязательное</a:t>
            </a:r>
            <a:r>
              <a:rPr lang="ru-RU" sz="1800" i="1" dirty="0" smtClean="0"/>
              <a:t>)</a:t>
            </a:r>
          </a:p>
          <a:p>
            <a:pPr marL="12700" indent="-12700">
              <a:buAutoNum type="arabicPeriod"/>
            </a:pPr>
            <a:r>
              <a:rPr lang="ru-RU" sz="1800" i="1" dirty="0"/>
              <a:t> Тип платежа  (обязательное</a:t>
            </a:r>
            <a:r>
              <a:rPr lang="ru-RU" sz="1800" i="1" dirty="0" smtClean="0"/>
              <a:t>)</a:t>
            </a:r>
          </a:p>
          <a:p>
            <a:pPr marL="12700" indent="-12700">
              <a:buAutoNum type="arabicPeriod"/>
            </a:pPr>
            <a:r>
              <a:rPr lang="ru-RU" sz="1800" i="1" dirty="0"/>
              <a:t> </a:t>
            </a:r>
            <a:r>
              <a:rPr lang="ru-RU" sz="1800" i="1" dirty="0" smtClean="0"/>
              <a:t>КБК</a:t>
            </a:r>
          </a:p>
          <a:p>
            <a:pPr marL="12700" indent="-12700">
              <a:buAutoNum type="arabicPeriod"/>
            </a:pPr>
            <a:r>
              <a:rPr lang="ru-RU" sz="1800" i="1" dirty="0"/>
              <a:t> </a:t>
            </a:r>
            <a:r>
              <a:rPr lang="ru-RU" sz="1800" i="1" dirty="0" smtClean="0"/>
              <a:t>Методика расчета</a:t>
            </a:r>
          </a:p>
          <a:p>
            <a:pPr marL="12700" indent="-12700">
              <a:buAutoNum type="arabicPeriod"/>
            </a:pPr>
            <a:r>
              <a:rPr lang="ru-RU" sz="1800" i="1" dirty="0"/>
              <a:t> </a:t>
            </a:r>
            <a:r>
              <a:rPr lang="ru-RU" sz="1800" i="1" dirty="0" smtClean="0"/>
              <a:t>Описание методики расчета</a:t>
            </a:r>
          </a:p>
          <a:p>
            <a:pPr marL="12700" indent="-12700">
              <a:buAutoNum type="arabicPeriod"/>
            </a:pPr>
            <a:r>
              <a:rPr lang="ru-RU" sz="1800" i="1" dirty="0"/>
              <a:t> </a:t>
            </a:r>
            <a:r>
              <a:rPr lang="ru-RU" sz="1800" i="1" dirty="0" smtClean="0"/>
              <a:t>НПА, регулирующие оплату</a:t>
            </a:r>
          </a:p>
          <a:p>
            <a:pPr marL="12700" indent="-12700">
              <a:buAutoNum type="arabicPeriod"/>
            </a:pPr>
            <a:r>
              <a:rPr lang="ru-RU" sz="1800" i="1" dirty="0"/>
              <a:t> </a:t>
            </a:r>
            <a:r>
              <a:rPr lang="ru-RU" sz="1800" i="1" dirty="0" smtClean="0"/>
              <a:t>Платежные реквизиты органа власти</a:t>
            </a:r>
            <a:endParaRPr lang="ru-RU" sz="1800" dirty="0"/>
          </a:p>
        </p:txBody>
      </p:sp>
      <p:sp>
        <p:nvSpPr>
          <p:cNvPr id="23" name="AutoShape 7"/>
          <p:cNvSpPr>
            <a:spLocks noChangeArrowheads="1"/>
          </p:cNvSpPr>
          <p:nvPr/>
        </p:nvSpPr>
        <p:spPr bwMode="auto">
          <a:xfrm>
            <a:off x="2051000" y="2905436"/>
            <a:ext cx="1512888" cy="16352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AutoShape 7"/>
          <p:cNvSpPr>
            <a:spLocks noChangeArrowheads="1"/>
          </p:cNvSpPr>
          <p:nvPr/>
        </p:nvSpPr>
        <p:spPr bwMode="auto">
          <a:xfrm>
            <a:off x="2051000" y="3098829"/>
            <a:ext cx="1512888" cy="2159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5" name="AutoShape 7"/>
          <p:cNvSpPr>
            <a:spLocks noChangeArrowheads="1"/>
          </p:cNvSpPr>
          <p:nvPr/>
        </p:nvSpPr>
        <p:spPr bwMode="auto">
          <a:xfrm>
            <a:off x="2051720" y="3414067"/>
            <a:ext cx="1512888" cy="23083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 name="AutoShape 7"/>
          <p:cNvSpPr>
            <a:spLocks noChangeArrowheads="1"/>
          </p:cNvSpPr>
          <p:nvPr/>
        </p:nvSpPr>
        <p:spPr bwMode="auto">
          <a:xfrm>
            <a:off x="2051000" y="3667804"/>
            <a:ext cx="2267036" cy="100156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AutoShape 7"/>
          <p:cNvSpPr>
            <a:spLocks noChangeArrowheads="1"/>
          </p:cNvSpPr>
          <p:nvPr/>
        </p:nvSpPr>
        <p:spPr bwMode="auto">
          <a:xfrm>
            <a:off x="2051720" y="4698844"/>
            <a:ext cx="2266316" cy="22096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AutoShape 7"/>
          <p:cNvSpPr>
            <a:spLocks noChangeArrowheads="1"/>
          </p:cNvSpPr>
          <p:nvPr/>
        </p:nvSpPr>
        <p:spPr bwMode="auto">
          <a:xfrm>
            <a:off x="2051000" y="4945046"/>
            <a:ext cx="2063540" cy="24698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AutoShape 7"/>
          <p:cNvSpPr>
            <a:spLocks noChangeArrowheads="1"/>
          </p:cNvSpPr>
          <p:nvPr/>
        </p:nvSpPr>
        <p:spPr bwMode="auto">
          <a:xfrm>
            <a:off x="2051000" y="5192028"/>
            <a:ext cx="2063540" cy="23487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0" name="AutoShape 7"/>
          <p:cNvSpPr>
            <a:spLocks noChangeArrowheads="1"/>
          </p:cNvSpPr>
          <p:nvPr/>
        </p:nvSpPr>
        <p:spPr bwMode="auto">
          <a:xfrm>
            <a:off x="2052526" y="5456380"/>
            <a:ext cx="2062014" cy="24813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1" name="AutoShape 7"/>
          <p:cNvSpPr>
            <a:spLocks noChangeArrowheads="1"/>
          </p:cNvSpPr>
          <p:nvPr/>
        </p:nvSpPr>
        <p:spPr bwMode="auto">
          <a:xfrm>
            <a:off x="2051559" y="5726694"/>
            <a:ext cx="2062981" cy="2402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Text Box 14"/>
          <p:cNvSpPr txBox="1">
            <a:spLocks noChangeArrowheads="1"/>
          </p:cNvSpPr>
          <p:nvPr/>
        </p:nvSpPr>
        <p:spPr bwMode="auto">
          <a:xfrm>
            <a:off x="1721403" y="301658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3</a:t>
            </a:r>
            <a:endParaRPr lang="ru-RU" sz="1800" b="1" i="1" dirty="0">
              <a:solidFill>
                <a:srgbClr val="FF0000"/>
              </a:solidFill>
              <a:latin typeface="Times New Roman" pitchFamily="18" charset="0"/>
              <a:cs typeface="Times New Roman" pitchFamily="18" charset="0"/>
            </a:endParaRPr>
          </a:p>
        </p:txBody>
      </p:sp>
      <p:sp>
        <p:nvSpPr>
          <p:cNvPr id="36" name="Text Box 14"/>
          <p:cNvSpPr txBox="1">
            <a:spLocks noChangeArrowheads="1"/>
          </p:cNvSpPr>
          <p:nvPr/>
        </p:nvSpPr>
        <p:spPr bwMode="auto">
          <a:xfrm>
            <a:off x="1721403" y="334945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sp>
        <p:nvSpPr>
          <p:cNvPr id="37" name="Text Box 14"/>
          <p:cNvSpPr txBox="1">
            <a:spLocks noChangeArrowheads="1"/>
          </p:cNvSpPr>
          <p:nvPr/>
        </p:nvSpPr>
        <p:spPr bwMode="auto">
          <a:xfrm>
            <a:off x="4370214" y="394269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5</a:t>
            </a:r>
            <a:endParaRPr lang="ru-RU" sz="1800" b="1" i="1" dirty="0">
              <a:solidFill>
                <a:srgbClr val="FF0000"/>
              </a:solidFill>
              <a:latin typeface="Times New Roman" pitchFamily="18" charset="0"/>
              <a:cs typeface="Times New Roman" pitchFamily="18" charset="0"/>
            </a:endParaRPr>
          </a:p>
        </p:txBody>
      </p:sp>
      <p:sp>
        <p:nvSpPr>
          <p:cNvPr id="38" name="Text Box 14"/>
          <p:cNvSpPr txBox="1">
            <a:spLocks noChangeArrowheads="1"/>
          </p:cNvSpPr>
          <p:nvPr/>
        </p:nvSpPr>
        <p:spPr bwMode="auto">
          <a:xfrm>
            <a:off x="4367122" y="459516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39" name="Text Box 14"/>
          <p:cNvSpPr txBox="1">
            <a:spLocks noChangeArrowheads="1"/>
          </p:cNvSpPr>
          <p:nvPr/>
        </p:nvSpPr>
        <p:spPr bwMode="auto">
          <a:xfrm>
            <a:off x="4182673" y="480932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7</a:t>
            </a:r>
            <a:endParaRPr lang="ru-RU" sz="1800" b="1" i="1" dirty="0">
              <a:solidFill>
                <a:srgbClr val="FF0000"/>
              </a:solidFill>
              <a:latin typeface="Times New Roman" pitchFamily="18" charset="0"/>
              <a:cs typeface="Times New Roman" pitchFamily="18" charset="0"/>
            </a:endParaRPr>
          </a:p>
        </p:txBody>
      </p:sp>
      <p:sp>
        <p:nvSpPr>
          <p:cNvPr id="40" name="Text Box 14"/>
          <p:cNvSpPr txBox="1">
            <a:spLocks noChangeArrowheads="1"/>
          </p:cNvSpPr>
          <p:nvPr/>
        </p:nvSpPr>
        <p:spPr bwMode="auto">
          <a:xfrm>
            <a:off x="4096545" y="511603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8</a:t>
            </a:r>
            <a:endParaRPr lang="ru-RU" sz="1800" b="1" i="1" dirty="0">
              <a:solidFill>
                <a:srgbClr val="FF0000"/>
              </a:solidFill>
              <a:latin typeface="Times New Roman" pitchFamily="18" charset="0"/>
              <a:cs typeface="Times New Roman" pitchFamily="18" charset="0"/>
            </a:endParaRPr>
          </a:p>
        </p:txBody>
      </p:sp>
      <p:sp>
        <p:nvSpPr>
          <p:cNvPr id="41" name="Text Box 14"/>
          <p:cNvSpPr txBox="1">
            <a:spLocks noChangeArrowheads="1"/>
          </p:cNvSpPr>
          <p:nvPr/>
        </p:nvSpPr>
        <p:spPr bwMode="auto">
          <a:xfrm>
            <a:off x="1785245" y="537204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9</a:t>
            </a:r>
            <a:endParaRPr lang="ru-RU" sz="1800" b="1" i="1" dirty="0">
              <a:solidFill>
                <a:srgbClr val="FF0000"/>
              </a:solidFill>
              <a:latin typeface="Times New Roman" pitchFamily="18" charset="0"/>
              <a:cs typeface="Times New Roman" pitchFamily="18" charset="0"/>
            </a:endParaRPr>
          </a:p>
        </p:txBody>
      </p:sp>
      <p:sp>
        <p:nvSpPr>
          <p:cNvPr id="42" name="Text Box 14"/>
          <p:cNvSpPr txBox="1">
            <a:spLocks noChangeArrowheads="1"/>
          </p:cNvSpPr>
          <p:nvPr/>
        </p:nvSpPr>
        <p:spPr bwMode="auto">
          <a:xfrm>
            <a:off x="3740267" y="5920135"/>
            <a:ext cx="525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10</a:t>
            </a:r>
            <a:endParaRPr lang="ru-RU" sz="18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82278" y="3888117"/>
            <a:ext cx="2222681" cy="1990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71941" y="1584164"/>
            <a:ext cx="2633018" cy="21877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60189" y="4202401"/>
            <a:ext cx="2349112" cy="217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4453" y="1584164"/>
            <a:ext cx="4212829" cy="21877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8229" name="Line 5"/>
          <p:cNvSpPr>
            <a:spLocks noChangeShapeType="1"/>
          </p:cNvSpPr>
          <p:nvPr/>
        </p:nvSpPr>
        <p:spPr bwMode="auto">
          <a:xfrm>
            <a:off x="3177382" y="2996952"/>
            <a:ext cx="22336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3735" name="Rectangle 7"/>
          <p:cNvSpPr>
            <a:spLocks noChangeArrowheads="1"/>
          </p:cNvSpPr>
          <p:nvPr/>
        </p:nvSpPr>
        <p:spPr bwMode="auto">
          <a:xfrm>
            <a:off x="1187450" y="1124744"/>
            <a:ext cx="5424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3736" name="Rectangle 8"/>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8235"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948236" name="Line 12"/>
          <p:cNvSpPr>
            <a:spLocks noChangeShapeType="1"/>
          </p:cNvSpPr>
          <p:nvPr/>
        </p:nvSpPr>
        <p:spPr bwMode="auto">
          <a:xfrm flipV="1">
            <a:off x="3347864" y="3784754"/>
            <a:ext cx="2063130" cy="22217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8240" name="Line 16"/>
          <p:cNvSpPr>
            <a:spLocks noChangeShapeType="1"/>
          </p:cNvSpPr>
          <p:nvPr/>
        </p:nvSpPr>
        <p:spPr bwMode="auto">
          <a:xfrm flipV="1">
            <a:off x="7524105" y="3501008"/>
            <a:ext cx="223" cy="57773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8241" name="Rectangle 17"/>
          <p:cNvSpPr>
            <a:spLocks noChangeArrowheads="1"/>
          </p:cNvSpPr>
          <p:nvPr/>
        </p:nvSpPr>
        <p:spPr bwMode="auto">
          <a:xfrm>
            <a:off x="5643292" y="5941492"/>
            <a:ext cx="3125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a:t>Услуга. Рабочие документы. </a:t>
            </a:r>
          </a:p>
          <a:p>
            <a:pPr marL="457200" indent="-457200" algn="ctr"/>
            <a:r>
              <a:rPr lang="ru-RU" sz="1600" b="1" dirty="0"/>
              <a:t>Сведения о документе</a:t>
            </a:r>
          </a:p>
        </p:txBody>
      </p:sp>
      <p:sp>
        <p:nvSpPr>
          <p:cNvPr id="948242" name="AutoShape 18"/>
          <p:cNvSpPr>
            <a:spLocks noChangeArrowheads="1"/>
          </p:cNvSpPr>
          <p:nvPr/>
        </p:nvSpPr>
        <p:spPr bwMode="auto">
          <a:xfrm>
            <a:off x="5508104" y="2564904"/>
            <a:ext cx="2696855" cy="100965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8243" name="Rectangle 19"/>
          <p:cNvSpPr>
            <a:spLocks noChangeArrowheads="1"/>
          </p:cNvSpPr>
          <p:nvPr/>
        </p:nvSpPr>
        <p:spPr bwMode="auto">
          <a:xfrm>
            <a:off x="107950" y="6485274"/>
            <a:ext cx="8894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a:t>
            </a:r>
            <a:r>
              <a:rPr lang="ru-RU" dirty="0" smtClean="0"/>
              <a:t>«Цели обращения». Поля входящего документа</a:t>
            </a:r>
            <a:endParaRPr lang="ru-RU" dirty="0"/>
          </a:p>
        </p:txBody>
      </p:sp>
      <p:grpSp>
        <p:nvGrpSpPr>
          <p:cNvPr id="73744"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0F0A7C3-3A52-4C1D-92BF-C625BE3676A9}" type="slidenum">
                <a:rPr lang="en-US" sz="3200">
                  <a:solidFill>
                    <a:schemeClr val="accent6">
                      <a:lumMod val="60000"/>
                      <a:lumOff val="40000"/>
                    </a:schemeClr>
                  </a:solidFill>
                </a:rPr>
                <a:pPr algn="ctr">
                  <a:defRPr/>
                </a:pPr>
                <a:t>77</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 name="AutoShape 18"/>
          <p:cNvSpPr>
            <a:spLocks noChangeArrowheads="1"/>
          </p:cNvSpPr>
          <p:nvPr/>
        </p:nvSpPr>
        <p:spPr bwMode="auto">
          <a:xfrm>
            <a:off x="2051720" y="5958026"/>
            <a:ext cx="1082005" cy="1303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56" y="1608829"/>
            <a:ext cx="5756943" cy="47833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755"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27DD8F8-A576-4B16-AD0D-450810E2C2B8}" type="slidenum">
                <a:rPr lang="en-US" sz="3200">
                  <a:solidFill>
                    <a:schemeClr val="accent6">
                      <a:lumMod val="60000"/>
                      <a:lumOff val="40000"/>
                    </a:schemeClr>
                  </a:solidFill>
                </a:rPr>
                <a:pPr algn="ctr">
                  <a:defRPr/>
                </a:pPr>
                <a:t>78</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74757" name="Rectangle 4"/>
          <p:cNvSpPr>
            <a:spLocks noChangeArrowheads="1"/>
          </p:cNvSpPr>
          <p:nvPr/>
        </p:nvSpPr>
        <p:spPr bwMode="auto">
          <a:xfrm>
            <a:off x="1187450" y="1196975"/>
            <a:ext cx="5424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Входящие документы</a:t>
            </a:r>
            <a:endParaRPr lang="en-US" i="1" dirty="0"/>
          </a:p>
        </p:txBody>
      </p:sp>
      <p:sp>
        <p:nvSpPr>
          <p:cNvPr id="74758" name="Rectangle 5"/>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pic>
        <p:nvPicPr>
          <p:cNvPr id="95335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06854" y="2415651"/>
            <a:ext cx="1521529" cy="56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3353" name="AutoShape 9"/>
          <p:cNvSpPr>
            <a:spLocks noChangeArrowheads="1"/>
          </p:cNvSpPr>
          <p:nvPr/>
        </p:nvSpPr>
        <p:spPr bwMode="auto">
          <a:xfrm>
            <a:off x="371661" y="4064843"/>
            <a:ext cx="1392027" cy="3875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3354" name="AutoShape 10"/>
          <p:cNvSpPr>
            <a:spLocks noChangeArrowheads="1"/>
          </p:cNvSpPr>
          <p:nvPr/>
        </p:nvSpPr>
        <p:spPr bwMode="auto">
          <a:xfrm>
            <a:off x="357447" y="4464149"/>
            <a:ext cx="3278449" cy="125767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504" y="4070400"/>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563888" y="4077072"/>
            <a:ext cx="220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3357" name="Rectangle 13"/>
          <p:cNvSpPr>
            <a:spLocks noChangeArrowheads="1"/>
          </p:cNvSpPr>
          <p:nvPr/>
        </p:nvSpPr>
        <p:spPr bwMode="auto">
          <a:xfrm>
            <a:off x="6430963" y="3147690"/>
            <a:ext cx="1928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Варианты </a:t>
            </a:r>
          </a:p>
          <a:p>
            <a:pPr marL="457200" indent="-457200"/>
            <a:r>
              <a:rPr lang="ru-RU" sz="1800" dirty="0"/>
              <a:t>предоставления</a:t>
            </a:r>
            <a:endParaRPr lang="ru-RU" sz="1800" i="1" dirty="0"/>
          </a:p>
        </p:txBody>
      </p:sp>
      <p:sp>
        <p:nvSpPr>
          <p:cNvPr id="953358" name="Rectangle 14"/>
          <p:cNvSpPr>
            <a:spLocks noChangeArrowheads="1"/>
          </p:cNvSpPr>
          <p:nvPr/>
        </p:nvSpPr>
        <p:spPr bwMode="auto">
          <a:xfrm>
            <a:off x="6407621" y="205422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Тип</a:t>
            </a:r>
          </a:p>
        </p:txBody>
      </p:sp>
      <p:sp>
        <p:nvSpPr>
          <p:cNvPr id="3" name="Text Box 14"/>
          <p:cNvSpPr txBox="1">
            <a:spLocks noChangeArrowheads="1"/>
          </p:cNvSpPr>
          <p:nvPr/>
        </p:nvSpPr>
        <p:spPr bwMode="auto">
          <a:xfrm>
            <a:off x="107504" y="4574456"/>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3361" name="Rectangle 17"/>
          <p:cNvSpPr>
            <a:spLocks noChangeArrowheads="1"/>
          </p:cNvSpPr>
          <p:nvPr/>
        </p:nvSpPr>
        <p:spPr bwMode="auto">
          <a:xfrm>
            <a:off x="6372200" y="1700213"/>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1. Количество </a:t>
            </a:r>
            <a:r>
              <a:rPr lang="ru-RU" sz="1800" i="1" dirty="0"/>
              <a:t>(от 1)</a:t>
            </a:r>
          </a:p>
        </p:txBody>
      </p:sp>
      <p:sp>
        <p:nvSpPr>
          <p:cNvPr id="953362" name="AutoShape 18"/>
          <p:cNvSpPr>
            <a:spLocks noChangeArrowheads="1"/>
          </p:cNvSpPr>
          <p:nvPr/>
        </p:nvSpPr>
        <p:spPr bwMode="auto">
          <a:xfrm>
            <a:off x="366069" y="5733628"/>
            <a:ext cx="5646092" cy="64770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07504" y="5733256"/>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53364" name="Rectangle 20"/>
          <p:cNvSpPr>
            <a:spLocks noChangeArrowheads="1"/>
          </p:cNvSpPr>
          <p:nvPr/>
        </p:nvSpPr>
        <p:spPr bwMode="auto">
          <a:xfrm>
            <a:off x="6430963" y="3867770"/>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 Комментарий</a:t>
            </a:r>
          </a:p>
          <a:p>
            <a:pPr marL="457200" indent="-457200"/>
            <a:r>
              <a:rPr lang="ru-RU" sz="1800" i="1" dirty="0"/>
              <a:t>(редактор текста)</a:t>
            </a:r>
          </a:p>
        </p:txBody>
      </p:sp>
      <p:sp>
        <p:nvSpPr>
          <p:cNvPr id="953365" name="Rectangle 21"/>
          <p:cNvSpPr>
            <a:spLocks noChangeArrowheads="1"/>
          </p:cNvSpPr>
          <p:nvPr/>
        </p:nvSpPr>
        <p:spPr bwMode="auto">
          <a:xfrm>
            <a:off x="107503" y="6485274"/>
            <a:ext cx="8641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Входящие документы</a:t>
            </a:r>
            <a:endParaRPr lang="ru-RU" dirty="0"/>
          </a:p>
        </p:txBody>
      </p:sp>
      <p:sp>
        <p:nvSpPr>
          <p:cNvPr id="27" name="AutoShape 9"/>
          <p:cNvSpPr>
            <a:spLocks noChangeArrowheads="1"/>
          </p:cNvSpPr>
          <p:nvPr/>
        </p:nvSpPr>
        <p:spPr bwMode="auto">
          <a:xfrm>
            <a:off x="1763688" y="4077072"/>
            <a:ext cx="1872208" cy="38750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962" y="1639019"/>
            <a:ext cx="4599496" cy="3950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9" name="Rectangle 9"/>
          <p:cNvSpPr>
            <a:spLocks noChangeArrowheads="1"/>
          </p:cNvSpPr>
          <p:nvPr/>
        </p:nvSpPr>
        <p:spPr bwMode="auto">
          <a:xfrm>
            <a:off x="1187450" y="1196975"/>
            <a:ext cx="5383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Сценарий завершения</a:t>
            </a:r>
            <a:endParaRPr lang="en-US" i="1" dirty="0"/>
          </a:p>
        </p:txBody>
      </p:sp>
      <p:sp>
        <p:nvSpPr>
          <p:cNvPr id="75780" name="Rectangle 10"/>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7174" name="Text Box 14"/>
          <p:cNvSpPr txBox="1">
            <a:spLocks noChangeArrowheads="1"/>
          </p:cNvSpPr>
          <p:nvPr/>
        </p:nvSpPr>
        <p:spPr bwMode="auto">
          <a:xfrm>
            <a:off x="69850" y="4502447"/>
            <a:ext cx="22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713663" y="4934496"/>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6191" name="Rectangle 15"/>
          <p:cNvSpPr>
            <a:spLocks noChangeArrowheads="1"/>
          </p:cNvSpPr>
          <p:nvPr/>
        </p:nvSpPr>
        <p:spPr bwMode="auto">
          <a:xfrm>
            <a:off x="5385119" y="3075388"/>
            <a:ext cx="828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 Тип</a:t>
            </a:r>
            <a:endParaRPr lang="ru-RU" sz="1800" i="1" dirty="0"/>
          </a:p>
        </p:txBody>
      </p:sp>
      <p:sp>
        <p:nvSpPr>
          <p:cNvPr id="946192" name="Rectangle 16"/>
          <p:cNvSpPr>
            <a:spLocks noChangeArrowheads="1"/>
          </p:cNvSpPr>
          <p:nvPr/>
        </p:nvSpPr>
        <p:spPr bwMode="auto">
          <a:xfrm>
            <a:off x="5385119" y="2631644"/>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 Наименование</a:t>
            </a:r>
          </a:p>
        </p:txBody>
      </p:sp>
      <p:sp>
        <p:nvSpPr>
          <p:cNvPr id="946193" name="AutoShape 17"/>
          <p:cNvSpPr>
            <a:spLocks noChangeArrowheads="1"/>
          </p:cNvSpPr>
          <p:nvPr/>
        </p:nvSpPr>
        <p:spPr bwMode="auto">
          <a:xfrm>
            <a:off x="323850" y="4292476"/>
            <a:ext cx="4610608" cy="129676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 name="Text Box 14"/>
          <p:cNvSpPr txBox="1">
            <a:spLocks noChangeArrowheads="1"/>
          </p:cNvSpPr>
          <p:nvPr/>
        </p:nvSpPr>
        <p:spPr bwMode="auto">
          <a:xfrm>
            <a:off x="8717165" y="5232450"/>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6195" name="Rectangle 19"/>
          <p:cNvSpPr>
            <a:spLocks noChangeArrowheads="1"/>
          </p:cNvSpPr>
          <p:nvPr/>
        </p:nvSpPr>
        <p:spPr bwMode="auto">
          <a:xfrm>
            <a:off x="5385119" y="1453644"/>
            <a:ext cx="36061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Расширение дерева</a:t>
            </a:r>
          </a:p>
          <a:p>
            <a:pPr marL="457200" indent="-457200"/>
            <a:r>
              <a:rPr lang="ru-RU" sz="1800" i="1" dirty="0"/>
              <a:t>Сценарий</a:t>
            </a:r>
            <a:r>
              <a:rPr lang="ru-RU" sz="1800" dirty="0"/>
              <a:t> </a:t>
            </a:r>
            <a:r>
              <a:rPr lang="ru-RU" sz="1800" dirty="0">
                <a:cs typeface="Arial" charset="0"/>
              </a:rPr>
              <a:t>→</a:t>
            </a:r>
          </a:p>
          <a:p>
            <a:pPr marL="742950" lvl="1" indent="-285750">
              <a:buFont typeface="Arial" pitchFamily="34" charset="0"/>
              <a:buChar char="•"/>
            </a:pPr>
            <a:r>
              <a:rPr lang="ru-RU" sz="1800" dirty="0">
                <a:cs typeface="Arial" charset="0"/>
              </a:rPr>
              <a:t>Исходящие </a:t>
            </a:r>
            <a:r>
              <a:rPr lang="ru-RU" sz="1800" dirty="0" smtClean="0">
                <a:cs typeface="Arial" charset="0"/>
              </a:rPr>
              <a:t>документы</a:t>
            </a:r>
            <a:endParaRPr lang="ru-RU" sz="1800" dirty="0">
              <a:cs typeface="Arial" charset="0"/>
            </a:endParaRPr>
          </a:p>
          <a:p>
            <a:pPr marL="742950" lvl="1" indent="-285750">
              <a:buFont typeface="Arial" pitchFamily="34" charset="0"/>
              <a:buChar char="•"/>
            </a:pPr>
            <a:r>
              <a:rPr lang="ru-RU" sz="1800" dirty="0">
                <a:cs typeface="Arial" charset="0"/>
              </a:rPr>
              <a:t>ЮЗД</a:t>
            </a:r>
          </a:p>
        </p:txBody>
      </p:sp>
      <p:sp>
        <p:nvSpPr>
          <p:cNvPr id="4" name="Text Box 14"/>
          <p:cNvSpPr txBox="1">
            <a:spLocks noChangeArrowheads="1"/>
          </p:cNvSpPr>
          <p:nvPr/>
        </p:nvSpPr>
        <p:spPr bwMode="auto">
          <a:xfrm>
            <a:off x="8713663" y="545947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946197" name="Rectangle 21"/>
          <p:cNvSpPr>
            <a:spLocks noChangeArrowheads="1"/>
          </p:cNvSpPr>
          <p:nvPr/>
        </p:nvSpPr>
        <p:spPr bwMode="auto">
          <a:xfrm>
            <a:off x="5385119" y="3867770"/>
            <a:ext cx="357949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4. Комментарий</a:t>
            </a:r>
          </a:p>
          <a:p>
            <a:pPr marL="457200" indent="-457200"/>
            <a:r>
              <a:rPr lang="ru-RU" sz="1800" i="1" dirty="0"/>
              <a:t>(редактор текста)</a:t>
            </a:r>
          </a:p>
        </p:txBody>
      </p:sp>
      <p:sp>
        <p:nvSpPr>
          <p:cNvPr id="946199" name="Rectangle 23"/>
          <p:cNvSpPr>
            <a:spLocks noChangeArrowheads="1"/>
          </p:cNvSpPr>
          <p:nvPr/>
        </p:nvSpPr>
        <p:spPr bwMode="auto">
          <a:xfrm>
            <a:off x="92126" y="6453336"/>
            <a:ext cx="862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a:t>Сценарий </a:t>
            </a:r>
            <a:r>
              <a:rPr lang="ru-RU" dirty="0" smtClean="0"/>
              <a:t>завершения</a:t>
            </a:r>
            <a:endParaRPr lang="ru-RU" dirty="0"/>
          </a:p>
        </p:txBody>
      </p:sp>
      <p:grpSp>
        <p:nvGrpSpPr>
          <p:cNvPr id="75794" name="Группа 21"/>
          <p:cNvGrpSpPr>
            <a:grpSpLocks/>
          </p:cNvGrpSpPr>
          <p:nvPr/>
        </p:nvGrpSpPr>
        <p:grpSpPr bwMode="auto">
          <a:xfrm>
            <a:off x="44132" y="434366"/>
            <a:ext cx="8947150" cy="6359525"/>
            <a:chOff x="55977" y="356372"/>
            <a:chExt cx="8945973" cy="6358776"/>
          </a:xfrm>
        </p:grpSpPr>
        <p:sp>
          <p:nvSpPr>
            <p:cNvPr id="23" name="Овал 22"/>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812B10BC-29CA-46FD-9DBD-C41CDFF34086}" type="slidenum">
                <a:rPr lang="en-US" sz="3200">
                  <a:solidFill>
                    <a:schemeClr val="accent6">
                      <a:lumMod val="60000"/>
                      <a:lumOff val="40000"/>
                    </a:schemeClr>
                  </a:solidFill>
                </a:rPr>
                <a:pPr algn="ctr">
                  <a:defRPr/>
                </a:pPr>
                <a:t>79</a:t>
              </a:fld>
              <a:endParaRPr lang="ru-RU" sz="3200" dirty="0">
                <a:solidFill>
                  <a:schemeClr val="accent6">
                    <a:lumMod val="60000"/>
                    <a:lumOff val="40000"/>
                  </a:schemeClr>
                </a:solidFill>
              </a:endParaRPr>
            </a:p>
          </p:txBody>
        </p:sp>
        <p:cxnSp>
          <p:nvCxnSpPr>
            <p:cNvPr id="24" name="Прямая соединительная линия 23"/>
            <p:cNvCxnSpPr>
              <a:stCxn id="23"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Прямая соединительная линия 24"/>
            <p:cNvCxnSpPr>
              <a:endCxn id="23"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09244" y="5021232"/>
            <a:ext cx="3979962" cy="12626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6198" name="AutoShape 22"/>
          <p:cNvSpPr>
            <a:spLocks noChangeArrowheads="1"/>
          </p:cNvSpPr>
          <p:nvPr/>
        </p:nvSpPr>
        <p:spPr bwMode="auto">
          <a:xfrm>
            <a:off x="4829870" y="5550568"/>
            <a:ext cx="3818161" cy="25449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6188" name="AutoShape 12"/>
          <p:cNvSpPr>
            <a:spLocks noChangeArrowheads="1"/>
          </p:cNvSpPr>
          <p:nvPr/>
        </p:nvSpPr>
        <p:spPr bwMode="auto">
          <a:xfrm>
            <a:off x="4829870" y="5356829"/>
            <a:ext cx="3818161" cy="1937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6187" name="AutoShape 11"/>
          <p:cNvSpPr>
            <a:spLocks noChangeArrowheads="1"/>
          </p:cNvSpPr>
          <p:nvPr/>
        </p:nvSpPr>
        <p:spPr bwMode="auto">
          <a:xfrm>
            <a:off x="5405934" y="5021232"/>
            <a:ext cx="3242097" cy="1641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2200" y="3142567"/>
            <a:ext cx="2284770" cy="718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29"/>
          <p:cNvSpPr>
            <a:spLocks noChangeArrowheads="1"/>
          </p:cNvSpPr>
          <p:nvPr/>
        </p:nvSpPr>
        <p:spPr bwMode="auto">
          <a:xfrm rot="10800000" flipV="1">
            <a:off x="2267744" y="5607340"/>
            <a:ext cx="2258468" cy="909516"/>
          </a:xfrm>
          <a:prstGeom prst="wedgeRoundRectCallout">
            <a:avLst>
              <a:gd name="adj1" fmla="val 63265"/>
              <a:gd name="adj2" fmla="val -57380"/>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сценария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27517"/>
            <a:ext cx="4127367" cy="261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90" y="1927517"/>
            <a:ext cx="4249710" cy="261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12"/>
          <p:cNvSpPr>
            <a:spLocks noGrp="1" noChangeArrowheads="1"/>
          </p:cNvSpPr>
          <p:nvPr>
            <p:ph type="title"/>
          </p:nvPr>
        </p:nvSpPr>
        <p:spPr>
          <a:xfrm>
            <a:off x="1115616" y="333375"/>
            <a:ext cx="7887098" cy="1143000"/>
          </a:xfrm>
          <a:noFill/>
        </p:spPr>
        <p:txBody>
          <a:bodyPr/>
          <a:lstStyle/>
          <a:p>
            <a:r>
              <a:rPr lang="ru-RU" sz="2200" b="1" dirty="0" smtClean="0">
                <a:solidFill>
                  <a:srgbClr val="006699"/>
                </a:solidFill>
              </a:rPr>
              <a:t>1. Основные различия версий реестра государственных услуг (толстый и тонкий клиенты)</a:t>
            </a:r>
          </a:p>
        </p:txBody>
      </p:sp>
      <p:sp>
        <p:nvSpPr>
          <p:cNvPr id="4099" name="Rectangle 13"/>
          <p:cNvSpPr>
            <a:spLocks noChangeArrowheads="1"/>
          </p:cNvSpPr>
          <p:nvPr/>
        </p:nvSpPr>
        <p:spPr bwMode="auto">
          <a:xfrm>
            <a:off x="1115616" y="1268413"/>
            <a:ext cx="59873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Внешний вид карточки рабочего документа</a:t>
            </a:r>
            <a:endParaRPr lang="en-US" b="1" i="1" dirty="0"/>
          </a:p>
        </p:txBody>
      </p:sp>
      <p:grpSp>
        <p:nvGrpSpPr>
          <p:cNvPr id="4103" name="Группа 13"/>
          <p:cNvGrpSpPr>
            <a:grpSpLocks/>
          </p:cNvGrpSpPr>
          <p:nvPr/>
        </p:nvGrpSpPr>
        <p:grpSpPr bwMode="auto">
          <a:xfrm>
            <a:off x="55563" y="355600"/>
            <a:ext cx="8947150" cy="6359525"/>
            <a:chOff x="55977" y="356372"/>
            <a:chExt cx="8945973" cy="6358776"/>
          </a:xfrm>
        </p:grpSpPr>
        <p:sp>
          <p:nvSpPr>
            <p:cNvPr id="15" name="Овал 14"/>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97251726-59DA-41AD-BFE4-5D9356116D61}" type="slidenum">
                <a:rPr lang="en-US" sz="3200">
                  <a:solidFill>
                    <a:schemeClr val="accent6">
                      <a:lumMod val="60000"/>
                      <a:lumOff val="40000"/>
                    </a:schemeClr>
                  </a:solidFill>
                </a:rPr>
                <a:pPr algn="ctr">
                  <a:defRPr/>
                </a:pPr>
                <a:t>8</a:t>
              </a:fld>
              <a:endParaRPr lang="ru-RU" sz="3200" dirty="0">
                <a:solidFill>
                  <a:schemeClr val="accent6">
                    <a:lumMod val="60000"/>
                    <a:lumOff val="40000"/>
                  </a:schemeClr>
                </a:solidFill>
              </a:endParaRPr>
            </a:p>
          </p:txBody>
        </p:sp>
        <p:cxnSp>
          <p:nvCxnSpPr>
            <p:cNvPr id="16" name="Прямая соединительная линия 15"/>
            <p:cNvCxnSpPr>
              <a:stCxn id="15"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Прямая соединительная линия 16"/>
            <p:cNvCxnSpPr>
              <a:endCxn id="15"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Text Box 15"/>
          <p:cNvSpPr txBox="1">
            <a:spLocks noChangeArrowheads="1"/>
          </p:cNvSpPr>
          <p:nvPr/>
        </p:nvSpPr>
        <p:spPr bwMode="auto">
          <a:xfrm>
            <a:off x="1762795" y="3130413"/>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1</a:t>
            </a:r>
            <a:endParaRPr lang="ru-RU" sz="1800" b="1" i="1" dirty="0">
              <a:solidFill>
                <a:srgbClr val="FF0000"/>
              </a:solidFill>
              <a:latin typeface="Times New Roman" pitchFamily="18" charset="0"/>
              <a:cs typeface="Times New Roman" pitchFamily="18" charset="0"/>
            </a:endParaRPr>
          </a:p>
        </p:txBody>
      </p:sp>
      <p:sp>
        <p:nvSpPr>
          <p:cNvPr id="28" name="AutoShape 26"/>
          <p:cNvSpPr>
            <a:spLocks noChangeArrowheads="1"/>
          </p:cNvSpPr>
          <p:nvPr/>
        </p:nvSpPr>
        <p:spPr bwMode="auto">
          <a:xfrm>
            <a:off x="4761707" y="2276872"/>
            <a:ext cx="3626197" cy="20882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 name="Rectangle 23"/>
          <p:cNvSpPr>
            <a:spLocks noChangeArrowheads="1"/>
          </p:cNvSpPr>
          <p:nvPr/>
        </p:nvSpPr>
        <p:spPr bwMode="auto">
          <a:xfrm>
            <a:off x="395536" y="4735448"/>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800" dirty="0"/>
              <a:t>1. </a:t>
            </a:r>
            <a:r>
              <a:rPr lang="ru-RU" sz="1800" dirty="0" smtClean="0"/>
              <a:t>Сведения о рабочем документе</a:t>
            </a:r>
            <a:endParaRPr lang="ru-RU" sz="1800" dirty="0"/>
          </a:p>
        </p:txBody>
      </p:sp>
      <p:sp>
        <p:nvSpPr>
          <p:cNvPr id="39" name="AutoShape 26"/>
          <p:cNvSpPr>
            <a:spLocks noChangeArrowheads="1"/>
          </p:cNvSpPr>
          <p:nvPr/>
        </p:nvSpPr>
        <p:spPr bwMode="auto">
          <a:xfrm>
            <a:off x="2051720" y="2492895"/>
            <a:ext cx="2448272" cy="18722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3" name="Text Box 15"/>
          <p:cNvSpPr txBox="1">
            <a:spLocks noChangeArrowheads="1"/>
          </p:cNvSpPr>
          <p:nvPr/>
        </p:nvSpPr>
        <p:spPr bwMode="auto">
          <a:xfrm>
            <a:off x="8460432" y="3124772"/>
            <a:ext cx="28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Tree>
    <p:extLst>
      <p:ext uri="{BB962C8B-B14F-4D97-AF65-F5344CB8AC3E}">
        <p14:creationId xmlns:p14="http://schemas.microsoft.com/office/powerpoint/2010/main" val="34791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5" grpId="0"/>
      <p:bldP spid="39" grpId="0" animBg="1"/>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3125" name="Rectangle 21"/>
          <p:cNvSpPr>
            <a:spLocks noChangeArrowheads="1"/>
          </p:cNvSpPr>
          <p:nvPr/>
        </p:nvSpPr>
        <p:spPr bwMode="auto">
          <a:xfrm>
            <a:off x="55560" y="6453336"/>
            <a:ext cx="90884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Рассмотрим вкладку «Цели обращения». </a:t>
            </a:r>
            <a:r>
              <a:rPr lang="ru-RU" dirty="0" smtClean="0"/>
              <a:t>Поля исходящего </a:t>
            </a:r>
            <a:r>
              <a:rPr lang="ru-RU" dirty="0"/>
              <a:t>документа</a:t>
            </a:r>
          </a:p>
        </p:txBody>
      </p:sp>
      <p:sp>
        <p:nvSpPr>
          <p:cNvPr id="76815" name="Rectangle 23"/>
          <p:cNvSpPr>
            <a:spLocks noChangeArrowheads="1"/>
          </p:cNvSpPr>
          <p:nvPr/>
        </p:nvSpPr>
        <p:spPr bwMode="auto">
          <a:xfrm>
            <a:off x="1187450" y="1196975"/>
            <a:ext cx="5565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6816" name="Rectangle 24"/>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grpSp>
        <p:nvGrpSpPr>
          <p:cNvPr id="76817" name="Группа 19"/>
          <p:cNvGrpSpPr>
            <a:grpSpLocks/>
          </p:cNvGrpSpPr>
          <p:nvPr/>
        </p:nvGrpSpPr>
        <p:grpSpPr bwMode="auto">
          <a:xfrm>
            <a:off x="55563" y="355600"/>
            <a:ext cx="8947150" cy="6359525"/>
            <a:chOff x="55977" y="356372"/>
            <a:chExt cx="8945973" cy="6358776"/>
          </a:xfrm>
        </p:grpSpPr>
        <p:sp>
          <p:nvSpPr>
            <p:cNvPr id="21" name="Овал 20"/>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F9449E5-2A05-46BA-A3BB-002A172DD75B}" type="slidenum">
                <a:rPr lang="en-US" sz="3200">
                  <a:solidFill>
                    <a:schemeClr val="accent6">
                      <a:lumMod val="60000"/>
                      <a:lumOff val="40000"/>
                    </a:schemeClr>
                  </a:solidFill>
                </a:rPr>
                <a:pPr algn="ctr">
                  <a:defRPr/>
                </a:pPr>
                <a:t>80</a:t>
              </a:fld>
              <a:endParaRPr lang="ru-RU" sz="3200" dirty="0">
                <a:solidFill>
                  <a:schemeClr val="accent6">
                    <a:lumMod val="60000"/>
                    <a:lumOff val="40000"/>
                  </a:schemeClr>
                </a:solidFill>
              </a:endParaRPr>
            </a:p>
          </p:txBody>
        </p:sp>
        <p:cxnSp>
          <p:nvCxnSpPr>
            <p:cNvPr id="22" name="Прямая соединительная линия 21"/>
            <p:cNvCxnSpPr>
              <a:stCxn id="21"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Прямая соединительная линия 22"/>
            <p:cNvCxnSpPr>
              <a:endCxn id="21"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82278" y="3888117"/>
            <a:ext cx="2222681" cy="19900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41141" y="1961944"/>
            <a:ext cx="3830779" cy="16158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64863" y="4221163"/>
            <a:ext cx="2544438" cy="198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4453" y="1584164"/>
            <a:ext cx="4212829" cy="21877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Line 5"/>
          <p:cNvSpPr>
            <a:spLocks noChangeShapeType="1"/>
          </p:cNvSpPr>
          <p:nvPr/>
        </p:nvSpPr>
        <p:spPr bwMode="auto">
          <a:xfrm>
            <a:off x="3177382" y="2996952"/>
            <a:ext cx="168265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1" name="Rectangle 11"/>
          <p:cNvSpPr>
            <a:spLocks noChangeArrowheads="1"/>
          </p:cNvSpPr>
          <p:nvPr/>
        </p:nvSpPr>
        <p:spPr bwMode="auto">
          <a:xfrm>
            <a:off x="264368" y="3861048"/>
            <a:ext cx="3011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600" b="1" dirty="0"/>
              <a:t>Услуга. Рабочие документы</a:t>
            </a:r>
          </a:p>
        </p:txBody>
      </p:sp>
      <p:sp>
        <p:nvSpPr>
          <p:cNvPr id="32" name="Line 12"/>
          <p:cNvSpPr>
            <a:spLocks noChangeShapeType="1"/>
          </p:cNvSpPr>
          <p:nvPr/>
        </p:nvSpPr>
        <p:spPr bwMode="auto">
          <a:xfrm flipV="1">
            <a:off x="3347864" y="3784754"/>
            <a:ext cx="2063130" cy="22217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 name="Line 16"/>
          <p:cNvSpPr>
            <a:spLocks noChangeShapeType="1"/>
          </p:cNvSpPr>
          <p:nvPr/>
        </p:nvSpPr>
        <p:spPr bwMode="auto">
          <a:xfrm flipV="1">
            <a:off x="7812137" y="3356992"/>
            <a:ext cx="223" cy="57773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4" name="Rectangle 17"/>
          <p:cNvSpPr>
            <a:spLocks noChangeArrowheads="1"/>
          </p:cNvSpPr>
          <p:nvPr/>
        </p:nvSpPr>
        <p:spPr bwMode="auto">
          <a:xfrm>
            <a:off x="5643292" y="5941492"/>
            <a:ext cx="3125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lgn="ctr"/>
            <a:r>
              <a:rPr lang="ru-RU" sz="1600" b="1" dirty="0"/>
              <a:t>Услуга. Рабочие документы. </a:t>
            </a:r>
          </a:p>
          <a:p>
            <a:pPr marL="457200" indent="-457200" algn="ctr"/>
            <a:r>
              <a:rPr lang="ru-RU" sz="1600" b="1" dirty="0"/>
              <a:t>Сведения о документе</a:t>
            </a:r>
          </a:p>
        </p:txBody>
      </p:sp>
      <p:sp>
        <p:nvSpPr>
          <p:cNvPr id="35" name="AutoShape 18"/>
          <p:cNvSpPr>
            <a:spLocks noChangeArrowheads="1"/>
          </p:cNvSpPr>
          <p:nvPr/>
        </p:nvSpPr>
        <p:spPr bwMode="auto">
          <a:xfrm>
            <a:off x="6753076" y="2173202"/>
            <a:ext cx="2016004" cy="124296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AutoShape 18"/>
          <p:cNvSpPr>
            <a:spLocks noChangeArrowheads="1"/>
          </p:cNvSpPr>
          <p:nvPr/>
        </p:nvSpPr>
        <p:spPr bwMode="auto">
          <a:xfrm>
            <a:off x="2055077" y="6067926"/>
            <a:ext cx="1082005" cy="1303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976" y="2003053"/>
            <a:ext cx="5529803" cy="2347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6429" name="AutoShape 13"/>
          <p:cNvSpPr>
            <a:spLocks noChangeArrowheads="1"/>
          </p:cNvSpPr>
          <p:nvPr/>
        </p:nvSpPr>
        <p:spPr bwMode="auto">
          <a:xfrm>
            <a:off x="395289" y="2293887"/>
            <a:ext cx="1144744" cy="38411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7828" name="Rectangle 5"/>
          <p:cNvSpPr>
            <a:spLocks noChangeArrowheads="1"/>
          </p:cNvSpPr>
          <p:nvPr/>
        </p:nvSpPr>
        <p:spPr bwMode="auto">
          <a:xfrm>
            <a:off x="1187450" y="1196975"/>
            <a:ext cx="55656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Исходящие документы</a:t>
            </a:r>
            <a:endParaRPr lang="en-US" i="1" dirty="0"/>
          </a:p>
        </p:txBody>
      </p:sp>
      <p:sp>
        <p:nvSpPr>
          <p:cNvPr id="77829" name="Rectangle 6"/>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56423" name="AutoShape 7"/>
          <p:cNvSpPr>
            <a:spLocks noChangeArrowheads="1"/>
          </p:cNvSpPr>
          <p:nvPr/>
        </p:nvSpPr>
        <p:spPr bwMode="auto">
          <a:xfrm>
            <a:off x="1536601" y="2302176"/>
            <a:ext cx="1584423" cy="37582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6424" name="AutoShape 8"/>
          <p:cNvSpPr>
            <a:spLocks noChangeArrowheads="1"/>
          </p:cNvSpPr>
          <p:nvPr/>
        </p:nvSpPr>
        <p:spPr bwMode="auto">
          <a:xfrm>
            <a:off x="395290" y="2737103"/>
            <a:ext cx="2725733" cy="72294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9538" y="2331917"/>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3084027" y="2289653"/>
            <a:ext cx="220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
        <p:nvSpPr>
          <p:cNvPr id="956427" name="Rectangle 11"/>
          <p:cNvSpPr>
            <a:spLocks noChangeArrowheads="1"/>
          </p:cNvSpPr>
          <p:nvPr/>
        </p:nvSpPr>
        <p:spPr bwMode="auto">
          <a:xfrm>
            <a:off x="6190255" y="2236922"/>
            <a:ext cx="2369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2</a:t>
            </a:r>
            <a:r>
              <a:rPr lang="ru-RU" sz="1800" dirty="0" smtClean="0"/>
              <a:t>. </a:t>
            </a:r>
            <a:r>
              <a:rPr lang="ru-RU" sz="1800" dirty="0"/>
              <a:t>Варианты </a:t>
            </a:r>
            <a:r>
              <a:rPr lang="ru-RU" sz="1800" dirty="0" smtClean="0"/>
              <a:t>выдачи</a:t>
            </a:r>
            <a:endParaRPr lang="ru-RU" sz="1800" i="1" dirty="0"/>
          </a:p>
        </p:txBody>
      </p:sp>
      <p:sp>
        <p:nvSpPr>
          <p:cNvPr id="956428" name="Rectangle 12"/>
          <p:cNvSpPr>
            <a:spLocks noChangeArrowheads="1"/>
          </p:cNvSpPr>
          <p:nvPr/>
        </p:nvSpPr>
        <p:spPr bwMode="auto">
          <a:xfrm>
            <a:off x="393603" y="4365104"/>
            <a:ext cx="3341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5</a:t>
            </a:r>
            <a:r>
              <a:rPr lang="ru-RU" sz="1800" dirty="0" smtClean="0"/>
              <a:t>. Тип</a:t>
            </a:r>
            <a:r>
              <a:rPr lang="en-US" sz="1800" dirty="0" smtClean="0"/>
              <a:t> </a:t>
            </a:r>
            <a:r>
              <a:rPr lang="ru-RU" sz="1800" dirty="0" smtClean="0"/>
              <a:t>исходящего документа</a:t>
            </a:r>
            <a:endParaRPr lang="ru-RU" sz="1800" dirty="0"/>
          </a:p>
        </p:txBody>
      </p:sp>
      <p:sp>
        <p:nvSpPr>
          <p:cNvPr id="3" name="Text Box 14"/>
          <p:cNvSpPr txBox="1">
            <a:spLocks noChangeArrowheads="1"/>
          </p:cNvSpPr>
          <p:nvPr/>
        </p:nvSpPr>
        <p:spPr bwMode="auto">
          <a:xfrm>
            <a:off x="109538" y="2846264"/>
            <a:ext cx="220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56431" name="Rectangle 15"/>
          <p:cNvSpPr>
            <a:spLocks noChangeArrowheads="1"/>
          </p:cNvSpPr>
          <p:nvPr/>
        </p:nvSpPr>
        <p:spPr bwMode="auto">
          <a:xfrm>
            <a:off x="6175375" y="1700213"/>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a:t>1. Количество </a:t>
            </a:r>
            <a:r>
              <a:rPr lang="ru-RU" sz="1800" i="1"/>
              <a:t>(от 1)</a:t>
            </a:r>
          </a:p>
        </p:txBody>
      </p:sp>
      <p:sp>
        <p:nvSpPr>
          <p:cNvPr id="956432" name="AutoShape 16"/>
          <p:cNvSpPr>
            <a:spLocks noChangeArrowheads="1"/>
          </p:cNvSpPr>
          <p:nvPr/>
        </p:nvSpPr>
        <p:spPr bwMode="auto">
          <a:xfrm>
            <a:off x="395288" y="3508134"/>
            <a:ext cx="2725735" cy="3578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Text Box 14"/>
          <p:cNvSpPr txBox="1">
            <a:spLocks noChangeArrowheads="1"/>
          </p:cNvSpPr>
          <p:nvPr/>
        </p:nvSpPr>
        <p:spPr bwMode="auto">
          <a:xfrm>
            <a:off x="109538" y="345966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56434" name="Rectangle 18"/>
          <p:cNvSpPr>
            <a:spLocks noChangeArrowheads="1"/>
          </p:cNvSpPr>
          <p:nvPr/>
        </p:nvSpPr>
        <p:spPr bwMode="auto">
          <a:xfrm>
            <a:off x="6190255" y="2957002"/>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56435" name="Rectangle 19"/>
          <p:cNvSpPr>
            <a:spLocks noChangeArrowheads="1"/>
          </p:cNvSpPr>
          <p:nvPr/>
        </p:nvSpPr>
        <p:spPr bwMode="auto">
          <a:xfrm>
            <a:off x="92074" y="6413266"/>
            <a:ext cx="9051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a:t>Вкладка </a:t>
            </a:r>
            <a:r>
              <a:rPr lang="ru-RU" dirty="0" smtClean="0"/>
              <a:t>Исходящие документы</a:t>
            </a:r>
            <a:endParaRPr lang="ru-RU" dirty="0"/>
          </a:p>
        </p:txBody>
      </p:sp>
      <p:pic>
        <p:nvPicPr>
          <p:cNvPr id="956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4976" y="4725144"/>
            <a:ext cx="3049211" cy="1404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7844" name="Группа 22"/>
          <p:cNvGrpSpPr>
            <a:grpSpLocks/>
          </p:cNvGrpSpPr>
          <p:nvPr/>
        </p:nvGrpSpPr>
        <p:grpSpPr bwMode="auto">
          <a:xfrm>
            <a:off x="55563" y="355600"/>
            <a:ext cx="8947150" cy="6359525"/>
            <a:chOff x="55977" y="356372"/>
            <a:chExt cx="8945973" cy="6358776"/>
          </a:xfrm>
        </p:grpSpPr>
        <p:sp>
          <p:nvSpPr>
            <p:cNvPr id="24" name="Овал 23"/>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2703535-8F9C-4427-9AF2-08E1107A0757}" type="slidenum">
                <a:rPr lang="en-US" sz="3200">
                  <a:solidFill>
                    <a:schemeClr val="accent6">
                      <a:lumMod val="60000"/>
                      <a:lumOff val="40000"/>
                    </a:schemeClr>
                  </a:solidFill>
                </a:rPr>
                <a:pPr algn="ctr">
                  <a:defRPr/>
                </a:pPr>
                <a:t>81</a:t>
              </a:fld>
              <a:endParaRPr lang="ru-RU" sz="3200" dirty="0">
                <a:solidFill>
                  <a:schemeClr val="accent6">
                    <a:lumMod val="60000"/>
                    <a:lumOff val="40000"/>
                  </a:schemeClr>
                </a:solidFill>
              </a:endParaRPr>
            </a:p>
          </p:txBody>
        </p:sp>
        <p:cxnSp>
          <p:nvCxnSpPr>
            <p:cNvPr id="25" name="Прямая соединительная линия 24"/>
            <p:cNvCxnSpPr>
              <a:stCxn id="24"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Прямая соединительная линия 25"/>
            <p:cNvCxnSpPr>
              <a:endCxn id="24"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AutoShape 16"/>
          <p:cNvSpPr>
            <a:spLocks noChangeArrowheads="1"/>
          </p:cNvSpPr>
          <p:nvPr/>
        </p:nvSpPr>
        <p:spPr bwMode="auto">
          <a:xfrm>
            <a:off x="395289" y="3899789"/>
            <a:ext cx="5598138" cy="4657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8" name="Text Box 14"/>
          <p:cNvSpPr txBox="1">
            <a:spLocks noChangeArrowheads="1"/>
          </p:cNvSpPr>
          <p:nvPr/>
        </p:nvSpPr>
        <p:spPr bwMode="auto">
          <a:xfrm>
            <a:off x="125413" y="399839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9" name="Rectangle 18"/>
          <p:cNvSpPr>
            <a:spLocks noChangeArrowheads="1"/>
          </p:cNvSpPr>
          <p:nvPr/>
        </p:nvSpPr>
        <p:spPr bwMode="auto">
          <a:xfrm>
            <a:off x="6224014" y="3749090"/>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4</a:t>
            </a:r>
            <a:r>
              <a:rPr lang="ru-RU" sz="1800" dirty="0" smtClean="0"/>
              <a:t>. Срок выдачи</a:t>
            </a:r>
            <a:endParaRPr lang="ru-RU" sz="1800" dirty="0"/>
          </a:p>
          <a:p>
            <a:pPr marL="457200" indent="-457200"/>
            <a:r>
              <a:rPr lang="ru-RU" sz="1800" i="1" dirty="0"/>
              <a:t>(редактор текста)</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4325" y="1791319"/>
            <a:ext cx="4675435" cy="43038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Rectangle 10"/>
          <p:cNvSpPr>
            <a:spLocks noChangeArrowheads="1"/>
          </p:cNvSpPr>
          <p:nvPr/>
        </p:nvSpPr>
        <p:spPr bwMode="auto">
          <a:xfrm>
            <a:off x="1187450" y="1196975"/>
            <a:ext cx="6835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Цели обращения. Юридически значимые действия</a:t>
            </a:r>
            <a:endParaRPr lang="en-US" i="1" dirty="0"/>
          </a:p>
        </p:txBody>
      </p:sp>
      <p:sp>
        <p:nvSpPr>
          <p:cNvPr id="78852" name="Rectangle 11"/>
          <p:cNvSpPr>
            <a:spLocks noChangeArrowheads="1"/>
          </p:cNvSpPr>
          <p:nvPr/>
        </p:nvSpPr>
        <p:spPr bwMode="auto">
          <a:xfrm>
            <a:off x="1116013" y="6207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a:solidFill>
                  <a:srgbClr val="006699"/>
                </a:solidFill>
              </a:rPr>
              <a:t>4. Работа с процедурами</a:t>
            </a:r>
          </a:p>
        </p:txBody>
      </p:sp>
      <p:sp>
        <p:nvSpPr>
          <p:cNvPr id="949260" name="AutoShape 12"/>
          <p:cNvSpPr>
            <a:spLocks noChangeArrowheads="1"/>
          </p:cNvSpPr>
          <p:nvPr/>
        </p:nvSpPr>
        <p:spPr bwMode="auto">
          <a:xfrm>
            <a:off x="1475655" y="4793957"/>
            <a:ext cx="3384377" cy="1274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9261" name="AutoShape 13"/>
          <p:cNvSpPr>
            <a:spLocks noChangeArrowheads="1"/>
          </p:cNvSpPr>
          <p:nvPr/>
        </p:nvSpPr>
        <p:spPr bwMode="auto">
          <a:xfrm>
            <a:off x="395289" y="4921448"/>
            <a:ext cx="4464744" cy="3138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107950" y="4574456"/>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107950" y="4862488"/>
            <a:ext cx="22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949264" name="Rectangle 16"/>
          <p:cNvSpPr>
            <a:spLocks noChangeArrowheads="1"/>
          </p:cNvSpPr>
          <p:nvPr/>
        </p:nvSpPr>
        <p:spPr bwMode="auto">
          <a:xfrm>
            <a:off x="5364088" y="2221046"/>
            <a:ext cx="3528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9525" indent="-9525"/>
            <a:r>
              <a:rPr lang="ru-RU" sz="1800" dirty="0"/>
              <a:t>2</a:t>
            </a:r>
            <a:r>
              <a:rPr lang="ru-RU" sz="1800" dirty="0" smtClean="0"/>
              <a:t>. Тип юридически значимого действия</a:t>
            </a:r>
            <a:endParaRPr lang="ru-RU" sz="1800" i="1" dirty="0"/>
          </a:p>
        </p:txBody>
      </p:sp>
      <p:sp>
        <p:nvSpPr>
          <p:cNvPr id="949265" name="Rectangle 17"/>
          <p:cNvSpPr>
            <a:spLocks noChangeArrowheads="1"/>
          </p:cNvSpPr>
          <p:nvPr/>
        </p:nvSpPr>
        <p:spPr bwMode="auto">
          <a:xfrm>
            <a:off x="5364088" y="1809824"/>
            <a:ext cx="202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smtClean="0"/>
              <a:t>1. </a:t>
            </a:r>
            <a:r>
              <a:rPr lang="ru-RU" sz="1800" dirty="0"/>
              <a:t>Наименование</a:t>
            </a:r>
          </a:p>
        </p:txBody>
      </p:sp>
      <p:sp>
        <p:nvSpPr>
          <p:cNvPr id="3" name="Text Box 14"/>
          <p:cNvSpPr txBox="1">
            <a:spLocks noChangeArrowheads="1"/>
          </p:cNvSpPr>
          <p:nvPr/>
        </p:nvSpPr>
        <p:spPr bwMode="auto">
          <a:xfrm>
            <a:off x="107950" y="5229200"/>
            <a:ext cx="22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949270" name="Rectangle 22"/>
          <p:cNvSpPr>
            <a:spLocks noChangeArrowheads="1"/>
          </p:cNvSpPr>
          <p:nvPr/>
        </p:nvSpPr>
        <p:spPr bwMode="auto">
          <a:xfrm>
            <a:off x="5364088" y="4731866"/>
            <a:ext cx="231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800" dirty="0"/>
              <a:t>3</a:t>
            </a:r>
            <a:r>
              <a:rPr lang="ru-RU" sz="1800" dirty="0" smtClean="0"/>
              <a:t>. </a:t>
            </a:r>
            <a:r>
              <a:rPr lang="ru-RU" sz="1800" dirty="0"/>
              <a:t>Комментарий</a:t>
            </a:r>
          </a:p>
          <a:p>
            <a:pPr marL="457200" indent="-457200"/>
            <a:r>
              <a:rPr lang="ru-RU" sz="1800" i="1" dirty="0"/>
              <a:t>(редактор текста)</a:t>
            </a:r>
          </a:p>
        </p:txBody>
      </p:sp>
      <p:sp>
        <p:nvSpPr>
          <p:cNvPr id="949271" name="AutoShape 23"/>
          <p:cNvSpPr>
            <a:spLocks noChangeArrowheads="1"/>
          </p:cNvSpPr>
          <p:nvPr/>
        </p:nvSpPr>
        <p:spPr bwMode="auto">
          <a:xfrm>
            <a:off x="395387" y="5227861"/>
            <a:ext cx="4464645" cy="43338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78865" name="Группа 20"/>
          <p:cNvGrpSpPr>
            <a:grpSpLocks/>
          </p:cNvGrpSpPr>
          <p:nvPr/>
        </p:nvGrpSpPr>
        <p:grpSpPr bwMode="auto">
          <a:xfrm>
            <a:off x="55563" y="355600"/>
            <a:ext cx="8947150" cy="6359525"/>
            <a:chOff x="55977" y="356372"/>
            <a:chExt cx="8945973" cy="6358776"/>
          </a:xfrm>
        </p:grpSpPr>
        <p:sp>
          <p:nvSpPr>
            <p:cNvPr id="22" name="Овал 21"/>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B5918BD1-73CC-4D6F-9DA6-4887A3484047}" type="slidenum">
                <a:rPr lang="en-US" sz="3200">
                  <a:solidFill>
                    <a:schemeClr val="accent6">
                      <a:lumMod val="60000"/>
                      <a:lumOff val="40000"/>
                    </a:schemeClr>
                  </a:solidFill>
                </a:rPr>
                <a:pPr algn="ctr">
                  <a:defRPr/>
                </a:pPr>
                <a:t>82</a:t>
              </a:fld>
              <a:endParaRPr lang="ru-RU" sz="3200" dirty="0">
                <a:solidFill>
                  <a:schemeClr val="accent6">
                    <a:lumMod val="60000"/>
                    <a:lumOff val="40000"/>
                  </a:schemeClr>
                </a:solidFill>
              </a:endParaRPr>
            </a:p>
          </p:txBody>
        </p:sp>
        <p:cxnSp>
          <p:nvCxnSpPr>
            <p:cNvPr id="23" name="Прямая соединительная линия 22"/>
            <p:cNvCxnSpPr>
              <a:stCxn id="22"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Прямая соединительная линия 23"/>
            <p:cNvCxnSpPr>
              <a:endCxn id="22"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956435" name="Rectangle 19"/>
          <p:cNvSpPr>
            <a:spLocks noChangeArrowheads="1"/>
          </p:cNvSpPr>
          <p:nvPr/>
        </p:nvSpPr>
        <p:spPr bwMode="auto">
          <a:xfrm>
            <a:off x="35496" y="6485274"/>
            <a:ext cx="9288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a:t>Перейдем к </a:t>
            </a:r>
            <a:r>
              <a:rPr lang="ru-RU" dirty="0" smtClean="0"/>
              <a:t>упражнению </a:t>
            </a:r>
            <a:r>
              <a:rPr lang="ru-RU" dirty="0"/>
              <a:t>№4. </a:t>
            </a:r>
            <a:r>
              <a:rPr lang="ru-RU" altLang="ru-RU" i="1" dirty="0" smtClean="0"/>
              <a:t>Вкладка </a:t>
            </a:r>
            <a:r>
              <a:rPr lang="ru-RU" dirty="0" smtClean="0"/>
              <a:t>Юридически </a:t>
            </a:r>
            <a:r>
              <a:rPr lang="ru-RU" dirty="0"/>
              <a:t>значимые действия</a:t>
            </a:r>
          </a:p>
        </p:txBody>
      </p:sp>
      <p:pic>
        <p:nvPicPr>
          <p:cNvPr id="25"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36096" y="3032918"/>
            <a:ext cx="3049211" cy="1404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AutoShape 29"/>
          <p:cNvSpPr>
            <a:spLocks noChangeArrowheads="1"/>
          </p:cNvSpPr>
          <p:nvPr/>
        </p:nvSpPr>
        <p:spPr bwMode="auto">
          <a:xfrm rot="10800000" flipV="1">
            <a:off x="5131270" y="5589240"/>
            <a:ext cx="2258468" cy="909516"/>
          </a:xfrm>
          <a:prstGeom prst="wedgeRoundRectCallout">
            <a:avLst>
              <a:gd name="adj1" fmla="val 153353"/>
              <a:gd name="adj2" fmla="val -34688"/>
              <a:gd name="adj3" fmla="val 16667"/>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ru-RU" sz="1800" dirty="0" smtClean="0">
                <a:solidFill>
                  <a:srgbClr val="FF0000"/>
                </a:solidFill>
              </a:rPr>
              <a:t>Кнопка </a:t>
            </a:r>
            <a:endParaRPr lang="ru-RU" sz="1800" dirty="0">
              <a:solidFill>
                <a:srgbClr val="FF0000"/>
              </a:solidFill>
            </a:endParaRPr>
          </a:p>
          <a:p>
            <a:pPr algn="ctr"/>
            <a:r>
              <a:rPr lang="ru-RU" sz="1800" dirty="0" smtClean="0">
                <a:solidFill>
                  <a:srgbClr val="FF0000"/>
                </a:solidFill>
              </a:rPr>
              <a:t>добавления действия</a:t>
            </a:r>
            <a:endParaRPr lang="ru-RU" sz="1800" dirty="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Группа 5"/>
          <p:cNvGrpSpPr>
            <a:grpSpLocks/>
          </p:cNvGrpSpPr>
          <p:nvPr/>
        </p:nvGrpSpPr>
        <p:grpSpPr bwMode="auto">
          <a:xfrm>
            <a:off x="55563" y="355600"/>
            <a:ext cx="8947150" cy="6359525"/>
            <a:chOff x="55977" y="356372"/>
            <a:chExt cx="8945973" cy="6358776"/>
          </a:xfrm>
        </p:grpSpPr>
        <p:sp>
          <p:nvSpPr>
            <p:cNvPr id="7" name="Овал 6"/>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530C6679-ED95-4EB5-8D1C-06E8B4DD51DE}" type="slidenum">
                <a:rPr lang="en-US" sz="3200">
                  <a:solidFill>
                    <a:schemeClr val="accent6">
                      <a:lumMod val="60000"/>
                      <a:lumOff val="40000"/>
                    </a:schemeClr>
                  </a:solidFill>
                </a:rPr>
                <a:pPr algn="ctr">
                  <a:defRPr/>
                </a:pPr>
                <a:t>83</a:t>
              </a:fld>
              <a:endParaRPr lang="ru-RU" sz="3200" dirty="0">
                <a:solidFill>
                  <a:schemeClr val="accent6">
                    <a:lumMod val="60000"/>
                    <a:lumOff val="40000"/>
                  </a:schemeClr>
                </a:solidFill>
              </a:endParaRPr>
            </a:p>
          </p:txBody>
        </p:sp>
        <p:cxnSp>
          <p:nvCxnSpPr>
            <p:cNvPr id="8" name="Прямая соединительная линия 7"/>
            <p:cNvCxnSpPr>
              <a:stCxn id="7"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a:endCxn id="7"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Rectangle 2"/>
          <p:cNvSpPr>
            <a:spLocks noChangeArrowheads="1"/>
          </p:cNvSpPr>
          <p:nvPr/>
        </p:nvSpPr>
        <p:spPr bwMode="auto">
          <a:xfrm>
            <a:off x="545355" y="2492698"/>
            <a:ext cx="7961313" cy="165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dirty="0">
                <a:solidFill>
                  <a:schemeClr val="tx2"/>
                </a:solidFill>
              </a:rPr>
              <a:t>Занятие 5</a:t>
            </a:r>
            <a:br>
              <a:rPr lang="ru-RU" sz="4400" b="1" dirty="0">
                <a:solidFill>
                  <a:schemeClr val="tx2"/>
                </a:solidFill>
              </a:rPr>
            </a:br>
            <a:r>
              <a:rPr lang="ru-RU" sz="3600" b="1" dirty="0" smtClean="0">
                <a:solidFill>
                  <a:schemeClr val="tx2"/>
                </a:solidFill>
              </a:rPr>
              <a:t>Ведение и согласование административных регламентов</a:t>
            </a:r>
            <a:endParaRPr lang="ru-RU" sz="3600" b="1" dirty="0">
              <a:solidFill>
                <a:schemeClr val="tx2"/>
              </a:solidFill>
            </a:endParaRPr>
          </a:p>
        </p:txBody>
      </p:sp>
    </p:spTree>
    <p:extLst>
      <p:ext uri="{BB962C8B-B14F-4D97-AF65-F5344CB8AC3E}">
        <p14:creationId xmlns:p14="http://schemas.microsoft.com/office/powerpoint/2010/main" val="25810928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62" y="2235038"/>
            <a:ext cx="7459758" cy="40736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smtClean="0">
                <a:solidFill>
                  <a:srgbClr val="006699"/>
                </a:solidFill>
              </a:rPr>
              <a:t>5. Ведение и согласование административных регламентов</a:t>
            </a:r>
            <a:endParaRPr lang="ru-RU" sz="2200" b="1" dirty="0">
              <a:solidFill>
                <a:srgbClr val="006699"/>
              </a:solidFill>
            </a:endParaRPr>
          </a:p>
        </p:txBody>
      </p:sp>
      <p:sp>
        <p:nvSpPr>
          <p:cNvPr id="32772" name="Rectangle 8"/>
          <p:cNvSpPr>
            <a:spLocks noChangeArrowheads="1"/>
          </p:cNvSpPr>
          <p:nvPr/>
        </p:nvSpPr>
        <p:spPr bwMode="auto">
          <a:xfrm>
            <a:off x="1116013" y="1268413"/>
            <a:ext cx="6896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Создание нового административного регламента</a:t>
            </a:r>
            <a:endParaRPr lang="en-US" b="1" i="1" dirty="0"/>
          </a:p>
        </p:txBody>
      </p:sp>
      <p:sp>
        <p:nvSpPr>
          <p:cNvPr id="350217" name="AutoShape 9"/>
          <p:cNvSpPr>
            <a:spLocks noChangeArrowheads="1"/>
          </p:cNvSpPr>
          <p:nvPr/>
        </p:nvSpPr>
        <p:spPr bwMode="auto">
          <a:xfrm>
            <a:off x="799662" y="3284984"/>
            <a:ext cx="1684106" cy="187220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0173" y="385437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8259420" y="2617241"/>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50234" name="Rectangle 26"/>
          <p:cNvSpPr>
            <a:spLocks noChangeArrowheads="1"/>
          </p:cNvSpPr>
          <p:nvPr/>
        </p:nvSpPr>
        <p:spPr bwMode="auto">
          <a:xfrm>
            <a:off x="231214" y="1783660"/>
            <a:ext cx="5564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800" dirty="0" smtClean="0"/>
              <a:t>Закладка «Административные регламенты»</a:t>
            </a:r>
            <a:endParaRPr lang="ru-RU" sz="18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карточку административного регламента</a:t>
            </a:r>
            <a:endParaRPr lang="ru-RU" dirty="0"/>
          </a:p>
        </p:txBody>
      </p:sp>
      <p:sp>
        <p:nvSpPr>
          <p:cNvPr id="41" name="Rectangle 26"/>
          <p:cNvSpPr>
            <a:spLocks noChangeArrowheads="1"/>
          </p:cNvSpPr>
          <p:nvPr/>
        </p:nvSpPr>
        <p:spPr bwMode="auto">
          <a:xfrm>
            <a:off x="5449814" y="1783660"/>
            <a:ext cx="3694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800" dirty="0" smtClean="0"/>
              <a:t>2. Кнопка «Создать  АР услуги»</a:t>
            </a:r>
            <a:endParaRPr lang="ru-RU" sz="1800" dirty="0"/>
          </a:p>
        </p:txBody>
      </p:sp>
      <p:sp>
        <p:nvSpPr>
          <p:cNvPr id="45" name="AutoShape 9"/>
          <p:cNvSpPr>
            <a:spLocks noChangeArrowheads="1"/>
          </p:cNvSpPr>
          <p:nvPr/>
        </p:nvSpPr>
        <p:spPr bwMode="auto">
          <a:xfrm>
            <a:off x="7164288" y="2708920"/>
            <a:ext cx="1095132" cy="18335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19239873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1" y="1970446"/>
            <a:ext cx="7872561" cy="2467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4773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«Основные </a:t>
            </a:r>
            <a:r>
              <a:rPr lang="ru-RU" b="1" i="1" dirty="0"/>
              <a:t>сведения»</a:t>
            </a:r>
            <a:endParaRPr lang="en-US" b="1" i="1" dirty="0"/>
          </a:p>
        </p:txBody>
      </p:sp>
      <p:sp>
        <p:nvSpPr>
          <p:cNvPr id="350217" name="AutoShape 9"/>
          <p:cNvSpPr>
            <a:spLocks noChangeArrowheads="1"/>
          </p:cNvSpPr>
          <p:nvPr/>
        </p:nvSpPr>
        <p:spPr bwMode="auto">
          <a:xfrm>
            <a:off x="576801" y="2708920"/>
            <a:ext cx="4811835" cy="47339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564101" y="3933056"/>
            <a:ext cx="4824535" cy="50502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467980" y="27651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467980" y="34088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467980" y="400221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Услуга, которую регулирует административный регламент</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Полное наименование </a:t>
            </a:r>
            <a:r>
              <a:rPr lang="ru-RU" sz="1600" i="1" dirty="0" smtClean="0"/>
              <a:t>(</a:t>
            </a:r>
            <a:r>
              <a:rPr lang="ru-RU" sz="1600" i="1" dirty="0"/>
              <a:t>обязательное</a:t>
            </a:r>
            <a:r>
              <a:rPr lang="ru-RU" sz="1600" i="1" dirty="0" smtClean="0"/>
              <a:t>)</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«Общие положения»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Ответственный орган власти </a:t>
            </a:r>
            <a:r>
              <a:rPr lang="ru-RU" sz="1600" i="1" dirty="0" smtClean="0"/>
              <a:t>(</a:t>
            </a:r>
            <a:r>
              <a:rPr lang="ru-RU" sz="1600" i="1" dirty="0"/>
              <a:t>обязательное</a:t>
            </a:r>
            <a:r>
              <a:rPr lang="ru-RU" sz="1600" i="1" dirty="0" smtClean="0"/>
              <a:t>)</a:t>
            </a:r>
            <a:endParaRPr lang="ru-RU" sz="1600" i="1" dirty="0"/>
          </a:p>
        </p:txBody>
      </p:sp>
      <p:sp>
        <p:nvSpPr>
          <p:cNvPr id="45" name="AutoShape 9"/>
          <p:cNvSpPr>
            <a:spLocks noChangeArrowheads="1"/>
          </p:cNvSpPr>
          <p:nvPr/>
        </p:nvSpPr>
        <p:spPr bwMode="auto">
          <a:xfrm>
            <a:off x="564101" y="3408856"/>
            <a:ext cx="4811835" cy="4521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396152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04989"/>
            <a:ext cx="7962314" cy="27509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1099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«Общие положения»</a:t>
            </a:r>
            <a:endParaRPr lang="en-US" b="1" i="1" dirty="0"/>
          </a:p>
        </p:txBody>
      </p:sp>
      <p:sp>
        <p:nvSpPr>
          <p:cNvPr id="350217" name="AutoShape 9"/>
          <p:cNvSpPr>
            <a:spLocks noChangeArrowheads="1"/>
          </p:cNvSpPr>
          <p:nvPr/>
        </p:nvSpPr>
        <p:spPr bwMode="auto">
          <a:xfrm>
            <a:off x="749810" y="2708920"/>
            <a:ext cx="4811835" cy="47339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712243" y="3863898"/>
            <a:ext cx="5299917" cy="5732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545311" y="276512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545311" y="340885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6409407" y="400221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350229" name="Rectangle 21"/>
          <p:cNvSpPr>
            <a:spLocks noChangeArrowheads="1"/>
          </p:cNvSpPr>
          <p:nvPr/>
        </p:nvSpPr>
        <p:spPr bwMode="auto">
          <a:xfrm>
            <a:off x="327314" y="5488818"/>
            <a:ext cx="8348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600" dirty="0"/>
              <a:t>3. </a:t>
            </a:r>
            <a:r>
              <a:rPr lang="ru-RU" sz="1600" dirty="0" smtClean="0"/>
              <a:t>Требования к порядку информирования о предоставлении государственной (муниципальной) услуги</a:t>
            </a:r>
            <a:endParaRPr lang="ru-RU" sz="1600" i="1" dirty="0"/>
          </a:p>
        </p:txBody>
      </p:sp>
      <p:sp>
        <p:nvSpPr>
          <p:cNvPr id="350234" name="Rectangle 26"/>
          <p:cNvSpPr>
            <a:spLocks noChangeArrowheads="1"/>
          </p:cNvSpPr>
          <p:nvPr/>
        </p:nvSpPr>
        <p:spPr bwMode="auto">
          <a:xfrm>
            <a:off x="315578" y="4589338"/>
            <a:ext cx="4616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 </a:t>
            </a:r>
            <a:r>
              <a:rPr lang="ru-RU" sz="1600" dirty="0" smtClean="0"/>
              <a:t>Предмет регулирования регламента</a:t>
            </a:r>
            <a:endParaRPr lang="ru-RU" sz="1600" dirty="0"/>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«Стандарт предоставления услуги» </a:t>
            </a:r>
            <a:endParaRPr lang="ru-RU" dirty="0"/>
          </a:p>
        </p:txBody>
      </p:sp>
      <p:sp>
        <p:nvSpPr>
          <p:cNvPr id="41" name="Rectangle 26"/>
          <p:cNvSpPr>
            <a:spLocks noChangeArrowheads="1"/>
          </p:cNvSpPr>
          <p:nvPr/>
        </p:nvSpPr>
        <p:spPr bwMode="auto">
          <a:xfrm>
            <a:off x="327314" y="5013176"/>
            <a:ext cx="5048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Круг заявителей</a:t>
            </a:r>
            <a:endParaRPr lang="ru-RU" sz="1600" i="1" dirty="0"/>
          </a:p>
        </p:txBody>
      </p:sp>
      <p:sp>
        <p:nvSpPr>
          <p:cNvPr id="45" name="AutoShape 9"/>
          <p:cNvSpPr>
            <a:spLocks noChangeArrowheads="1"/>
          </p:cNvSpPr>
          <p:nvPr/>
        </p:nvSpPr>
        <p:spPr bwMode="auto">
          <a:xfrm>
            <a:off x="749809" y="3293515"/>
            <a:ext cx="4811835" cy="45219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extLst>
      <p:ext uri="{BB962C8B-B14F-4D97-AF65-F5344CB8AC3E}">
        <p14:creationId xmlns:p14="http://schemas.microsoft.com/office/powerpoint/2010/main" val="22221953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27" y="1703241"/>
            <a:ext cx="4943145" cy="37820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573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a:t>
            </a:r>
            <a:endParaRPr lang="en-US" b="1" i="1" dirty="0"/>
          </a:p>
        </p:txBody>
      </p:sp>
      <p:sp>
        <p:nvSpPr>
          <p:cNvPr id="350217" name="AutoShape 9"/>
          <p:cNvSpPr>
            <a:spLocks noChangeArrowheads="1"/>
          </p:cNvSpPr>
          <p:nvPr/>
        </p:nvSpPr>
        <p:spPr bwMode="auto">
          <a:xfrm>
            <a:off x="276927" y="1674539"/>
            <a:ext cx="4934582" cy="52372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90504"/>
            <a:ext cx="4922914" cy="61050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185561" y="175304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69329" y="2281919"/>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164023" y="337899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87</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596194" y="3295249"/>
            <a:ext cx="37283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smtClean="0"/>
              <a:t>3. </a:t>
            </a:r>
            <a:r>
              <a:rPr lang="ru-RU" sz="1600" dirty="0"/>
              <a:t>Описание результата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5577012" y="4042563"/>
            <a:ext cx="36755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4. </a:t>
            </a:r>
            <a:r>
              <a:rPr lang="ru-RU" sz="1600" dirty="0"/>
              <a:t>Срок предоставления государственной (муниципальной) услуги</a:t>
            </a:r>
          </a:p>
        </p:txBody>
      </p:sp>
      <p:sp>
        <p:nvSpPr>
          <p:cNvPr id="43" name="Rectangle 25"/>
          <p:cNvSpPr>
            <a:spLocks noChangeArrowheads="1"/>
          </p:cNvSpPr>
          <p:nvPr/>
        </p:nvSpPr>
        <p:spPr bwMode="auto">
          <a:xfrm>
            <a:off x="5556224" y="4823568"/>
            <a:ext cx="3840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5</a:t>
            </a:r>
            <a:r>
              <a:rPr lang="ru-RU" sz="1600" dirty="0" smtClean="0"/>
              <a:t>. </a:t>
            </a:r>
            <a:r>
              <a:rPr lang="ru-RU" sz="1600" dirty="0"/>
              <a:t>Перечень нормативных правовых актов, регулирующих отношения, возникающие в связи с предоставлением государственной (муниципальной) услуги</a:t>
            </a:r>
          </a:p>
        </p:txBody>
      </p:sp>
      <p:sp>
        <p:nvSpPr>
          <p:cNvPr id="44" name="Rectangle 25"/>
          <p:cNvSpPr>
            <a:spLocks noChangeArrowheads="1"/>
          </p:cNvSpPr>
          <p:nvPr/>
        </p:nvSpPr>
        <p:spPr bwMode="auto">
          <a:xfrm>
            <a:off x="79108" y="5454272"/>
            <a:ext cx="55010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6.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подлежащих представлению заявителем</a:t>
            </a:r>
          </a:p>
        </p:txBody>
      </p:sp>
      <p:sp>
        <p:nvSpPr>
          <p:cNvPr id="45" name="AutoShape 9"/>
          <p:cNvSpPr>
            <a:spLocks noChangeArrowheads="1"/>
          </p:cNvSpPr>
          <p:nvPr/>
        </p:nvSpPr>
        <p:spPr bwMode="auto">
          <a:xfrm>
            <a:off x="288594" y="2198265"/>
            <a:ext cx="4922915" cy="69223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4" y="3501007"/>
            <a:ext cx="4922915" cy="5040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89050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60585" y="1675091"/>
            <a:ext cx="3691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a:t>
            </a:r>
            <a:r>
              <a:rPr lang="ru-RU" sz="1600" dirty="0"/>
              <a:t>государственной (муниципальной) услуги</a:t>
            </a:r>
          </a:p>
        </p:txBody>
      </p:sp>
      <p:sp>
        <p:nvSpPr>
          <p:cNvPr id="58" name="Rectangle 25"/>
          <p:cNvSpPr>
            <a:spLocks noChangeArrowheads="1"/>
          </p:cNvSpPr>
          <p:nvPr/>
        </p:nvSpPr>
        <p:spPr bwMode="auto">
          <a:xfrm>
            <a:off x="5556224" y="2259866"/>
            <a:ext cx="3840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Наименование органа исполнительной власти, предоставляющего государственную (муниципальную) услугу</a:t>
            </a:r>
          </a:p>
        </p:txBody>
      </p:sp>
      <p:sp>
        <p:nvSpPr>
          <p:cNvPr id="59" name="AutoShape 11"/>
          <p:cNvSpPr>
            <a:spLocks noChangeArrowheads="1"/>
          </p:cNvSpPr>
          <p:nvPr/>
        </p:nvSpPr>
        <p:spPr bwMode="auto">
          <a:xfrm>
            <a:off x="288595" y="4005084"/>
            <a:ext cx="4931478" cy="64805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Text Box 14"/>
          <p:cNvSpPr txBox="1">
            <a:spLocks noChangeArrowheads="1"/>
          </p:cNvSpPr>
          <p:nvPr/>
        </p:nvSpPr>
        <p:spPr bwMode="auto">
          <a:xfrm>
            <a:off x="5185271" y="476017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6</a:t>
            </a:r>
            <a:endParaRPr lang="ru-RU" sz="1800" b="1" i="1" dirty="0">
              <a:solidFill>
                <a:srgbClr val="FF0000"/>
              </a:solidFill>
              <a:latin typeface="Times New Roman" pitchFamily="18" charset="0"/>
              <a:cs typeface="Times New Roman" pitchFamily="18" charset="0"/>
            </a:endParaRPr>
          </a:p>
        </p:txBody>
      </p:sp>
      <p:sp>
        <p:nvSpPr>
          <p:cNvPr id="61" name="AutoShape 11"/>
          <p:cNvSpPr>
            <a:spLocks noChangeArrowheads="1"/>
          </p:cNvSpPr>
          <p:nvPr/>
        </p:nvSpPr>
        <p:spPr bwMode="auto">
          <a:xfrm>
            <a:off x="251520" y="4653136"/>
            <a:ext cx="4968552" cy="80113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Text Box 14"/>
          <p:cNvSpPr txBox="1">
            <a:spLocks noChangeArrowheads="1"/>
          </p:cNvSpPr>
          <p:nvPr/>
        </p:nvSpPr>
        <p:spPr bwMode="auto">
          <a:xfrm>
            <a:off x="5169441" y="4005085"/>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5</a:t>
            </a:r>
          </a:p>
        </p:txBody>
      </p:sp>
    </p:spTree>
    <p:extLst>
      <p:ext uri="{BB962C8B-B14F-4D97-AF65-F5344CB8AC3E}">
        <p14:creationId xmlns:p14="http://schemas.microsoft.com/office/powerpoint/2010/main" val="22865337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95" y="1628800"/>
            <a:ext cx="4703791" cy="2866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725485"/>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996952"/>
            <a:ext cx="4715453" cy="67043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88</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220074" y="3617729"/>
            <a:ext cx="40324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Исчерпывающий перечень оснований для отказа в приеме документов, необходимых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76927" y="4869160"/>
            <a:ext cx="87160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Исчерпывающий перечень оснований для приостановления или отказа в предоставлении государственной (муниципальной) услуги</a:t>
            </a:r>
          </a:p>
        </p:txBody>
      </p:sp>
      <p:sp>
        <p:nvSpPr>
          <p:cNvPr id="44" name="Rectangle 25"/>
          <p:cNvSpPr>
            <a:spLocks noChangeArrowheads="1"/>
          </p:cNvSpPr>
          <p:nvPr/>
        </p:nvSpPr>
        <p:spPr bwMode="auto">
          <a:xfrm>
            <a:off x="276926" y="5448126"/>
            <a:ext cx="87595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Перечень услуг, которые являются необходимыми и обязательными для предоставления государственной (муниципальной) услуги, в том числе сведения о документе (документах), выдаваемом (выдаваемых) организациями, участвующими в предоставлении государственной (муниципальной) услуги</a:t>
            </a:r>
          </a:p>
        </p:txBody>
      </p:sp>
      <p:sp>
        <p:nvSpPr>
          <p:cNvPr id="45" name="AutoShape 9"/>
          <p:cNvSpPr>
            <a:spLocks noChangeArrowheads="1"/>
          </p:cNvSpPr>
          <p:nvPr/>
        </p:nvSpPr>
        <p:spPr bwMode="auto">
          <a:xfrm>
            <a:off x="276927" y="2348880"/>
            <a:ext cx="4715459" cy="6480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8280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Исчерпывающий перечень документов, необходимых в соответствии с нормативными правовыми актами для предоставления государственной (муниципальной) услуги и находящихся в распоряжении государственных (муниципальных) органов</a:t>
            </a:r>
          </a:p>
        </p:txBody>
      </p:sp>
    </p:spTree>
    <p:extLst>
      <p:ext uri="{BB962C8B-B14F-4D97-AF65-F5344CB8AC3E}">
        <p14:creationId xmlns:p14="http://schemas.microsoft.com/office/powerpoint/2010/main" val="2186038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84" y="1628800"/>
            <a:ext cx="4698073" cy="27960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276927" y="1623395"/>
            <a:ext cx="4715459" cy="58146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88595" y="2852936"/>
            <a:ext cx="4715453" cy="81445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4992387"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3861048"/>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89</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5333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Продолжим заполнение данной закладки</a:t>
            </a:r>
            <a:endParaRPr lang="ru-RU" dirty="0"/>
          </a:p>
        </p:txBody>
      </p:sp>
      <p:sp>
        <p:nvSpPr>
          <p:cNvPr id="39" name="Rectangle 25"/>
          <p:cNvSpPr>
            <a:spLocks noChangeArrowheads="1"/>
          </p:cNvSpPr>
          <p:nvPr/>
        </p:nvSpPr>
        <p:spPr bwMode="auto">
          <a:xfrm>
            <a:off x="5192094" y="2952239"/>
            <a:ext cx="40324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Порядок, размер и основания взимания платы за предоставление услуг, которые являются необходимыми и обязательными для предоставления государственной (муниципальной) услуги</a:t>
            </a:r>
            <a:endParaRPr lang="ru-RU" sz="1600" i="1" dirty="0"/>
          </a:p>
        </p:txBody>
      </p:sp>
      <p:sp>
        <p:nvSpPr>
          <p:cNvPr id="40" name="Rectangle 25"/>
          <p:cNvSpPr>
            <a:spLocks noChangeArrowheads="1"/>
          </p:cNvSpPr>
          <p:nvPr/>
        </p:nvSpPr>
        <p:spPr bwMode="auto">
          <a:xfrm>
            <a:off x="216502" y="4484288"/>
            <a:ext cx="87160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Максимальный срок ожидания в очереди при подаче запроса о предоставлении государственной (муниципальной) услуги, услуги, предоставляемой организацией, участвующей в предоставлении государственной (муниципальной) услуги, и при получении результата предоставления таких услуг</a:t>
            </a:r>
          </a:p>
        </p:txBody>
      </p:sp>
      <p:sp>
        <p:nvSpPr>
          <p:cNvPr id="44" name="Rectangle 25"/>
          <p:cNvSpPr>
            <a:spLocks noChangeArrowheads="1"/>
          </p:cNvSpPr>
          <p:nvPr/>
        </p:nvSpPr>
        <p:spPr bwMode="auto">
          <a:xfrm>
            <a:off x="251520" y="5520134"/>
            <a:ext cx="87595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Срок и порядок регистрации запроса заявителя о предоставлении государственной (муниципальной) услуги и услуги, предоставляемой организацией, участвующей в предоставлении государственной (муниципальной) услуги, в том числе в электронной форме</a:t>
            </a:r>
          </a:p>
        </p:txBody>
      </p:sp>
      <p:sp>
        <p:nvSpPr>
          <p:cNvPr id="45" name="AutoShape 9"/>
          <p:cNvSpPr>
            <a:spLocks noChangeArrowheads="1"/>
          </p:cNvSpPr>
          <p:nvPr/>
        </p:nvSpPr>
        <p:spPr bwMode="auto">
          <a:xfrm>
            <a:off x="276927" y="2204864"/>
            <a:ext cx="4715459" cy="64807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288595" y="3667390"/>
            <a:ext cx="4703792" cy="75749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220073" y="1628800"/>
            <a:ext cx="40324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размер и основания взимания государственной пошлины или иной платы, взимаемой за предоставление государственной (муниципальной) услуги</a:t>
            </a:r>
          </a:p>
        </p:txBody>
      </p:sp>
    </p:spTree>
    <p:extLst>
      <p:ext uri="{BB962C8B-B14F-4D97-AF65-F5344CB8AC3E}">
        <p14:creationId xmlns:p14="http://schemas.microsoft.com/office/powerpoint/2010/main" val="1155180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2852738"/>
            <a:ext cx="79613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4400" b="1">
                <a:solidFill>
                  <a:schemeClr val="tx2"/>
                </a:solidFill>
              </a:rPr>
              <a:t>Занятие 1</a:t>
            </a:r>
            <a:br>
              <a:rPr lang="ru-RU" sz="4400" b="1">
                <a:solidFill>
                  <a:schemeClr val="tx2"/>
                </a:solidFill>
              </a:rPr>
            </a:br>
            <a:r>
              <a:rPr lang="ru-RU" sz="3600" b="1">
                <a:solidFill>
                  <a:schemeClr val="tx2"/>
                </a:solidFill>
              </a:rPr>
              <a:t>Основные приемы работы с реестром государственных услуг</a:t>
            </a:r>
          </a:p>
        </p:txBody>
      </p:sp>
      <p:grpSp>
        <p:nvGrpSpPr>
          <p:cNvPr id="3075" name="Группа 8"/>
          <p:cNvGrpSpPr>
            <a:grpSpLocks/>
          </p:cNvGrpSpPr>
          <p:nvPr/>
        </p:nvGrpSpPr>
        <p:grpSpPr bwMode="auto">
          <a:xfrm>
            <a:off x="55563" y="355600"/>
            <a:ext cx="8947150" cy="6359525"/>
            <a:chOff x="55977" y="356372"/>
            <a:chExt cx="8945973" cy="6358776"/>
          </a:xfrm>
        </p:grpSpPr>
        <p:sp>
          <p:nvSpPr>
            <p:cNvPr id="10" name="Овал 9"/>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212050BE-AB73-4B16-9834-663BB4140B4B}" type="slidenum">
                <a:rPr lang="en-US" sz="3200">
                  <a:solidFill>
                    <a:schemeClr val="accent6">
                      <a:lumMod val="60000"/>
                      <a:lumOff val="40000"/>
                    </a:schemeClr>
                  </a:solidFill>
                </a:rPr>
                <a:pPr algn="ctr">
                  <a:defRPr/>
                </a:pPr>
                <a:t>9</a:t>
              </a:fld>
              <a:endParaRPr lang="ru-RU" sz="3200" dirty="0">
                <a:solidFill>
                  <a:schemeClr val="accent6">
                    <a:lumMod val="60000"/>
                    <a:lumOff val="40000"/>
                  </a:schemeClr>
                </a:solidFill>
              </a:endParaRPr>
            </a:p>
          </p:txBody>
        </p:sp>
        <p:cxnSp>
          <p:nvCxnSpPr>
            <p:cNvPr id="11" name="Прямая соединительная линия 10"/>
            <p:cNvCxnSpPr>
              <a:stCxn id="10"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Прямая соединительная линия 11"/>
            <p:cNvCxnSpPr>
              <a:endCxn id="10"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733332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4" y="1668523"/>
            <a:ext cx="4917582" cy="1971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611560" y="1268413"/>
            <a:ext cx="8320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«Стандарт предоставления услуги» (продолжение)</a:t>
            </a:r>
            <a:endParaRPr lang="en-US" b="1" i="1" dirty="0"/>
          </a:p>
        </p:txBody>
      </p:sp>
      <p:sp>
        <p:nvSpPr>
          <p:cNvPr id="350217" name="AutoShape 9"/>
          <p:cNvSpPr>
            <a:spLocks noChangeArrowheads="1"/>
          </p:cNvSpPr>
          <p:nvPr/>
        </p:nvSpPr>
        <p:spPr bwMode="auto">
          <a:xfrm>
            <a:off x="315694" y="1668524"/>
            <a:ext cx="4892425" cy="53634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318977" y="2758137"/>
            <a:ext cx="4914299" cy="90925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208120" y="1668524"/>
            <a:ext cx="4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185271" y="234220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90</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«Административные процедуры»</a:t>
            </a:r>
            <a:endParaRPr lang="ru-RU" dirty="0"/>
          </a:p>
        </p:txBody>
      </p:sp>
      <p:sp>
        <p:nvSpPr>
          <p:cNvPr id="39" name="Rectangle 25"/>
          <p:cNvSpPr>
            <a:spLocks noChangeArrowheads="1"/>
          </p:cNvSpPr>
          <p:nvPr/>
        </p:nvSpPr>
        <p:spPr bwMode="auto">
          <a:xfrm>
            <a:off x="5578131" y="2758137"/>
            <a:ext cx="35658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600" dirty="0"/>
              <a:t>2</a:t>
            </a:r>
            <a:r>
              <a:rPr lang="ru-RU" sz="1600" dirty="0" smtClean="0"/>
              <a:t>. </a:t>
            </a:r>
            <a:r>
              <a:rPr lang="ru-RU" sz="1600" dirty="0"/>
              <a:t>Показатели доступности и качества государственной (муниципальной) услуги</a:t>
            </a:r>
            <a:endParaRPr lang="ru-RU" sz="1600" i="1" dirty="0"/>
          </a:p>
        </p:txBody>
      </p:sp>
      <p:sp>
        <p:nvSpPr>
          <p:cNvPr id="40" name="Rectangle 25"/>
          <p:cNvSpPr>
            <a:spLocks noChangeArrowheads="1"/>
          </p:cNvSpPr>
          <p:nvPr/>
        </p:nvSpPr>
        <p:spPr bwMode="auto">
          <a:xfrm>
            <a:off x="257403" y="3861048"/>
            <a:ext cx="87160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Иные требования, в том числе учитывающие особенности предоставления государственной (муниципальной) услуги в многофункциональных центрах предоставления государственных и муниципальных услуг и особенности предоставления государственной (муниципальной) услуги в электронной форме</a:t>
            </a:r>
          </a:p>
        </p:txBody>
      </p:sp>
      <p:sp>
        <p:nvSpPr>
          <p:cNvPr id="45" name="AutoShape 9"/>
          <p:cNvSpPr>
            <a:spLocks noChangeArrowheads="1"/>
          </p:cNvSpPr>
          <p:nvPr/>
        </p:nvSpPr>
        <p:spPr bwMode="auto">
          <a:xfrm>
            <a:off x="318977" y="2204864"/>
            <a:ext cx="4889143" cy="553273"/>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185271" y="2990280"/>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555474" y="1659910"/>
            <a:ext cx="34556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Требования к помещениям, в которых предоставляются государственная (муниципальная) услуга</a:t>
            </a:r>
          </a:p>
        </p:txBody>
      </p:sp>
    </p:spTree>
    <p:extLst>
      <p:ext uri="{BB962C8B-B14F-4D97-AF65-F5344CB8AC3E}">
        <p14:creationId xmlns:p14="http://schemas.microsoft.com/office/powerpoint/2010/main" val="3190469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48425"/>
            <a:ext cx="6652762" cy="352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974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91</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ввод административной процедуры</a:t>
            </a:r>
            <a:endParaRPr lang="ru-RU" dirty="0"/>
          </a:p>
        </p:txBody>
      </p:sp>
      <p:sp>
        <p:nvSpPr>
          <p:cNvPr id="42" name="AutoShape 9"/>
          <p:cNvSpPr>
            <a:spLocks noChangeArrowheads="1"/>
          </p:cNvSpPr>
          <p:nvPr/>
        </p:nvSpPr>
        <p:spPr bwMode="auto">
          <a:xfrm>
            <a:off x="2987825" y="2854326"/>
            <a:ext cx="3384375" cy="3375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2987825" y="3191904"/>
            <a:ext cx="864096" cy="23709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6372200" y="2839757"/>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3852416" y="312709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396306" y="5411291"/>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Перечень административных процедур</a:t>
            </a:r>
            <a:endParaRPr lang="ru-RU" sz="1600" dirty="0"/>
          </a:p>
        </p:txBody>
      </p:sp>
      <p:sp>
        <p:nvSpPr>
          <p:cNvPr id="21" name="Rectangle 25"/>
          <p:cNvSpPr>
            <a:spLocks noChangeArrowheads="1"/>
          </p:cNvSpPr>
          <p:nvPr/>
        </p:nvSpPr>
        <p:spPr bwMode="auto">
          <a:xfrm>
            <a:off x="396416" y="5772285"/>
            <a:ext cx="86062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Добавление административной процедуры в список административных процедур</a:t>
            </a:r>
            <a:endParaRPr lang="ru-RU" sz="1600" dirty="0"/>
          </a:p>
        </p:txBody>
      </p:sp>
    </p:spTree>
    <p:extLst>
      <p:ext uri="{BB962C8B-B14F-4D97-AF65-F5344CB8AC3E}">
        <p14:creationId xmlns:p14="http://schemas.microsoft.com/office/powerpoint/2010/main" val="2028175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37694"/>
            <a:ext cx="7444705" cy="245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9493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«Административные процедуры» (продолжение)</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92</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«Порядок и формы контроля»</a:t>
            </a:r>
            <a:endParaRPr lang="ru-RU" dirty="0"/>
          </a:p>
        </p:txBody>
      </p:sp>
      <p:sp>
        <p:nvSpPr>
          <p:cNvPr id="42" name="AutoShape 9"/>
          <p:cNvSpPr>
            <a:spLocks noChangeArrowheads="1"/>
          </p:cNvSpPr>
          <p:nvPr/>
        </p:nvSpPr>
        <p:spPr bwMode="auto">
          <a:xfrm>
            <a:off x="1116013" y="3089434"/>
            <a:ext cx="1692187" cy="337577"/>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3" name="AutoShape 11"/>
          <p:cNvSpPr>
            <a:spLocks noChangeArrowheads="1"/>
          </p:cNvSpPr>
          <p:nvPr/>
        </p:nvSpPr>
        <p:spPr bwMode="auto">
          <a:xfrm>
            <a:off x="1151358" y="3933056"/>
            <a:ext cx="972369" cy="28803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862482" y="306364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46" name="Text Box 14"/>
          <p:cNvSpPr txBox="1">
            <a:spLocks noChangeArrowheads="1"/>
          </p:cNvSpPr>
          <p:nvPr/>
        </p:nvSpPr>
        <p:spPr bwMode="auto">
          <a:xfrm>
            <a:off x="6394716" y="349565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20" name="Rectangle 25"/>
          <p:cNvSpPr>
            <a:spLocks noChangeArrowheads="1"/>
          </p:cNvSpPr>
          <p:nvPr/>
        </p:nvSpPr>
        <p:spPr bwMode="auto">
          <a:xfrm>
            <a:off x="519906" y="4581128"/>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Наименование административной процедуры</a:t>
            </a:r>
            <a:endParaRPr lang="ru-RU" sz="1600" dirty="0"/>
          </a:p>
        </p:txBody>
      </p:sp>
      <p:sp>
        <p:nvSpPr>
          <p:cNvPr id="21" name="Rectangle 25"/>
          <p:cNvSpPr>
            <a:spLocks noChangeArrowheads="1"/>
          </p:cNvSpPr>
          <p:nvPr/>
        </p:nvSpPr>
        <p:spPr bwMode="auto">
          <a:xfrm>
            <a:off x="532787" y="4929120"/>
            <a:ext cx="828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smtClean="0"/>
              <a:t>2. Описание административной процедуры</a:t>
            </a:r>
            <a:endParaRPr lang="ru-RU" sz="1600" dirty="0"/>
          </a:p>
        </p:txBody>
      </p:sp>
      <p:sp>
        <p:nvSpPr>
          <p:cNvPr id="17" name="AutoShape 9"/>
          <p:cNvSpPr>
            <a:spLocks noChangeArrowheads="1"/>
          </p:cNvSpPr>
          <p:nvPr/>
        </p:nvSpPr>
        <p:spPr bwMode="auto">
          <a:xfrm>
            <a:off x="1114543" y="3430355"/>
            <a:ext cx="5257657" cy="49730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2123727" y="3893715"/>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Rectangle 25"/>
          <p:cNvSpPr>
            <a:spLocks noChangeArrowheads="1"/>
          </p:cNvSpPr>
          <p:nvPr/>
        </p:nvSpPr>
        <p:spPr bwMode="auto">
          <a:xfrm>
            <a:off x="520700" y="5297041"/>
            <a:ext cx="828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Возможность ввода следующей административной процедуры</a:t>
            </a:r>
            <a:endParaRPr lang="ru-RU" sz="1600" dirty="0"/>
          </a:p>
        </p:txBody>
      </p:sp>
    </p:spTree>
    <p:extLst>
      <p:ext uri="{BB962C8B-B14F-4D97-AF65-F5344CB8AC3E}">
        <p14:creationId xmlns:p14="http://schemas.microsoft.com/office/powerpoint/2010/main" val="25292071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52" y="1684330"/>
            <a:ext cx="4709106" cy="3226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771" name="Rectangle 7"/>
          <p:cNvSpPr>
            <a:spLocks noChangeArrowheads="1"/>
          </p:cNvSpPr>
          <p:nvPr/>
        </p:nvSpPr>
        <p:spPr bwMode="auto">
          <a:xfrm>
            <a:off x="1116013" y="333375"/>
            <a:ext cx="8027987" cy="99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5427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«Порядок и формы контроля»</a:t>
            </a:r>
            <a:endParaRPr lang="en-US" b="1" i="1" dirty="0"/>
          </a:p>
        </p:txBody>
      </p:sp>
      <p:sp>
        <p:nvSpPr>
          <p:cNvPr id="350217" name="AutoShape 9"/>
          <p:cNvSpPr>
            <a:spLocks noChangeArrowheads="1"/>
          </p:cNvSpPr>
          <p:nvPr/>
        </p:nvSpPr>
        <p:spPr bwMode="auto">
          <a:xfrm>
            <a:off x="299330" y="2132865"/>
            <a:ext cx="4703828" cy="79208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0219" name="AutoShape 11"/>
          <p:cNvSpPr>
            <a:spLocks noChangeArrowheads="1"/>
          </p:cNvSpPr>
          <p:nvPr/>
        </p:nvSpPr>
        <p:spPr bwMode="auto">
          <a:xfrm>
            <a:off x="298096" y="3478606"/>
            <a:ext cx="4705953" cy="74248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174" name="Text Box 14"/>
          <p:cNvSpPr txBox="1">
            <a:spLocks noChangeArrowheads="1"/>
          </p:cNvSpPr>
          <p:nvPr/>
        </p:nvSpPr>
        <p:spPr bwMode="auto">
          <a:xfrm>
            <a:off x="5004048" y="234888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 name="Text Box 14"/>
          <p:cNvSpPr txBox="1">
            <a:spLocks noChangeArrowheads="1"/>
          </p:cNvSpPr>
          <p:nvPr/>
        </p:nvSpPr>
        <p:spPr bwMode="auto">
          <a:xfrm>
            <a:off x="5004048" y="2996952"/>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3" name="Text Box 14"/>
          <p:cNvSpPr txBox="1">
            <a:spLocks noChangeArrowheads="1"/>
          </p:cNvSpPr>
          <p:nvPr/>
        </p:nvSpPr>
        <p:spPr bwMode="auto">
          <a:xfrm>
            <a:off x="5004048" y="436510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smtClean="0">
                <a:solidFill>
                  <a:srgbClr val="FF0000"/>
                </a:solidFill>
                <a:latin typeface="Times New Roman" pitchFamily="18" charset="0"/>
                <a:cs typeface="Times New Roman" pitchFamily="18" charset="0"/>
              </a:rPr>
              <a:t>4</a:t>
            </a:r>
            <a:endParaRPr lang="ru-RU" sz="1800" b="1" i="1" dirty="0">
              <a:solidFill>
                <a:srgbClr val="FF0000"/>
              </a:solidFill>
              <a:latin typeface="Times New Roman" pitchFamily="18" charset="0"/>
              <a:cs typeface="Times New Roman" pitchFamily="18" charset="0"/>
            </a:endParaRPr>
          </a:p>
        </p:txBody>
      </p:sp>
      <p:grpSp>
        <p:nvGrpSpPr>
          <p:cNvPr id="32792" name="Группа 27"/>
          <p:cNvGrpSpPr>
            <a:grpSpLocks/>
          </p:cNvGrpSpPr>
          <p:nvPr/>
        </p:nvGrpSpPr>
        <p:grpSpPr bwMode="auto">
          <a:xfrm>
            <a:off x="45830" y="333375"/>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93</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488509"/>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«Досудебный порядок обжалования»</a:t>
            </a:r>
            <a:endParaRPr lang="ru-RU" dirty="0"/>
          </a:p>
        </p:txBody>
      </p:sp>
      <p:sp>
        <p:nvSpPr>
          <p:cNvPr id="40" name="Rectangle 25"/>
          <p:cNvSpPr>
            <a:spLocks noChangeArrowheads="1"/>
          </p:cNvSpPr>
          <p:nvPr/>
        </p:nvSpPr>
        <p:spPr bwMode="auto">
          <a:xfrm>
            <a:off x="5148064" y="3717032"/>
            <a:ext cx="42515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a:t>
            </a:r>
            <a:r>
              <a:rPr lang="ru-RU" sz="1600" dirty="0"/>
              <a:t>Порядок и периодичность осуществления плановых и внеплановых проверок полноты и качества предоставления государственной (муниципальной) услуги</a:t>
            </a:r>
          </a:p>
        </p:txBody>
      </p:sp>
      <p:sp>
        <p:nvSpPr>
          <p:cNvPr id="43" name="Rectangle 25"/>
          <p:cNvSpPr>
            <a:spLocks noChangeArrowheads="1"/>
          </p:cNvSpPr>
          <p:nvPr/>
        </p:nvSpPr>
        <p:spPr bwMode="auto">
          <a:xfrm>
            <a:off x="106363" y="5733256"/>
            <a:ext cx="9037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a:t>
            </a:r>
            <a:r>
              <a:rPr lang="ru-RU" sz="1600" dirty="0"/>
              <a:t>Положения, характеризующие требования к порядку и формам контроля за предоставлением государственной (муниципальной) услуги, в том числе со стороны граждан, их объединений и организаций</a:t>
            </a:r>
          </a:p>
        </p:txBody>
      </p:sp>
      <p:sp>
        <p:nvSpPr>
          <p:cNvPr id="44" name="Rectangle 25"/>
          <p:cNvSpPr>
            <a:spLocks noChangeArrowheads="1"/>
          </p:cNvSpPr>
          <p:nvPr/>
        </p:nvSpPr>
        <p:spPr bwMode="auto">
          <a:xfrm>
            <a:off x="106362" y="4941168"/>
            <a:ext cx="91461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a:t>
            </a:r>
            <a:r>
              <a:rPr lang="ru-RU" sz="1600" dirty="0"/>
              <a:t>Ответственность должностных лиц органа исполнительной власти и органа государственного внебюджетного фонда за решения и действия (бездействие), принимаемые (осуществляемые) ими в ходе предоставления государственной (муниципальной) услуги</a:t>
            </a:r>
          </a:p>
        </p:txBody>
      </p:sp>
      <p:sp>
        <p:nvSpPr>
          <p:cNvPr id="45" name="AutoShape 9"/>
          <p:cNvSpPr>
            <a:spLocks noChangeArrowheads="1"/>
          </p:cNvSpPr>
          <p:nvPr/>
        </p:nvSpPr>
        <p:spPr bwMode="auto">
          <a:xfrm>
            <a:off x="294053" y="2924946"/>
            <a:ext cx="4709996" cy="553660"/>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5" name="AutoShape 11"/>
          <p:cNvSpPr>
            <a:spLocks noChangeArrowheads="1"/>
          </p:cNvSpPr>
          <p:nvPr/>
        </p:nvSpPr>
        <p:spPr bwMode="auto">
          <a:xfrm>
            <a:off x="310997" y="4221088"/>
            <a:ext cx="4692161" cy="689809"/>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6" name="Text Box 14"/>
          <p:cNvSpPr txBox="1">
            <a:spLocks noChangeArrowheads="1"/>
          </p:cNvSpPr>
          <p:nvPr/>
        </p:nvSpPr>
        <p:spPr bwMode="auto">
          <a:xfrm>
            <a:off x="5004048" y="3645024"/>
            <a:ext cx="25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57" name="Rectangle 25"/>
          <p:cNvSpPr>
            <a:spLocks noChangeArrowheads="1"/>
          </p:cNvSpPr>
          <p:nvPr/>
        </p:nvSpPr>
        <p:spPr bwMode="auto">
          <a:xfrm>
            <a:off x="5148064" y="1556792"/>
            <a:ext cx="4104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Порядок осуществления текущего контроля за соблюдением и исполнением ответственными должностными лицами положений регламента и иных нормативных правовых актов, устанавливающих требования к предоставлению государственной (муниципальной) услуги, а также принятием ими решений</a:t>
            </a:r>
          </a:p>
        </p:txBody>
      </p:sp>
    </p:spTree>
    <p:extLst>
      <p:ext uri="{BB962C8B-B14F-4D97-AF65-F5344CB8AC3E}">
        <p14:creationId xmlns:p14="http://schemas.microsoft.com/office/powerpoint/2010/main" val="20234479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68523"/>
            <a:ext cx="7431590" cy="3986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6273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«Досудебный порядок обжалования»</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94</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06363" y="6381328"/>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Перейдем к закладке «Перечень документов»</a:t>
            </a:r>
            <a:endParaRPr lang="ru-RU" dirty="0"/>
          </a:p>
        </p:txBody>
      </p:sp>
      <p:sp>
        <p:nvSpPr>
          <p:cNvPr id="42" name="AutoShape 9"/>
          <p:cNvSpPr>
            <a:spLocks noChangeArrowheads="1"/>
          </p:cNvSpPr>
          <p:nvPr/>
        </p:nvSpPr>
        <p:spPr bwMode="auto">
          <a:xfrm>
            <a:off x="2771800" y="2892294"/>
            <a:ext cx="4032448" cy="608714"/>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6871930" y="3031143"/>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724545"/>
            <a:ext cx="8747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a:t>
            </a:r>
            <a:r>
              <a:rPr lang="ru-RU" sz="1600" dirty="0"/>
              <a:t>Досудебный (внесудебный) порядок обжалования решений и действий (бездействия) органа, исполняющего государственную услугу, а также их должностных лиц</a:t>
            </a:r>
          </a:p>
        </p:txBody>
      </p:sp>
    </p:spTree>
    <p:extLst>
      <p:ext uri="{BB962C8B-B14F-4D97-AF65-F5344CB8AC3E}">
        <p14:creationId xmlns:p14="http://schemas.microsoft.com/office/powerpoint/2010/main" val="23394322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693123"/>
            <a:ext cx="7150341" cy="38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4627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a:t>Закладка </a:t>
            </a:r>
            <a:r>
              <a:rPr lang="ru-RU" b="1" i="1" dirty="0" smtClean="0"/>
              <a:t>«Перечень документов»</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95</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9009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режим одновременного просмотра АР и услуги (функции)</a:t>
            </a:r>
            <a:endParaRPr lang="ru-RU" dirty="0"/>
          </a:p>
        </p:txBody>
      </p:sp>
      <p:sp>
        <p:nvSpPr>
          <p:cNvPr id="42" name="AutoShape 9"/>
          <p:cNvSpPr>
            <a:spLocks noChangeArrowheads="1"/>
          </p:cNvSpPr>
          <p:nvPr/>
        </p:nvSpPr>
        <p:spPr bwMode="auto">
          <a:xfrm>
            <a:off x="2683340" y="2595391"/>
            <a:ext cx="1456612" cy="435752"/>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4141319" y="2629910"/>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396306" y="5682734"/>
            <a:ext cx="6911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Добавление документов к регламенту</a:t>
            </a:r>
            <a:endParaRPr lang="ru-RU" sz="1600" dirty="0"/>
          </a:p>
        </p:txBody>
      </p:sp>
    </p:spTree>
    <p:extLst>
      <p:ext uri="{BB962C8B-B14F-4D97-AF65-F5344CB8AC3E}">
        <p14:creationId xmlns:p14="http://schemas.microsoft.com/office/powerpoint/2010/main" val="27376724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48" y="1668523"/>
            <a:ext cx="6553597" cy="350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Rectangle 7"/>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2772" name="Rectangle 8"/>
          <p:cNvSpPr>
            <a:spLocks noChangeArrowheads="1"/>
          </p:cNvSpPr>
          <p:nvPr/>
        </p:nvSpPr>
        <p:spPr bwMode="auto">
          <a:xfrm>
            <a:off x="1116013" y="1268413"/>
            <a:ext cx="77999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ru-RU" b="1" i="1" dirty="0" smtClean="0"/>
              <a:t>Режим одновременного просмотра АР и услуги (функции)</a:t>
            </a:r>
            <a:endParaRPr lang="en-US" b="1" i="1" dirty="0"/>
          </a:p>
        </p:txBody>
      </p:sp>
      <p:grpSp>
        <p:nvGrpSpPr>
          <p:cNvPr id="32792" name="Группа 27"/>
          <p:cNvGrpSpPr>
            <a:grpSpLocks/>
          </p:cNvGrpSpPr>
          <p:nvPr/>
        </p:nvGrpSpPr>
        <p:grpSpPr bwMode="auto">
          <a:xfrm>
            <a:off x="55563" y="355600"/>
            <a:ext cx="8947150" cy="6359525"/>
            <a:chOff x="55977" y="356372"/>
            <a:chExt cx="8945973" cy="6358776"/>
          </a:xfrm>
        </p:grpSpPr>
        <p:sp>
          <p:nvSpPr>
            <p:cNvPr id="29" name="Овал 2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00B014BE-A04B-48DB-A54A-C83611F17266}" type="slidenum">
                <a:rPr lang="en-US" sz="3200">
                  <a:solidFill>
                    <a:schemeClr val="accent6">
                      <a:lumMod val="60000"/>
                      <a:lumOff val="40000"/>
                    </a:schemeClr>
                  </a:solidFill>
                </a:rPr>
                <a:pPr algn="ctr">
                  <a:defRPr/>
                </a:pPr>
                <a:t>96</a:t>
              </a:fld>
              <a:endParaRPr lang="ru-RU" sz="3200" dirty="0">
                <a:solidFill>
                  <a:schemeClr val="accent6">
                    <a:lumMod val="60000"/>
                    <a:lumOff val="40000"/>
                  </a:schemeClr>
                </a:solidFill>
              </a:endParaRPr>
            </a:p>
          </p:txBody>
        </p:sp>
        <p:cxnSp>
          <p:nvCxnSpPr>
            <p:cNvPr id="30" name="Прямая соединительная линия 29"/>
            <p:cNvCxnSpPr>
              <a:stCxn id="2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p:cNvCxnSpPr>
              <a:endCxn id="2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35561" name="Rectangle 9"/>
          <p:cNvSpPr>
            <a:spLocks noChangeArrowheads="1"/>
          </p:cNvSpPr>
          <p:nvPr/>
        </p:nvSpPr>
        <p:spPr bwMode="auto">
          <a:xfrm>
            <a:off x="134085" y="6413266"/>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indent="-457200">
              <a:buFont typeface="Wingdings" pitchFamily="2" charset="2"/>
              <a:buChar char="Ø"/>
            </a:pPr>
            <a:r>
              <a:rPr lang="ru-RU" dirty="0" smtClean="0"/>
              <a:t>Рассмотрим жизненный цикл административного регламента</a:t>
            </a:r>
            <a:endParaRPr lang="ru-RU" dirty="0"/>
          </a:p>
        </p:txBody>
      </p:sp>
      <p:sp>
        <p:nvSpPr>
          <p:cNvPr id="42" name="AutoShape 9"/>
          <p:cNvSpPr>
            <a:spLocks noChangeArrowheads="1"/>
          </p:cNvSpPr>
          <p:nvPr/>
        </p:nvSpPr>
        <p:spPr bwMode="auto">
          <a:xfrm>
            <a:off x="146548" y="2216470"/>
            <a:ext cx="2625252" cy="2764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Text Box 14"/>
          <p:cNvSpPr txBox="1">
            <a:spLocks noChangeArrowheads="1"/>
          </p:cNvSpPr>
          <p:nvPr/>
        </p:nvSpPr>
        <p:spPr bwMode="auto">
          <a:xfrm>
            <a:off x="2783786" y="217132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1</a:t>
            </a:r>
          </a:p>
        </p:txBody>
      </p:sp>
      <p:sp>
        <p:nvSpPr>
          <p:cNvPr id="20" name="Rectangle 25"/>
          <p:cNvSpPr>
            <a:spLocks noChangeArrowheads="1"/>
          </p:cNvSpPr>
          <p:nvPr/>
        </p:nvSpPr>
        <p:spPr bwMode="auto">
          <a:xfrm>
            <a:off x="6804248" y="1805627"/>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1</a:t>
            </a:r>
            <a:r>
              <a:rPr lang="ru-RU" sz="1600" dirty="0" smtClean="0"/>
              <a:t>. Закладки регламента</a:t>
            </a:r>
            <a:endParaRPr lang="ru-RU" sz="1600" dirty="0"/>
          </a:p>
        </p:txBody>
      </p:sp>
      <p:sp>
        <p:nvSpPr>
          <p:cNvPr id="14" name="AutoShape 9"/>
          <p:cNvSpPr>
            <a:spLocks noChangeArrowheads="1"/>
          </p:cNvSpPr>
          <p:nvPr/>
        </p:nvSpPr>
        <p:spPr bwMode="auto">
          <a:xfrm>
            <a:off x="3416675" y="2234325"/>
            <a:ext cx="2625252" cy="276426"/>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 name="Text Box 14"/>
          <p:cNvSpPr txBox="1">
            <a:spLocks noChangeArrowheads="1"/>
          </p:cNvSpPr>
          <p:nvPr/>
        </p:nvSpPr>
        <p:spPr bwMode="auto">
          <a:xfrm>
            <a:off x="6041927" y="2149866"/>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2</a:t>
            </a:r>
          </a:p>
        </p:txBody>
      </p:sp>
      <p:sp>
        <p:nvSpPr>
          <p:cNvPr id="16" name="AutoShape 9"/>
          <p:cNvSpPr>
            <a:spLocks noChangeArrowheads="1"/>
          </p:cNvSpPr>
          <p:nvPr/>
        </p:nvSpPr>
        <p:spPr bwMode="auto">
          <a:xfrm>
            <a:off x="172175" y="2708920"/>
            <a:ext cx="3244499" cy="15121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7" name="AutoShape 9"/>
          <p:cNvSpPr>
            <a:spLocks noChangeArrowheads="1"/>
          </p:cNvSpPr>
          <p:nvPr/>
        </p:nvSpPr>
        <p:spPr bwMode="auto">
          <a:xfrm>
            <a:off x="3423346" y="2734192"/>
            <a:ext cx="3214894" cy="2134968"/>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 name="Text Box 14"/>
          <p:cNvSpPr txBox="1">
            <a:spLocks noChangeArrowheads="1"/>
          </p:cNvSpPr>
          <p:nvPr/>
        </p:nvSpPr>
        <p:spPr bwMode="auto">
          <a:xfrm>
            <a:off x="1553653" y="4221088"/>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3</a:t>
            </a:r>
          </a:p>
        </p:txBody>
      </p:sp>
      <p:sp>
        <p:nvSpPr>
          <p:cNvPr id="19" name="Text Box 14"/>
          <p:cNvSpPr txBox="1">
            <a:spLocks noChangeArrowheads="1"/>
          </p:cNvSpPr>
          <p:nvPr/>
        </p:nvSpPr>
        <p:spPr bwMode="auto">
          <a:xfrm>
            <a:off x="5364088" y="3448844"/>
            <a:ext cx="25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800" b="1" i="1" dirty="0">
                <a:solidFill>
                  <a:srgbClr val="FF0000"/>
                </a:solidFill>
                <a:latin typeface="Times New Roman" pitchFamily="18" charset="0"/>
                <a:cs typeface="Times New Roman" pitchFamily="18" charset="0"/>
              </a:rPr>
              <a:t>4</a:t>
            </a:r>
          </a:p>
        </p:txBody>
      </p:sp>
      <p:sp>
        <p:nvSpPr>
          <p:cNvPr id="21" name="Rectangle 25"/>
          <p:cNvSpPr>
            <a:spLocks noChangeArrowheads="1"/>
          </p:cNvSpPr>
          <p:nvPr/>
        </p:nvSpPr>
        <p:spPr bwMode="auto">
          <a:xfrm>
            <a:off x="6829689" y="2558328"/>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2</a:t>
            </a:r>
            <a:r>
              <a:rPr lang="ru-RU" sz="1600" dirty="0" smtClean="0"/>
              <a:t>. Закладки услуги (функции)</a:t>
            </a:r>
            <a:endParaRPr lang="ru-RU" sz="1600" dirty="0"/>
          </a:p>
        </p:txBody>
      </p:sp>
      <p:sp>
        <p:nvSpPr>
          <p:cNvPr id="22" name="Rectangle 25"/>
          <p:cNvSpPr>
            <a:spLocks noChangeArrowheads="1"/>
          </p:cNvSpPr>
          <p:nvPr/>
        </p:nvSpPr>
        <p:spPr bwMode="auto">
          <a:xfrm>
            <a:off x="6829689" y="3339812"/>
            <a:ext cx="23397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3</a:t>
            </a:r>
            <a:r>
              <a:rPr lang="ru-RU" sz="1600" dirty="0" smtClean="0"/>
              <a:t>. Поля выбранной закладки регламента</a:t>
            </a:r>
            <a:endParaRPr lang="ru-RU" sz="1600" dirty="0"/>
          </a:p>
        </p:txBody>
      </p:sp>
      <p:sp>
        <p:nvSpPr>
          <p:cNvPr id="23" name="Rectangle 25"/>
          <p:cNvSpPr>
            <a:spLocks noChangeArrowheads="1"/>
          </p:cNvSpPr>
          <p:nvPr/>
        </p:nvSpPr>
        <p:spPr bwMode="auto">
          <a:xfrm>
            <a:off x="6831959" y="4214351"/>
            <a:ext cx="2339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600" dirty="0"/>
              <a:t>4</a:t>
            </a:r>
            <a:r>
              <a:rPr lang="ru-RU" sz="1600" dirty="0" smtClean="0"/>
              <a:t>. Поля выбранной закладки услуги (функции)</a:t>
            </a:r>
            <a:endParaRPr lang="ru-RU" sz="1600" dirty="0"/>
          </a:p>
        </p:txBody>
      </p:sp>
    </p:spTree>
    <p:extLst>
      <p:ext uri="{BB962C8B-B14F-4D97-AF65-F5344CB8AC3E}">
        <p14:creationId xmlns:p14="http://schemas.microsoft.com/office/powerpoint/2010/main" val="3268730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Жизненный цикл административного регламента</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оператора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97</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36" y="1772816"/>
            <a:ext cx="8649927" cy="428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7505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Оператора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Координатора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98</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2308324"/>
          </a:xfrm>
          <a:prstGeom prst="rect">
            <a:avLst/>
          </a:prstGeom>
        </p:spPr>
        <p:txBody>
          <a:bodyPr wrap="square">
            <a:spAutoFit/>
          </a:bodyPr>
          <a:lstStyle/>
          <a:p>
            <a:r>
              <a:rPr lang="ru-RU" sz="1800" dirty="0"/>
              <a:t>Объект создается оператором </a:t>
            </a:r>
            <a:r>
              <a:rPr lang="ru-RU" sz="1800" dirty="0" smtClean="0"/>
              <a:t>АР (Новый</a:t>
            </a:r>
            <a:r>
              <a:rPr lang="ru-RU" sz="1800" dirty="0"/>
              <a:t>).</a:t>
            </a:r>
          </a:p>
          <a:p>
            <a:r>
              <a:rPr lang="ru-RU" sz="1800" b="1" i="1" dirty="0" smtClean="0"/>
              <a:t>Оператор</a:t>
            </a:r>
            <a:r>
              <a:rPr lang="ru-RU" sz="1800" dirty="0" smtClean="0"/>
              <a:t> </a:t>
            </a:r>
            <a:r>
              <a:rPr lang="ru-RU" sz="1800" b="1" i="1" dirty="0" smtClean="0"/>
              <a:t>АР</a:t>
            </a:r>
            <a:r>
              <a:rPr lang="ru-RU" sz="1800" dirty="0" smtClean="0"/>
              <a:t> работает </a:t>
            </a:r>
            <a:r>
              <a:rPr lang="ru-RU" sz="1800" dirty="0"/>
              <a:t>с объектами «Новый», </a:t>
            </a:r>
            <a:r>
              <a:rPr lang="ru-RU" sz="1800" dirty="0" smtClean="0"/>
              <a:t>«На доработке», </a:t>
            </a:r>
            <a:r>
              <a:rPr lang="ru-RU" sz="1800" dirty="0"/>
              <a:t>«Не </a:t>
            </a:r>
            <a:r>
              <a:rPr lang="ru-RU" sz="1800" dirty="0" smtClean="0"/>
              <a:t>зарегистрирован, на доработке». </a:t>
            </a:r>
            <a:endParaRPr lang="ru-RU" sz="1800" dirty="0"/>
          </a:p>
          <a:p>
            <a:r>
              <a:rPr lang="ru-RU" sz="1800" u="sng" dirty="0"/>
              <a:t>Оператор может:</a:t>
            </a:r>
          </a:p>
          <a:p>
            <a:pPr marL="742950" lvl="1" indent="-285750">
              <a:buFont typeface="Arial" panose="020B0604020202020204" pitchFamily="34" charset="0"/>
              <a:buChar char="•"/>
            </a:pPr>
            <a:r>
              <a:rPr lang="ru-RU" sz="1800" dirty="0" smtClean="0"/>
              <a:t>Редактировать </a:t>
            </a:r>
            <a:r>
              <a:rPr lang="ru-RU" sz="1800" dirty="0"/>
              <a:t>и сохранить </a:t>
            </a:r>
            <a:r>
              <a:rPr lang="ru-RU" sz="1800" dirty="0" smtClean="0"/>
              <a:t>объект.</a:t>
            </a:r>
            <a:endParaRPr lang="en-US" sz="1800" dirty="0"/>
          </a:p>
          <a:p>
            <a:pPr marL="742950" lvl="1" indent="-285750">
              <a:buFont typeface="Arial" panose="020B0604020202020204" pitchFamily="34" charset="0"/>
              <a:buChar char="•"/>
            </a:pPr>
            <a:r>
              <a:rPr lang="ru-RU" sz="1800" dirty="0" smtClean="0"/>
              <a:t>Отправить </a:t>
            </a:r>
            <a:r>
              <a:rPr lang="ru-RU" sz="1800" dirty="0"/>
              <a:t>объект на </a:t>
            </a:r>
            <a:r>
              <a:rPr lang="ru-RU" sz="1800" dirty="0" smtClean="0"/>
              <a:t>утверждение координатору АР </a:t>
            </a:r>
          </a:p>
          <a:p>
            <a:pPr lvl="1"/>
            <a:r>
              <a:rPr lang="ru-RU" sz="1800" dirty="0"/>
              <a:t> </a:t>
            </a:r>
            <a:r>
              <a:rPr lang="ru-RU" sz="1800" dirty="0" smtClean="0"/>
              <a:t>   (На </a:t>
            </a:r>
            <a:r>
              <a:rPr lang="ru-RU" sz="1800" dirty="0"/>
              <a:t>внутреннем </a:t>
            </a:r>
            <a:r>
              <a:rPr lang="ru-RU" sz="1800" dirty="0" smtClean="0"/>
              <a:t>утверждении).</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p14="http://schemas.microsoft.com/office/powerpoint/2010/main" val="6959930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ChangeArrowheads="1"/>
          </p:cNvSpPr>
          <p:nvPr/>
        </p:nvSpPr>
        <p:spPr bwMode="auto">
          <a:xfrm>
            <a:off x="1116013" y="333375"/>
            <a:ext cx="80279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ru-RU" sz="2200" b="1" dirty="0">
                <a:solidFill>
                  <a:srgbClr val="006699"/>
                </a:solidFill>
              </a:rPr>
              <a:t>5. Ведение и согласование административных регламентов</a:t>
            </a:r>
          </a:p>
        </p:txBody>
      </p:sp>
      <p:sp>
        <p:nvSpPr>
          <p:cNvPr id="33798" name="Rectangle 5"/>
          <p:cNvSpPr>
            <a:spLocks noChangeArrowheads="1"/>
          </p:cNvSpPr>
          <p:nvPr/>
        </p:nvSpPr>
        <p:spPr bwMode="auto">
          <a:xfrm>
            <a:off x="1116013" y="1268413"/>
            <a:ext cx="7200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b="1" i="1" dirty="0" smtClean="0"/>
              <a:t>Возможности Координатора АР</a:t>
            </a:r>
            <a:endParaRPr lang="en-US" b="1" i="1" dirty="0"/>
          </a:p>
        </p:txBody>
      </p:sp>
      <p:sp>
        <p:nvSpPr>
          <p:cNvPr id="62478" name="Rectangle 14"/>
          <p:cNvSpPr>
            <a:spLocks noChangeArrowheads="1"/>
          </p:cNvSpPr>
          <p:nvPr/>
        </p:nvSpPr>
        <p:spPr bwMode="auto">
          <a:xfrm>
            <a:off x="107504" y="6381328"/>
            <a:ext cx="91450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buFont typeface="Wingdings" pitchFamily="2" charset="2"/>
              <a:buChar char="Ø"/>
            </a:pPr>
            <a:r>
              <a:rPr lang="ru-RU" dirty="0" smtClean="0"/>
              <a:t>Рассмотрим возможности Эксперта АР</a:t>
            </a:r>
            <a:endParaRPr lang="ru-RU" dirty="0"/>
          </a:p>
        </p:txBody>
      </p:sp>
      <p:grpSp>
        <p:nvGrpSpPr>
          <p:cNvPr id="33824" name="Группа 37"/>
          <p:cNvGrpSpPr>
            <a:grpSpLocks/>
          </p:cNvGrpSpPr>
          <p:nvPr/>
        </p:nvGrpSpPr>
        <p:grpSpPr bwMode="auto">
          <a:xfrm>
            <a:off x="55563" y="355600"/>
            <a:ext cx="8947150" cy="6359525"/>
            <a:chOff x="55977" y="356372"/>
            <a:chExt cx="8945973" cy="6358776"/>
          </a:xfrm>
        </p:grpSpPr>
        <p:sp>
          <p:nvSpPr>
            <p:cNvPr id="39" name="Овал 38"/>
            <p:cNvSpPr/>
            <p:nvPr/>
          </p:nvSpPr>
          <p:spPr>
            <a:xfrm>
              <a:off x="55977" y="357960"/>
              <a:ext cx="928565" cy="928578"/>
            </a:xfrm>
            <a:prstGeom prst="ellips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fld id="{1D923B3F-9C5B-445D-B9C8-B27B4D02C112}" type="slidenum">
                <a:rPr lang="en-US" sz="3200">
                  <a:solidFill>
                    <a:schemeClr val="accent6">
                      <a:lumMod val="60000"/>
                      <a:lumOff val="40000"/>
                    </a:schemeClr>
                  </a:solidFill>
                </a:rPr>
                <a:pPr algn="ctr">
                  <a:defRPr/>
                </a:pPr>
                <a:t>99</a:t>
              </a:fld>
              <a:endParaRPr lang="ru-RU" sz="3200" dirty="0">
                <a:solidFill>
                  <a:schemeClr val="accent6">
                    <a:lumMod val="60000"/>
                    <a:lumOff val="40000"/>
                  </a:schemeClr>
                </a:solidFill>
              </a:endParaRPr>
            </a:p>
          </p:txBody>
        </p:sp>
        <p:cxnSp>
          <p:nvCxnSpPr>
            <p:cNvPr id="40" name="Прямая соединительная линия 39"/>
            <p:cNvCxnSpPr>
              <a:stCxn id="39" idx="0"/>
            </p:cNvCxnSpPr>
            <p:nvPr/>
          </p:nvCxnSpPr>
          <p:spPr>
            <a:xfrm rot="5400000" flipH="1" flipV="1">
              <a:off x="4760708" y="-3883283"/>
              <a:ext cx="1588" cy="8480897"/>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Прямая соединительная линия 40"/>
            <p:cNvCxnSpPr>
              <a:endCxn id="39" idx="2"/>
            </p:cNvCxnSpPr>
            <p:nvPr/>
          </p:nvCxnSpPr>
          <p:spPr>
            <a:xfrm rot="16200000" flipV="1">
              <a:off x="-2885315" y="3762747"/>
              <a:ext cx="5893693" cy="11111"/>
            </a:xfrm>
            <a:prstGeom prst="line">
              <a:avLst/>
            </a:prstGeom>
            <a:noFill/>
            <a:ln w="60325" cmpd="thickThi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1840756"/>
            <a:ext cx="8136904" cy="3139321"/>
          </a:xfrm>
          <a:prstGeom prst="rect">
            <a:avLst/>
          </a:prstGeom>
        </p:spPr>
        <p:txBody>
          <a:bodyPr wrap="square">
            <a:spAutoFit/>
          </a:bodyPr>
          <a:lstStyle/>
          <a:p>
            <a:r>
              <a:rPr lang="ru-RU" sz="1800" b="1" i="1" dirty="0" smtClean="0"/>
              <a:t>Координатор</a:t>
            </a:r>
            <a:r>
              <a:rPr lang="ru-RU" sz="1800" dirty="0" smtClean="0"/>
              <a:t> </a:t>
            </a:r>
            <a:r>
              <a:rPr lang="ru-RU" sz="1800" b="1" i="1" dirty="0" smtClean="0"/>
              <a:t>АР</a:t>
            </a:r>
            <a:r>
              <a:rPr lang="ru-RU" sz="1800" dirty="0" smtClean="0"/>
              <a:t> работает </a:t>
            </a:r>
            <a:r>
              <a:rPr lang="ru-RU" sz="1800" dirty="0"/>
              <a:t>с объектами </a:t>
            </a:r>
            <a:r>
              <a:rPr lang="ru-RU" sz="1800" dirty="0" smtClean="0"/>
              <a:t>«На внутреннем утверждении», «Утвержден», «Прошел экспертизу», «Не прошел регистрацию», «Зарегистрирован». </a:t>
            </a:r>
            <a:endParaRPr lang="ru-RU" sz="1800" dirty="0"/>
          </a:p>
          <a:p>
            <a:r>
              <a:rPr lang="ru-RU" sz="1800" u="sng" dirty="0" smtClean="0"/>
              <a:t>Координатор АР </a:t>
            </a:r>
            <a:r>
              <a:rPr lang="ru-RU" sz="1800" u="sng" dirty="0"/>
              <a:t>может:</a:t>
            </a:r>
          </a:p>
          <a:p>
            <a:pPr marL="742950" lvl="1" indent="-285750">
              <a:buFont typeface="Arial" panose="020B0604020202020204" pitchFamily="34" charset="0"/>
              <a:buChar char="•"/>
            </a:pPr>
            <a:r>
              <a:rPr lang="ru-RU" sz="1800" dirty="0" smtClean="0"/>
              <a:t>Утвердить объект (Утвержден).</a:t>
            </a:r>
            <a:endParaRPr lang="en-US" sz="1800" dirty="0"/>
          </a:p>
          <a:p>
            <a:pPr marL="742950" lvl="1" indent="-285750">
              <a:buFont typeface="Arial" panose="020B0604020202020204" pitchFamily="34" charset="0"/>
              <a:buChar char="•"/>
            </a:pPr>
            <a:r>
              <a:rPr lang="ru-RU" sz="1800" dirty="0" smtClean="0"/>
              <a:t>Вернуть объект на доработку оператору АР (На доработке).</a:t>
            </a:r>
          </a:p>
          <a:p>
            <a:pPr marL="742950" lvl="1" indent="-285750">
              <a:buFont typeface="Arial" panose="020B0604020202020204" pitchFamily="34" charset="0"/>
              <a:buChar char="•"/>
            </a:pPr>
            <a:r>
              <a:rPr lang="ru-RU" sz="1800" dirty="0" smtClean="0"/>
              <a:t>Разместить объект в Интернете (Размещен в Интернете, на экспертизе).</a:t>
            </a:r>
          </a:p>
          <a:p>
            <a:pPr marL="742950" lvl="1" indent="-285750">
              <a:buFont typeface="Arial" panose="020B0604020202020204" pitchFamily="34" charset="0"/>
              <a:buChar char="•"/>
            </a:pPr>
            <a:r>
              <a:rPr lang="ru-RU" sz="1800" dirty="0" smtClean="0"/>
              <a:t>Отправить объект на регистрацию (На регистрации).</a:t>
            </a:r>
          </a:p>
          <a:p>
            <a:pPr marL="742950" lvl="1" indent="-285750">
              <a:buFont typeface="Arial" panose="020B0604020202020204" pitchFamily="34" charset="0"/>
              <a:buChar char="•"/>
            </a:pPr>
            <a:r>
              <a:rPr lang="ru-RU" sz="1800" dirty="0" smtClean="0"/>
              <a:t>Опубликовать объект (Опубликован).</a:t>
            </a:r>
            <a:endParaRPr lang="ru-RU" sz="1800" dirty="0"/>
          </a:p>
          <a:p>
            <a:pPr marL="742950" lvl="1" indent="-285750">
              <a:buFont typeface="Arial" panose="020B0604020202020204" pitchFamily="34" charset="0"/>
              <a:buChar char="•"/>
            </a:pPr>
            <a:r>
              <a:rPr lang="ru-RU" sz="1800" dirty="0" smtClean="0"/>
              <a:t>Удалить </a:t>
            </a:r>
            <a:r>
              <a:rPr lang="ru-RU" sz="1800" dirty="0"/>
              <a:t>объект (</a:t>
            </a:r>
            <a:r>
              <a:rPr lang="ru-RU" sz="1800" dirty="0" smtClean="0"/>
              <a:t>Удален). </a:t>
            </a:r>
            <a:endParaRPr lang="ru-RU" sz="1800" dirty="0"/>
          </a:p>
        </p:txBody>
      </p:sp>
    </p:spTree>
    <p:extLst>
      <p:ext uri="{BB962C8B-B14F-4D97-AF65-F5344CB8AC3E}">
        <p14:creationId xmlns:p14="http://schemas.microsoft.com/office/powerpoint/2010/main" val="489990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АНИТ">
  <a:themeElements>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езентация ЛАНИТ">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езентация ЛАНИТ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езентация ЛАНИТ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езентация ЛАНИТ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езентация ЛАНИТ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езентация ЛАНИТ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езентация ЛАНИТ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езентация ЛАНИТ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езентация ЛАНИТ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езентация ЛАНИТ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езентация ЛАНИТ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езентация ЛАНИТ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езентация ЛАНИТ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302684C999D13243A0645C550D85B76E" ma:contentTypeVersion="0" ma:contentTypeDescription="Создание документа." ma:contentTypeScope="" ma:versionID="a29b0bb139d257a217b001658647e15e">
  <xsd:schema xmlns:xsd="http://www.w3.org/2001/XMLSchema" xmlns:p="http://schemas.microsoft.com/office/2006/metadata/properties" targetNamespace="http://schemas.microsoft.com/office/2006/metadata/properties" ma:root="true" ma:fieldsID="53974d1da0c14f073d2cc649cae9f3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одержимого" ma:readOnly="true"/>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57406D-B31D-4AC5-AC68-96A99EC9F497}">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F7053D96-86DE-4742-BCC2-CB56DE247E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B9599D98-BEF5-4BC1-A987-E7CD81EECB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48531</TotalTime>
  <Words>19407</Words>
  <Application>Microsoft Office PowerPoint</Application>
  <PresentationFormat>Экран (4:3)</PresentationFormat>
  <Paragraphs>2532</Paragraphs>
  <Slides>119</Slides>
  <Notes>119</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119</vt:i4>
      </vt:variant>
    </vt:vector>
  </HeadingPairs>
  <TitlesOfParts>
    <vt:vector size="125" baseType="lpstr">
      <vt:lpstr>Arial</vt:lpstr>
      <vt:lpstr>Calibri</vt:lpstr>
      <vt:lpstr>Times New Roman</vt:lpstr>
      <vt:lpstr>Wingdings</vt:lpstr>
      <vt:lpstr>ЛАНИТ</vt:lpstr>
      <vt:lpstr>Visio</vt:lpstr>
      <vt:lpstr>Презентация PowerPoint</vt:lpstr>
      <vt:lpstr>Презентация PowerPoint</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1. Основные различия версий реестра государственных услуг (толстый и тонкий клиенты)</vt:lpstr>
      <vt:lpstr>Презентация PowerPoint</vt:lpstr>
      <vt:lpstr>1. Основные приемы работы с реестром государственных услуг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Курс пользователя типового регионального реестра и портала версии 1.0</dc:title>
  <dc:creator>Serebriakov Victor</dc:creator>
  <cp:lastModifiedBy>Akulicheva</cp:lastModifiedBy>
  <cp:revision>2275</cp:revision>
  <dcterms:modified xsi:type="dcterms:W3CDTF">2014-05-15T11:21:46Z</dcterms:modified>
</cp:coreProperties>
</file>