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lopro.admin-smolensk.ru/zagruzit/omsu-smolenskoj-oblast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935" y="2715844"/>
            <a:ext cx="715518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Организация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приема и 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направления ответов на запросы,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поступивших от Управления Федеральной службы государственной регистрации, кадастра и картографии по Смоленской 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области</a:t>
            </a:r>
            <a:endParaRPr lang="ru-RU" sz="32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029" y="1362070"/>
            <a:ext cx="844133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Чтобы получить </a:t>
            </a:r>
            <a:r>
              <a:rPr sz="1800" spc="-5" dirty="0">
                <a:latin typeface="Calibri"/>
                <a:cs typeface="Calibri"/>
              </a:rPr>
              <a:t>поступившие </a:t>
            </a:r>
            <a:r>
              <a:rPr sz="1800" spc="-5" dirty="0" err="1">
                <a:latin typeface="Calibri"/>
                <a:cs typeface="Calibri"/>
              </a:rPr>
              <a:t>заявки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ru-RU" sz="1800" spc="-5" dirty="0" smtClean="0">
                <a:latin typeface="Calibri"/>
                <a:cs typeface="Calibri"/>
              </a:rPr>
              <a:t>необходимо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lang="ru-RU" spc="-5" dirty="0">
                <a:latin typeface="Calibri"/>
                <a:cs typeface="Calibri"/>
              </a:rPr>
              <a:t>:</a:t>
            </a:r>
            <a:endParaRPr lang="ru-RU" sz="18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smtClean="0"/>
              <a:t>обновить </a:t>
            </a:r>
            <a:r>
              <a:rPr lang="ru-RU" dirty="0"/>
              <a:t>СЭД </a:t>
            </a:r>
            <a:r>
              <a:rPr lang="ru-RU" dirty="0" smtClean="0"/>
              <a:t>Дело</a:t>
            </a:r>
            <a:r>
              <a:rPr lang="en-US" spc="-15" dirty="0">
                <a:cs typeface="Calibri"/>
              </a:rPr>
              <a:t>Pro</a:t>
            </a:r>
            <a:r>
              <a:rPr lang="ru-RU" dirty="0" smtClean="0"/>
              <a:t> </a:t>
            </a:r>
            <a:r>
              <a:rPr lang="ru-RU" dirty="0"/>
              <a:t>до версии </a:t>
            </a:r>
            <a:r>
              <a:rPr lang="ru-RU" b="1" u="sng" dirty="0"/>
              <a:t>не ниже 895</a:t>
            </a:r>
            <a:r>
              <a:rPr lang="ru-RU" dirty="0" smtClean="0"/>
              <a:t>;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dirty="0" smtClean="0"/>
          </a:p>
          <a:p>
            <a:pPr marL="355600" marR="5080" lvl="0" indent="-342900">
              <a:spcBef>
                <a:spcPts val="100"/>
              </a:spcBef>
              <a:buFontTx/>
              <a:buAutoNum type="arabicPeriod"/>
            </a:pPr>
            <a:r>
              <a:rPr lang="ru-RU" dirty="0"/>
              <a:t>Обновить справочник </a:t>
            </a:r>
            <a:r>
              <a:rPr lang="ru-RU" b="1" u="sng" dirty="0"/>
              <a:t>«Виды сведений запросов Р-сведений в </a:t>
            </a:r>
            <a:r>
              <a:rPr lang="ru-RU" b="1" u="sng" dirty="0" err="1"/>
              <a:t>Росреестр</a:t>
            </a:r>
            <a:r>
              <a:rPr lang="ru-RU" b="1" u="sng" dirty="0"/>
              <a:t>»</a:t>
            </a:r>
            <a:r>
              <a:rPr lang="ru-RU" dirty="0"/>
              <a:t> от 19.08.2020 (</a:t>
            </a:r>
            <a:r>
              <a:rPr lang="ru-RU" u="sng" dirty="0">
                <a:hlinkClick r:id="rId2"/>
              </a:rPr>
              <a:t>https://delopro.admin-smolensk.ru/zagruzit/omsu-smolenskoj-oblasti</a:t>
            </a:r>
            <a:r>
              <a:rPr lang="ru-RU" u="sng" dirty="0" smtClean="0">
                <a:hlinkClick r:id="rId2"/>
              </a:rPr>
              <a:t>/</a:t>
            </a:r>
            <a:r>
              <a:rPr lang="ru-RU" dirty="0" smtClean="0"/>
              <a:t>);</a:t>
            </a:r>
          </a:p>
          <a:p>
            <a:pPr marL="355600" marR="5080" lvl="0" indent="-342900">
              <a:spcBef>
                <a:spcPts val="100"/>
              </a:spcBef>
              <a:buFontTx/>
              <a:buAutoNum type="arabicPeriod"/>
            </a:pPr>
            <a:endParaRPr lang="ru-RU" dirty="0"/>
          </a:p>
          <a:p>
            <a:pPr marL="355600" marR="5080" lvl="0" indent="-342900">
              <a:spcBef>
                <a:spcPts val="100"/>
              </a:spcBef>
              <a:buFontTx/>
              <a:buAutoNum type="arabicPeriod"/>
            </a:pPr>
            <a:r>
              <a:rPr lang="ru-RU" dirty="0"/>
              <a:t>Загрузить систему электронного документооборота </a:t>
            </a:r>
            <a:r>
              <a:rPr lang="ru-RU" dirty="0" err="1"/>
              <a:t>ДелоPro</a:t>
            </a:r>
            <a:r>
              <a:rPr lang="ru-RU" dirty="0"/>
              <a:t>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923" t="12718" r="29303" b="42144"/>
          <a:stretch/>
        </p:blipFill>
        <p:spPr bwMode="auto">
          <a:xfrm>
            <a:off x="762000" y="3505200"/>
            <a:ext cx="76200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09800" y="3810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273867"/>
            <a:ext cx="416133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/>
            <a:r>
              <a:rPr lang="ru-RU" dirty="0" smtClean="0"/>
              <a:t>4. Передача </a:t>
            </a:r>
            <a:r>
              <a:rPr lang="ru-RU" dirty="0"/>
              <a:t>данных между </a:t>
            </a:r>
            <a:r>
              <a:rPr lang="ru-RU" dirty="0" err="1"/>
              <a:t>Росреестром</a:t>
            </a:r>
            <a:r>
              <a:rPr lang="ru-RU" dirty="0"/>
              <a:t> и ОМСУ происходит через электронную почту </a:t>
            </a:r>
            <a:r>
              <a:rPr lang="ru-RU" dirty="0" err="1"/>
              <a:t>ДелоPro</a:t>
            </a:r>
            <a:r>
              <a:rPr lang="ru-RU" dirty="0"/>
              <a:t>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Поступившие </a:t>
            </a:r>
            <a:r>
              <a:rPr lang="ru-RU" dirty="0"/>
              <a:t>заявки отображаются в папке Почта.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1924" t="13217" r="71384" b="51371"/>
          <a:stretch/>
        </p:blipFill>
        <p:spPr bwMode="auto">
          <a:xfrm>
            <a:off x="4800600" y="1447800"/>
            <a:ext cx="39624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7800"/>
            <a:ext cx="84289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dirty="0" smtClean="0"/>
              <a:t>5. Из </a:t>
            </a:r>
            <a:r>
              <a:rPr lang="ru-RU" dirty="0"/>
              <a:t>поступивших заявок выбрать запрос </a:t>
            </a:r>
            <a:r>
              <a:rPr lang="ru-RU" dirty="0" err="1"/>
              <a:t>Росреестра</a:t>
            </a:r>
            <a:r>
              <a:rPr lang="ru-RU" dirty="0"/>
              <a:t>, например: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Рисунок 7" descr="C:\Users\Nemchenkova_ES\AppData\Local\Microsoft\Windows\Temporary Internet Files\Content.Word\1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0" y="2133600"/>
            <a:ext cx="8245577" cy="9407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29590" y="3767301"/>
            <a:ext cx="3657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6. Открыть </a:t>
            </a:r>
            <a:r>
              <a:rPr lang="ru-RU" dirty="0"/>
              <a:t>запрос и зарегистрировать его, выбрав вид регистрируемого документа </a:t>
            </a:r>
            <a:r>
              <a:rPr lang="ru-RU" b="1" dirty="0"/>
              <a:t>«Запросы в </a:t>
            </a:r>
            <a:r>
              <a:rPr lang="ru-RU" b="1" dirty="0" err="1"/>
              <a:t>Росреестр</a:t>
            </a:r>
            <a:r>
              <a:rPr lang="ru-RU" b="1" dirty="0" smtClean="0"/>
              <a:t>»*</a:t>
            </a:r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sz="1100" i="1" dirty="0" smtClean="0"/>
              <a:t>В случае, если нет данного вида регистрируемого документа администратору СЭД </a:t>
            </a:r>
            <a:r>
              <a:rPr lang="ru-RU" sz="1100" i="1" dirty="0" err="1" smtClean="0"/>
              <a:t>ДелоПро</a:t>
            </a:r>
            <a:r>
              <a:rPr lang="ru-RU" sz="1100" i="1" dirty="0" smtClean="0"/>
              <a:t> необходимо выполнить  п. *6.1-*6.3</a:t>
            </a:r>
            <a:endParaRPr lang="ru-RU" sz="1100" i="1" dirty="0"/>
          </a:p>
        </p:txBody>
      </p:sp>
      <p:pic>
        <p:nvPicPr>
          <p:cNvPr id="10" name="Рисунок 9" descr="C:\Users\Nemchenkova_ES\Desktop\вид рег.поля запрос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22" y="3352800"/>
            <a:ext cx="4588268" cy="321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9125" y="1371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i="1" dirty="0"/>
              <a:t>6.1.</a:t>
            </a:r>
            <a:r>
              <a:rPr lang="ru-RU" dirty="0"/>
              <a:t> </a:t>
            </a:r>
            <a:r>
              <a:rPr lang="ru-RU" i="1" dirty="0"/>
              <a:t>Вид регистрируемого документа создает администратор СЭД </a:t>
            </a:r>
            <a:r>
              <a:rPr lang="ru-RU" i="1" dirty="0" err="1"/>
              <a:t>ДелоПро</a:t>
            </a:r>
            <a:r>
              <a:rPr lang="ru-RU" i="1" dirty="0"/>
              <a:t>. Для этого необходимо в главном меню выбрать пункт </a:t>
            </a:r>
            <a:r>
              <a:rPr lang="ru-RU" b="1" i="1" dirty="0"/>
              <a:t>«Сервис».</a:t>
            </a:r>
            <a:r>
              <a:rPr lang="ru-RU" i="1" dirty="0"/>
              <a:t> Во всплывающем меню выберите пункт </a:t>
            </a:r>
            <a:r>
              <a:rPr lang="ru-RU" b="1" i="1" dirty="0"/>
              <a:t>«Справочники»</a:t>
            </a:r>
            <a:r>
              <a:rPr lang="ru-RU" i="1" dirty="0"/>
              <a:t>, далее щелкните левой кнопкой мыши по пункту </a:t>
            </a:r>
            <a:r>
              <a:rPr lang="ru-RU" b="1" i="1" dirty="0"/>
              <a:t>«Виды документов»</a:t>
            </a:r>
            <a:endParaRPr lang="ru-RU" dirty="0"/>
          </a:p>
        </p:txBody>
      </p:sp>
      <p:pic>
        <p:nvPicPr>
          <p:cNvPr id="9" name="Рисунок 8" descr="C:\Users\Nemchenkova_ES\AppData\Local\Microsoft\Windows\Temporary Internet Files\Content.Outlook\TFBL6C2T\1 (3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29092" b="32815"/>
          <a:stretch/>
        </p:blipFill>
        <p:spPr bwMode="auto">
          <a:xfrm>
            <a:off x="1371600" y="2571929"/>
            <a:ext cx="6248400" cy="3981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640" y="1447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*6.2 Далее откроется окно </a:t>
            </a:r>
            <a:r>
              <a:rPr lang="ru-RU" b="1" i="1" dirty="0"/>
              <a:t>«Виды документов»</a:t>
            </a:r>
            <a:r>
              <a:rPr lang="ru-RU" i="1" dirty="0"/>
              <a:t>. Необходимо щелкнуть левой кнопкой мыши на кнопку </a:t>
            </a:r>
            <a:r>
              <a:rPr lang="ru-RU" b="1" i="1" dirty="0"/>
              <a:t>«Добавить</a:t>
            </a:r>
            <a:r>
              <a:rPr lang="ru-RU" b="1" i="1" dirty="0" smtClean="0"/>
              <a:t>».</a:t>
            </a:r>
            <a:endParaRPr lang="ru-RU" dirty="0"/>
          </a:p>
        </p:txBody>
      </p:sp>
      <p:pic>
        <p:nvPicPr>
          <p:cNvPr id="10" name="Рисунок 9" descr="C:\Users\Nemchenkova_ES\Desktop\документы виды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419600" cy="4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828800"/>
            <a:ext cx="4305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*6.3 Откроется окно </a:t>
            </a:r>
            <a:r>
              <a:rPr lang="ru-RU" b="1" i="1" dirty="0"/>
              <a:t>«Ввод нового вида документов», </a:t>
            </a:r>
            <a:r>
              <a:rPr lang="ru-RU" i="1" dirty="0"/>
              <a:t>где необходимо заполнить: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Вид документа: </a:t>
            </a:r>
            <a:r>
              <a:rPr lang="ru-RU" i="1" dirty="0"/>
              <a:t>Запрос р-сведений из </a:t>
            </a:r>
            <a:r>
              <a:rPr lang="ru-RU" i="1" dirty="0" err="1" smtClean="0"/>
              <a:t>Росреестра</a:t>
            </a:r>
            <a:r>
              <a:rPr lang="ru-RU" i="1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Шаблон: </a:t>
            </a:r>
            <a:r>
              <a:rPr lang="ru-RU" i="1" dirty="0"/>
              <a:t>ЗР-</a:t>
            </a:r>
            <a:r>
              <a:rPr lang="ru-RU" i="1" dirty="0" smtClean="0"/>
              <a:t>$$$$;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Вид регистрационной карточки: </a:t>
            </a:r>
            <a:r>
              <a:rPr lang="ru-RU" i="1" dirty="0"/>
              <a:t>«Запрос Р-сведений из </a:t>
            </a:r>
            <a:r>
              <a:rPr lang="ru-RU" i="1" dirty="0" err="1"/>
              <a:t>Росреестра</a:t>
            </a:r>
            <a:r>
              <a:rPr lang="ru-RU" i="1" dirty="0"/>
              <a:t> (не СМЭВ</a:t>
            </a:r>
            <a:r>
              <a:rPr lang="ru-RU" i="1" dirty="0" smtClean="0"/>
              <a:t>)».</a:t>
            </a:r>
            <a:endParaRPr lang="ru-RU" dirty="0"/>
          </a:p>
        </p:txBody>
      </p:sp>
      <p:pic>
        <p:nvPicPr>
          <p:cNvPr id="6" name="Рисунок 5" descr="C:\Users\Nemchenkova_ES\AppData\Local\Microsoft\Windows\Temporary Internet Files\Content.Outlook\TFBL6C2T\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62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1294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2155" y="1524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7. Открыть </a:t>
            </a:r>
            <a:r>
              <a:rPr lang="ru-RU" dirty="0"/>
              <a:t>поступившую заявку</a:t>
            </a:r>
          </a:p>
        </p:txBody>
      </p:sp>
      <p:pic>
        <p:nvPicPr>
          <p:cNvPr id="6" name="Рисунок 5" descr="C:\Users\Nemchenkova_ES\Desktop\открытая карточ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93332"/>
            <a:ext cx="7010400" cy="461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98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905000"/>
            <a:ext cx="411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8.  Ответить </a:t>
            </a:r>
            <a:r>
              <a:rPr lang="ru-RU" dirty="0"/>
              <a:t>на поступившую заявку. Для этого </a:t>
            </a:r>
            <a:r>
              <a:rPr lang="ru-RU" b="1" u="sng" dirty="0"/>
              <a:t>необходимо</a:t>
            </a:r>
            <a:r>
              <a:rPr lang="ru-RU" dirty="0"/>
              <a:t> </a:t>
            </a:r>
            <a:r>
              <a:rPr lang="ru-RU" b="1" u="sng" dirty="0"/>
              <a:t>в данную карточку приложить ответ</a:t>
            </a:r>
            <a:r>
              <a:rPr lang="ru-RU" u="sng" dirty="0"/>
              <a:t> </a:t>
            </a:r>
            <a:r>
              <a:rPr lang="ru-RU" dirty="0"/>
              <a:t>на поступивший запрос.</a:t>
            </a:r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 smtClean="0"/>
              <a:t>9. Заполненную </a:t>
            </a:r>
            <a:r>
              <a:rPr lang="ru-RU" dirty="0"/>
              <a:t>карточку направить адресату. Для этого перейдите на пункт </a:t>
            </a:r>
            <a:r>
              <a:rPr lang="ru-RU" b="1" dirty="0"/>
              <a:t>«Направления»</a:t>
            </a:r>
            <a:r>
              <a:rPr lang="ru-RU" dirty="0"/>
              <a:t> и щелкните левой кнопкой мыши по кнопке </a:t>
            </a:r>
            <a:r>
              <a:rPr lang="ru-RU" b="1" dirty="0"/>
              <a:t>«Направить»</a:t>
            </a:r>
            <a:r>
              <a:rPr lang="ru-RU" dirty="0"/>
              <a:t>. В открывшемся списке выберите Управления Федеральной службы государственной регистрации, кадастра и картографии по Смоленской области. После выбора адреса щелкните левой кнопкой мыши по кнопке </a:t>
            </a:r>
            <a:r>
              <a:rPr lang="ru-RU" b="1" dirty="0"/>
              <a:t>«Применить»</a:t>
            </a:r>
            <a:endParaRPr lang="ru-RU" dirty="0"/>
          </a:p>
        </p:txBody>
      </p:sp>
      <p:pic>
        <p:nvPicPr>
          <p:cNvPr id="6" name="Рисунок 5" descr="C:\Users\Nemchenkova_ES\Desktop\ответ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31030" cy="47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2057400" y="228600"/>
            <a:ext cx="6517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-1905">
              <a:spcBef>
                <a:spcPts val="105"/>
              </a:spcBef>
            </a:pPr>
            <a:r>
              <a:rPr lang="ru-RU" kern="0" dirty="0" smtClean="0"/>
              <a:t>Организация приема и направления </a:t>
            </a:r>
            <a:r>
              <a:rPr lang="ru-RU" kern="0" dirty="0" smtClean="0"/>
              <a:t>ответов на запросы, </a:t>
            </a:r>
            <a:r>
              <a:rPr lang="ru-RU" kern="0" dirty="0" smtClean="0"/>
              <a:t>поступивших от </a:t>
            </a:r>
            <a:r>
              <a:rPr lang="ru-RU" kern="0" dirty="0" err="1" smtClean="0"/>
              <a:t>Росреестра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4697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342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Немченкова Екатерина Сергеевна</cp:lastModifiedBy>
  <cp:revision>6</cp:revision>
  <dcterms:created xsi:type="dcterms:W3CDTF">2020-09-02T11:14:29Z</dcterms:created>
  <dcterms:modified xsi:type="dcterms:W3CDTF">2020-09-02T12:23:13Z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