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3" r:id="rId2"/>
    <p:sldId id="259" r:id="rId3"/>
    <p:sldId id="260" r:id="rId4"/>
    <p:sldId id="261" r:id="rId5"/>
    <p:sldId id="262" r:id="rId6"/>
    <p:sldId id="268" r:id="rId7"/>
    <p:sldId id="269" r:id="rId8"/>
    <p:sldId id="270" r:id="rId9"/>
    <p:sldId id="263" r:id="rId10"/>
    <p:sldId id="271" r:id="rId11"/>
    <p:sldId id="272" r:id="rId12"/>
    <p:sldId id="274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00" autoAdjust="0"/>
    <p:restoredTop sz="94643" autoAdjust="0"/>
  </p:normalViewPr>
  <p:slideViewPr>
    <p:cSldViewPr>
      <p:cViewPr varScale="1">
        <p:scale>
          <a:sx n="88" d="100"/>
          <a:sy n="88" d="100"/>
        </p:scale>
        <p:origin x="-105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8734A20-C723-4027-A4B2-898BC0C69DA2}" type="datetimeFigureOut">
              <a:rPr lang="ru-RU"/>
              <a:pPr>
                <a:defRPr/>
              </a:pPr>
              <a:t>28.06.2011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108F443-7FF8-4835-9E49-B848E4225E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1E47F2E-9B1A-4EA0-AA1A-CFCF1A284C8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F14ADA3-C3E7-4335-83DA-BF80E6DC0C3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EAC58-E262-4FBE-B0DD-8526DF127AF6}" type="datetimeFigureOut">
              <a:rPr lang="ru-RU"/>
              <a:pPr>
                <a:defRPr/>
              </a:pPr>
              <a:t>28.06.2011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59BA5-5ED0-46B5-86AC-03CD4ABAD8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EB92F-884B-43C7-BEFB-07288AC3CD11}" type="datetimeFigureOut">
              <a:rPr lang="ru-RU"/>
              <a:pPr>
                <a:defRPr/>
              </a:pPr>
              <a:t>28.06.2011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A266D-4C58-4A7E-AE1F-795112F216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C76AF-7885-461B-BDA9-7EF57238E6F0}" type="datetimeFigureOut">
              <a:rPr lang="ru-RU"/>
              <a:pPr>
                <a:defRPr/>
              </a:pPr>
              <a:t>28.06.2011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A4DA1-50A8-4923-8B50-DEE4A72875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42799-F188-4B56-94D5-46D969FEB813}" type="datetimeFigureOut">
              <a:rPr lang="ru-RU"/>
              <a:pPr>
                <a:defRPr/>
              </a:pPr>
              <a:t>28.06.2011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5B359-CA1A-4734-BBE0-2C3BF95674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60B49-BA79-475C-905D-8C3B7EFA3860}" type="datetimeFigureOut">
              <a:rPr lang="ru-RU"/>
              <a:pPr>
                <a:defRPr/>
              </a:pPr>
              <a:t>28.06.2011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D6C17-4277-4B60-8A07-BA169F46C5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0D589-018B-4657-A612-855BA1D9329A}" type="datetimeFigureOut">
              <a:rPr lang="ru-RU"/>
              <a:pPr>
                <a:defRPr/>
              </a:pPr>
              <a:t>28.06.2011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CA179-7900-4FA0-9F42-522A4F4CEC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D0338-1DA7-429F-B5C6-D452ABD8BFF5}" type="datetimeFigureOut">
              <a:rPr lang="ru-RU"/>
              <a:pPr>
                <a:defRPr/>
              </a:pPr>
              <a:t>28.06.2011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D816E-4DC8-4E3B-8130-AEDF7F0ECF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34AEB-A563-405C-B0D6-81F13F0D4601}" type="datetimeFigureOut">
              <a:rPr lang="ru-RU"/>
              <a:pPr>
                <a:defRPr/>
              </a:pPr>
              <a:t>28.06.2011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E622F-E725-4564-9C29-AD9B00472F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D9AF5-B519-4C37-A54D-708530389CE4}" type="datetimeFigureOut">
              <a:rPr lang="ru-RU"/>
              <a:pPr>
                <a:defRPr/>
              </a:pPr>
              <a:t>28.06.2011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2E840-7BD0-4159-B6B4-697E83BAEE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272A2-E42D-472A-9F41-63FFCD281283}" type="datetimeFigureOut">
              <a:rPr lang="ru-RU"/>
              <a:pPr>
                <a:defRPr/>
              </a:pPr>
              <a:t>28.06.2011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4DE04-2563-4B00-8645-B04FC89BC9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86621-293B-41B1-B386-923767BE598A}" type="datetimeFigureOut">
              <a:rPr lang="ru-RU"/>
              <a:pPr>
                <a:defRPr/>
              </a:pPr>
              <a:t>28.06.2011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0E948-3511-4933-BD14-624806BAAE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146BB2-F588-4136-AFEA-F6F424F8D4AC}" type="datetimeFigureOut">
              <a:rPr lang="ru-RU"/>
              <a:pPr>
                <a:defRPr/>
              </a:pPr>
              <a:t>28.06.2011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488CE0-E0EE-46CA-B306-B6FBC6435B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6143625"/>
            <a:ext cx="9144000" cy="71437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Департамент Смоленской области по информационным технологиям, связи и обеспечению предоставления услуг в электронном виде </a:t>
            </a:r>
          </a:p>
        </p:txBody>
      </p:sp>
      <p:pic>
        <p:nvPicPr>
          <p:cNvPr id="14338" name="Рисунок 7" descr="на презентацию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5"/>
          <p:cNvSpPr txBox="1">
            <a:spLocks/>
          </p:cNvSpPr>
          <p:nvPr/>
        </p:nvSpPr>
        <p:spPr>
          <a:xfrm>
            <a:off x="395288" y="1341438"/>
            <a:ext cx="8229600" cy="388778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Calibri" pitchFamily="34" charset="0"/>
              </a:rPr>
              <a:t>Организация межведомственного взаимодействия на территории муниципального района (городского округа) при предоставлении государственных и муниципальных услуг. </a:t>
            </a:r>
          </a:p>
        </p:txBody>
      </p:sp>
      <p:sp>
        <p:nvSpPr>
          <p:cNvPr id="14340" name="Прямоугольник 21"/>
          <p:cNvSpPr>
            <a:spLocks noChangeArrowheads="1"/>
          </p:cNvSpPr>
          <p:nvPr/>
        </p:nvSpPr>
        <p:spPr bwMode="auto">
          <a:xfrm>
            <a:off x="714348" y="5715016"/>
            <a:ext cx="8072462" cy="4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192.168.1.67/</a:t>
            </a:r>
            <a:r>
              <a:rPr lang="ru-RU" sz="2400" dirty="0" err="1" smtClean="0">
                <a:latin typeface="Calibri" pitchFamily="34" charset="0"/>
              </a:rPr>
              <a:t>gosudarstvennie_uslugi</a:t>
            </a:r>
            <a:r>
              <a:rPr lang="en-US" sz="2400" dirty="0" smtClean="0">
                <a:latin typeface="Calibri" pitchFamily="34" charset="0"/>
              </a:rPr>
              <a:t>                   210fz.ru</a:t>
            </a:r>
            <a:endParaRPr lang="ru-RU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143625"/>
            <a:ext cx="9144000" cy="71437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Департамент Смоленской области по информационным технологиям, связи и обеспечению предоставления услуг в электронном виде </a:t>
            </a:r>
          </a:p>
        </p:txBody>
      </p:sp>
      <p:pic>
        <p:nvPicPr>
          <p:cNvPr id="29698" name="Рисунок 7" descr="на презентацию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428625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63" y="1143000"/>
            <a:ext cx="8143875" cy="9286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1.Информационные ресурсы, полученные в результате индивидуального (персонифицированного) учета в системе обязательного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                                                                                                            </a:t>
            </a:r>
            <a:r>
              <a:rPr lang="ru-RU" sz="1200" dirty="0">
                <a:solidFill>
                  <a:schemeClr val="tx1"/>
                </a:solidFill>
              </a:rPr>
              <a:t>Пенсионный фонд Российской Федерации</a:t>
            </a:r>
          </a:p>
        </p:txBody>
      </p:sp>
      <p:sp>
        <p:nvSpPr>
          <p:cNvPr id="29701" name="Прямоугольник 8"/>
          <p:cNvSpPr>
            <a:spLocks noChangeArrowheads="1"/>
          </p:cNvSpPr>
          <p:nvPr/>
        </p:nvSpPr>
        <p:spPr bwMode="auto">
          <a:xfrm>
            <a:off x="1071563" y="142875"/>
            <a:ext cx="8286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chemeClr val="bg1"/>
                </a:solidFill>
                <a:latin typeface="Calibri" pitchFamily="34" charset="0"/>
              </a:rPr>
              <a:t>БАЗОВЫЕ ИНФОРМАЦИОННЫЕ РЕСУРСЫ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063" y="2143125"/>
            <a:ext cx="81438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2.Единый государственный реестр налогоплательщиков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                                                                                                            </a:t>
            </a:r>
            <a:r>
              <a:rPr lang="ru-RU" sz="1200" dirty="0">
                <a:solidFill>
                  <a:schemeClr val="tx1"/>
                </a:solidFill>
              </a:rPr>
              <a:t>ФНС России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00063" y="2857500"/>
            <a:ext cx="81438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3.Единый государственный реестр юридических лиц                                                                                  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                                                                                                            </a:t>
            </a:r>
            <a:r>
              <a:rPr lang="ru-RU" sz="1200" dirty="0">
                <a:solidFill>
                  <a:schemeClr val="tx1"/>
                </a:solidFill>
              </a:rPr>
              <a:t>ФНС России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00063" y="3571875"/>
            <a:ext cx="81438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4.Единый государственный реестр индивидуальных предпринимателей                                                                                 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                                                                                                            </a:t>
            </a:r>
            <a:r>
              <a:rPr lang="ru-RU" sz="1200" dirty="0">
                <a:solidFill>
                  <a:schemeClr val="tx1"/>
                </a:solidFill>
              </a:rPr>
              <a:t>ФНС России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00063" y="4286250"/>
            <a:ext cx="81438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5.Государственный кадастр недвижимости                                                                               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                                                                                                            </a:t>
            </a:r>
            <a:r>
              <a:rPr lang="ru-RU" sz="1200" dirty="0" err="1">
                <a:solidFill>
                  <a:schemeClr val="tx1"/>
                </a:solidFill>
              </a:rPr>
              <a:t>Росреестр</a:t>
            </a:r>
            <a:endParaRPr lang="ru-RU" sz="1200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0063" y="5000625"/>
            <a:ext cx="8143875" cy="6429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6.Единый государственный реестр прав на недвижимое имущество и сделок с ним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</a:rPr>
              <a:t>                                                                                                                                              </a:t>
            </a:r>
            <a:r>
              <a:rPr lang="ru-RU" sz="1200" dirty="0" err="1">
                <a:solidFill>
                  <a:schemeClr val="tx1"/>
                </a:solidFill>
              </a:rPr>
              <a:t>Росреестр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21"/>
          <p:cNvSpPr>
            <a:spLocks noChangeArrowheads="1"/>
          </p:cNvSpPr>
          <p:nvPr/>
        </p:nvSpPr>
        <p:spPr bwMode="auto">
          <a:xfrm>
            <a:off x="714348" y="5715016"/>
            <a:ext cx="8072462" cy="4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192.168.1.67/</a:t>
            </a:r>
            <a:r>
              <a:rPr lang="ru-RU" sz="2400" dirty="0" err="1" smtClean="0">
                <a:latin typeface="Calibri" pitchFamily="34" charset="0"/>
              </a:rPr>
              <a:t>gosudarstvennie_uslugi</a:t>
            </a:r>
            <a:r>
              <a:rPr lang="en-US" sz="2400" dirty="0" smtClean="0">
                <a:latin typeface="Calibri" pitchFamily="34" charset="0"/>
              </a:rPr>
              <a:t>                   210fz.ru</a:t>
            </a:r>
            <a:endParaRPr lang="ru-RU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143625"/>
            <a:ext cx="9144000" cy="71437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Департамент Смоленской области по информационным технологиям, связи и обеспечению предоставления услуг в электронном виде </a:t>
            </a:r>
          </a:p>
        </p:txBody>
      </p:sp>
      <p:pic>
        <p:nvPicPr>
          <p:cNvPr id="30722" name="Рисунок 7" descr="на презентацию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428625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63" y="1143000"/>
            <a:ext cx="8143875" cy="9286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7.Информационные ресурсы, полученные в результате учета выданных, утраченных и похищенных паспортов (бланков паспортов) гражданина Российской Федерации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                                                                                                            </a:t>
            </a:r>
            <a:r>
              <a:rPr lang="ru-RU" sz="1200" dirty="0">
                <a:solidFill>
                  <a:schemeClr val="tx1"/>
                </a:solidFill>
              </a:rPr>
              <a:t>ФМС России</a:t>
            </a:r>
          </a:p>
        </p:txBody>
      </p:sp>
      <p:sp>
        <p:nvSpPr>
          <p:cNvPr id="30725" name="Прямоугольник 5"/>
          <p:cNvSpPr>
            <a:spLocks noChangeArrowheads="1"/>
          </p:cNvSpPr>
          <p:nvPr/>
        </p:nvSpPr>
        <p:spPr bwMode="auto">
          <a:xfrm>
            <a:off x="1071563" y="142875"/>
            <a:ext cx="8286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chemeClr val="bg1"/>
                </a:solidFill>
                <a:latin typeface="Calibri" pitchFamily="34" charset="0"/>
              </a:rPr>
              <a:t>БАЗОВЫЕ ИНФОРМАЦИОННЫЕ РЕСУРСЫ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0063" y="2143125"/>
            <a:ext cx="8143875" cy="10001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8.Информационные ресурсы, полученные в результате регистрационного учета граждан Российской Федерации по месту пребывания и по месту жительства в пределах Российской Федерации                                    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                                                                                                            </a:t>
            </a:r>
            <a:r>
              <a:rPr lang="ru-RU" sz="1200" dirty="0">
                <a:solidFill>
                  <a:schemeClr val="tx1"/>
                </a:solidFill>
              </a:rPr>
              <a:t>ФМС России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063" y="3214688"/>
            <a:ext cx="8143875" cy="7858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9.Информационные ресурсы, полученные в результате миграционного учета иностранных граждан и лиц без гражданства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                                                                                                            </a:t>
            </a:r>
            <a:r>
              <a:rPr lang="ru-RU" sz="1200" dirty="0">
                <a:solidFill>
                  <a:schemeClr val="tx1"/>
                </a:solidFill>
              </a:rPr>
              <a:t>ФМС России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0063" y="4071938"/>
            <a:ext cx="81438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10.Реестр регистрации автомототранспортных средств*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</a:rPr>
              <a:t>                                                                                                                                               МВД России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63" y="4786313"/>
            <a:ext cx="8143875" cy="6429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11.Адресный реестр*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                         </a:t>
            </a:r>
            <a:r>
              <a:rPr lang="ru-RU" sz="1200" dirty="0">
                <a:solidFill>
                  <a:schemeClr val="tx1"/>
                </a:solidFill>
              </a:rPr>
              <a:t>федеральный орган исполнительной власти, уполномоченный Правительством Российской Федерации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21"/>
          <p:cNvSpPr>
            <a:spLocks noChangeArrowheads="1"/>
          </p:cNvSpPr>
          <p:nvPr/>
        </p:nvSpPr>
        <p:spPr bwMode="auto">
          <a:xfrm>
            <a:off x="714348" y="5715016"/>
            <a:ext cx="8072462" cy="4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192.168.1.67/</a:t>
            </a:r>
            <a:r>
              <a:rPr lang="ru-RU" sz="2400" dirty="0" err="1" smtClean="0">
                <a:latin typeface="Calibri" pitchFamily="34" charset="0"/>
              </a:rPr>
              <a:t>gosudarstvennie_uslugi</a:t>
            </a:r>
            <a:r>
              <a:rPr lang="en-US" sz="2400" dirty="0" smtClean="0">
                <a:latin typeface="Calibri" pitchFamily="34" charset="0"/>
              </a:rPr>
              <a:t>                   210fz.ru</a:t>
            </a:r>
            <a:endParaRPr lang="ru-RU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143625"/>
            <a:ext cx="9144000" cy="71437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Департамент Смоленской области по информационным технологиям, связи и обеспечению предоставления услуг в электронном виде </a:t>
            </a:r>
          </a:p>
        </p:txBody>
      </p:sp>
      <p:pic>
        <p:nvPicPr>
          <p:cNvPr id="3" name="Рисунок 7" descr="на презентацию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395288" y="1341438"/>
            <a:ext cx="8229600" cy="3887787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Calibri" pitchFamily="34" charset="0"/>
              </a:rPr>
              <a:t>Организация межведомственного взаимодействия на территории муниципального района (городского округа) при предоставлении государственных и муниципальных услуг. </a:t>
            </a:r>
          </a:p>
        </p:txBody>
      </p:sp>
      <p:sp>
        <p:nvSpPr>
          <p:cNvPr id="5" name="Прямоугольник 21"/>
          <p:cNvSpPr>
            <a:spLocks noChangeArrowheads="1"/>
          </p:cNvSpPr>
          <p:nvPr/>
        </p:nvSpPr>
        <p:spPr bwMode="auto">
          <a:xfrm>
            <a:off x="714348" y="5715016"/>
            <a:ext cx="8072462" cy="4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192.168.1.67/</a:t>
            </a:r>
            <a:r>
              <a:rPr lang="ru-RU" sz="2400" dirty="0" err="1" smtClean="0">
                <a:latin typeface="Calibri" pitchFamily="34" charset="0"/>
              </a:rPr>
              <a:t>gosudarstvennie_uslugi</a:t>
            </a:r>
            <a:r>
              <a:rPr lang="en-US" sz="2400" dirty="0" smtClean="0">
                <a:latin typeface="Calibri" pitchFamily="34" charset="0"/>
              </a:rPr>
              <a:t>                   210fz.ru</a:t>
            </a:r>
            <a:endParaRPr lang="ru-RU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6143625"/>
            <a:ext cx="9144000" cy="71437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Департамент Смоленской области по информационным технологиям, связи и обеспечению предоставления услуг в электронном виде </a:t>
            </a:r>
          </a:p>
        </p:txBody>
      </p:sp>
      <p:pic>
        <p:nvPicPr>
          <p:cNvPr id="16386" name="Рисунок 7" descr="на презентацию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5"/>
          <p:cNvSpPr txBox="1">
            <a:spLocks/>
          </p:cNvSpPr>
          <p:nvPr/>
        </p:nvSpPr>
        <p:spPr>
          <a:xfrm>
            <a:off x="428625" y="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Направления действий</a:t>
            </a:r>
            <a:endParaRPr lang="ru-RU" sz="4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85781" y="1000108"/>
            <a:ext cx="8001000" cy="8572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cs typeface="Arial" charset="0"/>
              </a:rPr>
              <a:t>Направления действий</a:t>
            </a:r>
            <a:endParaRPr lang="ru-RU" sz="44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406" y="2082783"/>
            <a:ext cx="2500313" cy="18573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1.Организация проекта по переходу к предоставлению муниципальных услуг на базе межведомственного информационного взаимодействия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4071942"/>
            <a:ext cx="2297113" cy="17145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2.Проектирование межведомственного взаимодействия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86094" y="2082783"/>
            <a:ext cx="2214562" cy="18573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3.Внесение изменений в нормативные правовые акты органов местного самоуправления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86248" y="4071942"/>
            <a:ext cx="2184400" cy="17145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4.Создание технологических условий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072156" y="2082783"/>
            <a:ext cx="2286000" cy="18573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5.Обеспечение юридической значимости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929454" y="4071942"/>
            <a:ext cx="1970088" cy="17145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6.Информационное и методическое сопровождение проекта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 rot="16200000" flipH="1">
            <a:off x="1755742" y="2970196"/>
            <a:ext cx="2203472" cy="1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4685484" y="2969432"/>
            <a:ext cx="2203472" cy="15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7542994" y="2969442"/>
            <a:ext cx="2203472" cy="152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>
            <a:off x="1612075" y="1970864"/>
            <a:ext cx="214313" cy="95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>
            <a:off x="4326700" y="1970864"/>
            <a:ext cx="214313" cy="95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7184993" y="1970071"/>
            <a:ext cx="214313" cy="1111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Прямоугольник 21"/>
          <p:cNvSpPr>
            <a:spLocks noChangeArrowheads="1"/>
          </p:cNvSpPr>
          <p:nvPr/>
        </p:nvSpPr>
        <p:spPr bwMode="auto">
          <a:xfrm>
            <a:off x="714348" y="5715016"/>
            <a:ext cx="8072462" cy="4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192.168.1.67/</a:t>
            </a:r>
            <a:r>
              <a:rPr lang="ru-RU" sz="2400" dirty="0" err="1" smtClean="0">
                <a:latin typeface="Calibri" pitchFamily="34" charset="0"/>
              </a:rPr>
              <a:t>gosudarstvennie_uslugi</a:t>
            </a:r>
            <a:r>
              <a:rPr lang="en-US" sz="2400" dirty="0" smtClean="0">
                <a:latin typeface="Calibri" pitchFamily="34" charset="0"/>
              </a:rPr>
              <a:t>                   210fz.ru</a:t>
            </a:r>
            <a:endParaRPr lang="ru-RU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143625"/>
            <a:ext cx="9144000" cy="71437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Департамент Смоленской области по информационным технологиям, связи и обеспечению предоставления услуг в электронном виде </a:t>
            </a:r>
          </a:p>
        </p:txBody>
      </p:sp>
      <p:pic>
        <p:nvPicPr>
          <p:cNvPr id="18434" name="Рисунок 7" descr="на презентацию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428625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85875" y="500063"/>
            <a:ext cx="7715250" cy="4635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Направления действий</a:t>
            </a:r>
            <a:endParaRPr lang="ru-RU" sz="2400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313" y="3071813"/>
            <a:ext cx="2844800" cy="20002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1.Организация проекта по переходу к предоставлению муниципальных услуг на базе межведомственного информационного взаимодействия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1214422"/>
            <a:ext cx="1714500" cy="7143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2.Проектирование </a:t>
            </a:r>
            <a:r>
              <a:rPr lang="ru-RU" sz="12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межведомственного взаимодействия</a:t>
            </a:r>
            <a:endParaRPr lang="ru-RU" sz="1200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14612" y="1214422"/>
            <a:ext cx="1500187" cy="7143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3.Внесение изменений в НПА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357686" y="1214422"/>
            <a:ext cx="1500198" cy="7143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4.Создание технологических условий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00750" y="1214438"/>
            <a:ext cx="1571625" cy="7143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5.Обеспечение юридической значимости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715250" y="1214438"/>
            <a:ext cx="1428750" cy="7143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6.Инф-ое и методическое сопровождение</a:t>
            </a:r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rot="5400000">
            <a:off x="1892300" y="1106488"/>
            <a:ext cx="214313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3394067" y="1106471"/>
            <a:ext cx="214313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>
            <a:off x="5037137" y="1106488"/>
            <a:ext cx="214313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>
            <a:off x="6680200" y="1106488"/>
            <a:ext cx="214313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8251825" y="1106488"/>
            <a:ext cx="214313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0" name="Прямоугольник 59"/>
          <p:cNvSpPr/>
          <p:nvPr/>
        </p:nvSpPr>
        <p:spPr>
          <a:xfrm>
            <a:off x="3892550" y="2143116"/>
            <a:ext cx="5072063" cy="16430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1. </a:t>
            </a:r>
            <a:r>
              <a:rPr lang="ru-RU" sz="2000" b="1" dirty="0">
                <a:solidFill>
                  <a:schemeClr val="tx1"/>
                </a:solidFill>
              </a:rPr>
              <a:t>Сформировать коллегиальный орган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- (рабочую группу)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3892550" y="3857616"/>
            <a:ext cx="5072063" cy="18573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2. </a:t>
            </a:r>
            <a:r>
              <a:rPr lang="ru-RU" sz="2000" b="1" dirty="0">
                <a:solidFill>
                  <a:schemeClr val="tx1"/>
                </a:solidFill>
              </a:rPr>
              <a:t>Сформировать организационную основу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                - куратор проекта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	- эксперт (методолог) проекта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	- участник проекта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	- технолог проекта</a:t>
            </a:r>
          </a:p>
        </p:txBody>
      </p:sp>
      <p:cxnSp>
        <p:nvCxnSpPr>
          <p:cNvPr id="94" name="Прямая соединительная линия 93"/>
          <p:cNvCxnSpPr/>
          <p:nvPr/>
        </p:nvCxnSpPr>
        <p:spPr>
          <a:xfrm>
            <a:off x="3074988" y="3286125"/>
            <a:ext cx="78581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>
            <a:off x="3074988" y="4643438"/>
            <a:ext cx="785812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 rot="5400000">
            <a:off x="1285081" y="1070769"/>
            <a:ext cx="142875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/>
          <p:nvPr/>
        </p:nvCxnSpPr>
        <p:spPr>
          <a:xfrm rot="10800000">
            <a:off x="642911" y="1142984"/>
            <a:ext cx="714403" cy="160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 rot="5400000">
            <a:off x="-320703" y="2106597"/>
            <a:ext cx="1928813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Прямоугольник 21"/>
          <p:cNvSpPr>
            <a:spLocks noChangeArrowheads="1"/>
          </p:cNvSpPr>
          <p:nvPr/>
        </p:nvSpPr>
        <p:spPr bwMode="auto">
          <a:xfrm>
            <a:off x="714348" y="5715016"/>
            <a:ext cx="8072462" cy="4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192.168.1.67/</a:t>
            </a:r>
            <a:r>
              <a:rPr lang="ru-RU" sz="2400" dirty="0" err="1" smtClean="0">
                <a:latin typeface="Calibri" pitchFamily="34" charset="0"/>
              </a:rPr>
              <a:t>gosudarstvennie_uslugi</a:t>
            </a:r>
            <a:r>
              <a:rPr lang="en-US" sz="2400" dirty="0" smtClean="0">
                <a:latin typeface="Calibri" pitchFamily="34" charset="0"/>
              </a:rPr>
              <a:t>                   210fz.ru</a:t>
            </a:r>
            <a:endParaRPr lang="ru-RU" sz="2400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6143625"/>
            <a:ext cx="9144000" cy="71437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Департамент Смоленской области по информационным технологиям, связи и обеспечению предоставления услуг в электронном виде </a:t>
            </a:r>
          </a:p>
        </p:txBody>
      </p:sp>
      <p:pic>
        <p:nvPicPr>
          <p:cNvPr id="19458" name="Рисунок 7" descr="на презентацию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Заголовок 5"/>
          <p:cNvSpPr txBox="1">
            <a:spLocks/>
          </p:cNvSpPr>
          <p:nvPr/>
        </p:nvSpPr>
        <p:spPr>
          <a:xfrm>
            <a:off x="428625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285875" y="500063"/>
            <a:ext cx="7715250" cy="463550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Направления действий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71500" y="1214438"/>
            <a:ext cx="1500188" cy="714375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1.Организация проекта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14282" y="3214686"/>
            <a:ext cx="3071834" cy="2143140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/>
            <a:r>
              <a:rPr lang="ru-RU" sz="2400" dirty="0">
                <a:solidFill>
                  <a:schemeClr val="tx1"/>
                </a:solidFill>
                <a:latin typeface="Arial" charset="0"/>
                <a:cs typeface="Arial" charset="0"/>
              </a:rPr>
              <a:t>2.Проектирование межведомственного взаимодействия</a:t>
            </a:r>
          </a:p>
          <a:p>
            <a:pPr algn="ctr"/>
            <a:endParaRPr lang="ru-RU" sz="24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714612" y="1214422"/>
            <a:ext cx="1500187" cy="714375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3.Внесение изменений в НПА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357686" y="1214422"/>
            <a:ext cx="1500198" cy="714375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4.Создание технологических условий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000750" y="1214438"/>
            <a:ext cx="1571625" cy="714375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5.Обеспечение юридической значимости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715250" y="1214438"/>
            <a:ext cx="1428750" cy="714375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6.Инф-ое и методическое сопровождение</a:t>
            </a: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rot="5400000">
            <a:off x="1608137" y="1106488"/>
            <a:ext cx="214313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3394067" y="1106471"/>
            <a:ext cx="214313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5037137" y="1106488"/>
            <a:ext cx="214313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6680200" y="1106488"/>
            <a:ext cx="214313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8251825" y="1106488"/>
            <a:ext cx="214313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3786188" y="2143116"/>
            <a:ext cx="4929187" cy="16430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1. Паспортизация услуг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 (определение сферы)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786188" y="3857616"/>
            <a:ext cx="4929187" cy="18573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2. Разработка технологических карт </a:t>
            </a:r>
            <a:r>
              <a:rPr lang="ru-RU" sz="2000" dirty="0"/>
              <a:t>(проектирование межведомственного взаимодействия)</a:t>
            </a: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 rot="5400000">
            <a:off x="1677987" y="1677988"/>
            <a:ext cx="1357313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10800000">
            <a:off x="1285875" y="2357438"/>
            <a:ext cx="1071563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856457" y="2785269"/>
            <a:ext cx="857250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3286125" y="3500438"/>
            <a:ext cx="500063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3286125" y="4714875"/>
            <a:ext cx="500063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Прямоугольник 21"/>
          <p:cNvSpPr>
            <a:spLocks noChangeArrowheads="1"/>
          </p:cNvSpPr>
          <p:nvPr/>
        </p:nvSpPr>
        <p:spPr bwMode="auto">
          <a:xfrm>
            <a:off x="714348" y="5715016"/>
            <a:ext cx="8072462" cy="4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192.168.1.67/</a:t>
            </a:r>
            <a:r>
              <a:rPr lang="ru-RU" sz="2400" dirty="0" err="1" smtClean="0">
                <a:latin typeface="Calibri" pitchFamily="34" charset="0"/>
              </a:rPr>
              <a:t>gosudarstvennie_uslugi</a:t>
            </a:r>
            <a:r>
              <a:rPr lang="en-US" sz="2400" dirty="0" smtClean="0">
                <a:latin typeface="Calibri" pitchFamily="34" charset="0"/>
              </a:rPr>
              <a:t>                   210fz.ru</a:t>
            </a:r>
            <a:endParaRPr lang="ru-RU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0" y="6143625"/>
            <a:ext cx="9144000" cy="71437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Департамент Смоленской области по информационным технологиям, связи и обеспечению предоставления услуг в электронном виде </a:t>
            </a:r>
          </a:p>
        </p:txBody>
      </p:sp>
      <p:pic>
        <p:nvPicPr>
          <p:cNvPr id="20482" name="Рисунок 7" descr="на презентацию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Заголовок 5"/>
          <p:cNvSpPr txBox="1">
            <a:spLocks/>
          </p:cNvSpPr>
          <p:nvPr/>
        </p:nvSpPr>
        <p:spPr>
          <a:xfrm>
            <a:off x="428625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285875" y="500063"/>
            <a:ext cx="7715250" cy="463550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Направления действий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71500" y="1214438"/>
            <a:ext cx="1500188" cy="714375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1.Организация проекта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42844" y="3214686"/>
            <a:ext cx="3143272" cy="1714512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/>
            <a:r>
              <a:rPr lang="ru-RU" sz="24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2.Проектирование межведомственного взаимодействия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14612" y="1214422"/>
            <a:ext cx="1500187" cy="714375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3.Внесение изменений в НПА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357686" y="1214438"/>
            <a:ext cx="1500189" cy="714375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4.Создание технологических условий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000750" y="1214438"/>
            <a:ext cx="1571625" cy="714375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5.Обеспечение юридической значимости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715250" y="1214438"/>
            <a:ext cx="1428750" cy="714375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6.Инф-ое и методическое сопровождение</a:t>
            </a: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rot="5400000">
            <a:off x="1608137" y="1106488"/>
            <a:ext cx="214313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>
            <a:off x="3394067" y="1106471"/>
            <a:ext cx="214313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5037137" y="1106488"/>
            <a:ext cx="214313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6680200" y="1106488"/>
            <a:ext cx="214313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8251825" y="1106488"/>
            <a:ext cx="214313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>
            <a:off x="3643313" y="2286000"/>
            <a:ext cx="2286000" cy="13906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1. Паспортизация услуг</a:t>
            </a:r>
            <a:endParaRPr lang="ru-RU" sz="2000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643313" y="4000500"/>
            <a:ext cx="2286000" cy="15716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2. Разработка технологических карт</a:t>
            </a: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 rot="5400000">
            <a:off x="1677987" y="1677988"/>
            <a:ext cx="1357313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10800000">
            <a:off x="1285875" y="2357438"/>
            <a:ext cx="1071563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856457" y="2785269"/>
            <a:ext cx="857250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3286125" y="3357563"/>
            <a:ext cx="357188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3286125" y="4429125"/>
            <a:ext cx="35718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6500813" y="2214563"/>
            <a:ext cx="2428875" cy="16430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а) сформировать по каждой муниципальной услуге полный перечень документов, предоставляемых заявителями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500813" y="4000500"/>
            <a:ext cx="2428875" cy="16430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б) выявить документы, информация из которых должна предоставляется в режиме межведомственного взаимодействия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5929313" y="2500313"/>
            <a:ext cx="571500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5929313" y="3357563"/>
            <a:ext cx="285750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>
            <a:off x="5607844" y="3964782"/>
            <a:ext cx="1216025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6215063" y="4572000"/>
            <a:ext cx="28575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2" name="Прямоугольник 21"/>
          <p:cNvSpPr>
            <a:spLocks noChangeArrowheads="1"/>
          </p:cNvSpPr>
          <p:nvPr/>
        </p:nvSpPr>
        <p:spPr bwMode="auto">
          <a:xfrm>
            <a:off x="714348" y="5715016"/>
            <a:ext cx="8072462" cy="4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192.168.1.67/</a:t>
            </a:r>
            <a:r>
              <a:rPr lang="ru-RU" sz="2400" dirty="0" err="1" smtClean="0">
                <a:latin typeface="Calibri" pitchFamily="34" charset="0"/>
              </a:rPr>
              <a:t>gosudarstvennie_uslugi</a:t>
            </a:r>
            <a:r>
              <a:rPr lang="en-US" sz="2400" dirty="0" smtClean="0">
                <a:latin typeface="Calibri" pitchFamily="34" charset="0"/>
              </a:rPr>
              <a:t>                   210fz.ru</a:t>
            </a:r>
            <a:endParaRPr lang="ru-RU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143625"/>
            <a:ext cx="9144000" cy="71437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Департамент Смоленской области по информационным технологиям, связи и обеспечению предоставления услуг в электронном виде </a:t>
            </a:r>
          </a:p>
        </p:txBody>
      </p:sp>
      <p:pic>
        <p:nvPicPr>
          <p:cNvPr id="21506" name="Рисунок 7" descr="на презентацию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428625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00063" y="1000108"/>
            <a:ext cx="8143875" cy="9286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1.Документы, удостоверяющие личность гражданина Российского Федерации, в том числе военнослужащих, а также иностранного гражданина, лица без гражданства, включая вид на жительство и удостоверение беженца.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0063" y="2071671"/>
            <a:ext cx="814387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2.Документы воинского учета.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00063" y="2643171"/>
            <a:ext cx="814387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3.Свидетельства о государственной регистрации актов гражданского состояния.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00063" y="3214671"/>
            <a:ext cx="814387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4.Документы, подтверждающие регистрацию по месту жительства и месту пребывания.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00063" y="3786171"/>
            <a:ext cx="8143875" cy="5715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5.Документы, подтверждающие предоставление лицу специального права на управление транспортным средством соответствующего вида.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00063" y="4500546"/>
            <a:ext cx="8143875" cy="5715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6.Документы, подтверждающие прохождение (государственного) технического осмотра (освидетельствования) транспортного средства соответствующего вида.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00063" y="5214921"/>
            <a:ext cx="8143875" cy="5715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7.Документы на транспортное средство и его составные части, в том числе регистрационные.</a:t>
            </a:r>
          </a:p>
        </p:txBody>
      </p:sp>
      <p:sp>
        <p:nvSpPr>
          <p:cNvPr id="21515" name="Прямоугольник 28"/>
          <p:cNvSpPr>
            <a:spLocks noChangeArrowheads="1"/>
          </p:cNvSpPr>
          <p:nvPr/>
        </p:nvSpPr>
        <p:spPr bwMode="auto">
          <a:xfrm>
            <a:off x="1500188" y="142875"/>
            <a:ext cx="75009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Документы личного хранения</a:t>
            </a:r>
          </a:p>
        </p:txBody>
      </p:sp>
      <p:sp>
        <p:nvSpPr>
          <p:cNvPr id="14" name="Прямоугольник 21"/>
          <p:cNvSpPr>
            <a:spLocks noChangeArrowheads="1"/>
          </p:cNvSpPr>
          <p:nvPr/>
        </p:nvSpPr>
        <p:spPr bwMode="auto">
          <a:xfrm>
            <a:off x="714348" y="5715016"/>
            <a:ext cx="8072462" cy="4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192.168.1.67/</a:t>
            </a:r>
            <a:r>
              <a:rPr lang="ru-RU" sz="2400" dirty="0" err="1" smtClean="0">
                <a:latin typeface="Calibri" pitchFamily="34" charset="0"/>
              </a:rPr>
              <a:t>gosudarstvennie_uslugi</a:t>
            </a:r>
            <a:r>
              <a:rPr lang="en-US" sz="2400" dirty="0" smtClean="0">
                <a:latin typeface="Calibri" pitchFamily="34" charset="0"/>
              </a:rPr>
              <a:t>                   210fz.ru</a:t>
            </a:r>
            <a:endParaRPr lang="ru-RU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143625"/>
            <a:ext cx="9144000" cy="71437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Департамент Смоленской области по информационным технологиям, связи и обеспечению предоставления услуг в электронном виде </a:t>
            </a:r>
          </a:p>
        </p:txBody>
      </p:sp>
      <p:pic>
        <p:nvPicPr>
          <p:cNvPr id="22530" name="Рисунок 7" descr="на презентацию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428625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63" y="1071563"/>
            <a:ext cx="8143875" cy="50006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8.Документы о трудовой деятельности, трудовом стаже и заработке гражданина.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63" y="1643063"/>
            <a:ext cx="8143875" cy="9286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9.Документы о соответствующем образовании и (или) профессиональной квалификации, об ученых степенях и ученых званиях и документы, связанные с прохождением обучения, выдаваемые организациями, осуществляющими образовательную деятельность.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3" y="2643188"/>
            <a:ext cx="8143875" cy="7858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10.Справки, заключения и иные документы, выдаваемые организациями, осуществляющими медицинскую деятельность, входящими в государственную, муниципальную или частную системы здравоохранения.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063" y="3500438"/>
            <a:ext cx="8143875" cy="8572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11.Документы Архивного фонда Российской Федерации и другие архивные документы в соответствии с законодательством об архивном деле в Российской Федерации, переданные на постоянное хранение в государственные или муниципальные архивы;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63" y="4429125"/>
            <a:ext cx="8143875" cy="5715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12.Решения, приговоры, определения или постановления судов общей юрисдикции и арбитражных судов.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063" y="5072063"/>
            <a:ext cx="8143875" cy="3571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13.Учредительные документы юридического лица.</a:t>
            </a:r>
          </a:p>
        </p:txBody>
      </p:sp>
      <p:sp>
        <p:nvSpPr>
          <p:cNvPr id="22538" name="Прямоугольник 11"/>
          <p:cNvSpPr>
            <a:spLocks noChangeArrowheads="1"/>
          </p:cNvSpPr>
          <p:nvPr/>
        </p:nvSpPr>
        <p:spPr bwMode="auto">
          <a:xfrm>
            <a:off x="1500188" y="142875"/>
            <a:ext cx="75009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Документы личного хранения</a:t>
            </a:r>
          </a:p>
        </p:txBody>
      </p:sp>
      <p:sp>
        <p:nvSpPr>
          <p:cNvPr id="13" name="Прямоугольник 21"/>
          <p:cNvSpPr>
            <a:spLocks noChangeArrowheads="1"/>
          </p:cNvSpPr>
          <p:nvPr/>
        </p:nvSpPr>
        <p:spPr bwMode="auto">
          <a:xfrm>
            <a:off x="714348" y="5715016"/>
            <a:ext cx="8072462" cy="4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192.168.1.67/</a:t>
            </a:r>
            <a:r>
              <a:rPr lang="ru-RU" sz="2400" dirty="0" err="1" smtClean="0">
                <a:latin typeface="Calibri" pitchFamily="34" charset="0"/>
              </a:rPr>
              <a:t>gosudarstvennie_uslugi</a:t>
            </a:r>
            <a:r>
              <a:rPr lang="en-US" sz="2400" dirty="0" smtClean="0">
                <a:latin typeface="Calibri" pitchFamily="34" charset="0"/>
              </a:rPr>
              <a:t>                   210fz.ru</a:t>
            </a:r>
            <a:endParaRPr lang="ru-RU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143625"/>
            <a:ext cx="9144000" cy="71437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Департамент Смоленской области по информационным технологиям, связи и обеспечению предоставления услуг в электронном виде </a:t>
            </a:r>
          </a:p>
        </p:txBody>
      </p:sp>
      <p:pic>
        <p:nvPicPr>
          <p:cNvPr id="23554" name="Рисунок 7" descr="на презентацию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428625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63" y="1714507"/>
            <a:ext cx="8143875" cy="9286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15.Правоустанавливающие документы на объекты недвижимости, права на которые не зарегистрированы в Едином государственной реестре прав на недвижимое имущество и сделок с ним.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63" y="2714632"/>
            <a:ext cx="8143875" cy="5715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16.Документы, выдаваемые федеральными государственными учреждениями медико-социальной экспертизы.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0063" y="3357570"/>
            <a:ext cx="8143875" cy="5715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17.Удостоверения и документы, подтверждающие право гражданина на получение социальной поддержки.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063" y="4000507"/>
            <a:ext cx="8143875" cy="428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18.Документы о государственных и ведомственных наградах и знаках отличия.</a:t>
            </a:r>
          </a:p>
        </p:txBody>
      </p:sp>
      <p:sp>
        <p:nvSpPr>
          <p:cNvPr id="23560" name="Прямоугольник 11"/>
          <p:cNvSpPr>
            <a:spLocks noChangeArrowheads="1"/>
          </p:cNvSpPr>
          <p:nvPr/>
        </p:nvSpPr>
        <p:spPr bwMode="auto">
          <a:xfrm>
            <a:off x="1500188" y="142875"/>
            <a:ext cx="75009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Calibri" pitchFamily="34" charset="0"/>
              </a:rPr>
              <a:t>Документы личного хранения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1071546"/>
            <a:ext cx="8143875" cy="5715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14.Решения, заключения, разрешения, выдаваемые органами опеки и попечительства в соответствии с законодательством Российской Федерации об опеке и попечительстве.</a:t>
            </a:r>
          </a:p>
        </p:txBody>
      </p:sp>
      <p:sp>
        <p:nvSpPr>
          <p:cNvPr id="12" name="Прямоугольник 21"/>
          <p:cNvSpPr>
            <a:spLocks noChangeArrowheads="1"/>
          </p:cNvSpPr>
          <p:nvPr/>
        </p:nvSpPr>
        <p:spPr bwMode="auto">
          <a:xfrm>
            <a:off x="714348" y="5715016"/>
            <a:ext cx="8072462" cy="4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192.168.1.67/</a:t>
            </a:r>
            <a:r>
              <a:rPr lang="ru-RU" sz="2400" dirty="0" err="1" smtClean="0">
                <a:latin typeface="Calibri" pitchFamily="34" charset="0"/>
              </a:rPr>
              <a:t>gosudarstvennie_uslugi</a:t>
            </a:r>
            <a:r>
              <a:rPr lang="en-US" sz="2400" dirty="0" smtClean="0">
                <a:latin typeface="Calibri" pitchFamily="34" charset="0"/>
              </a:rPr>
              <a:t>                   210fz.ru</a:t>
            </a:r>
            <a:endParaRPr lang="ru-RU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143625"/>
            <a:ext cx="9144000" cy="714375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Департамент Смоленской области по информационным технологиям, связи и обеспечению предоставления услуг в электронном виде </a:t>
            </a:r>
          </a:p>
        </p:txBody>
      </p:sp>
      <p:pic>
        <p:nvPicPr>
          <p:cNvPr id="24578" name="Рисунок 7" descr="на презентацию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428625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4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85875" y="500063"/>
            <a:ext cx="7715250" cy="463550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Направления действий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500" y="1214438"/>
            <a:ext cx="1500188" cy="714375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1.Организация проекта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3214686"/>
            <a:ext cx="3143272" cy="1714512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lvl="1" algn="ctr"/>
            <a:r>
              <a:rPr lang="ru-RU" sz="24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2.Проектирование межведомственного взаимодействия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14612" y="1214422"/>
            <a:ext cx="1500187" cy="714375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3.Внесение изменений в НПА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357686" y="1214438"/>
            <a:ext cx="1500189" cy="714375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4.Создание технологических условий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00750" y="1214438"/>
            <a:ext cx="1571625" cy="714375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5.Обеспечение юридической значимости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715250" y="1214438"/>
            <a:ext cx="1428750" cy="714375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6.Инф-ое и методическое сопровождение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1608137" y="1106488"/>
            <a:ext cx="214313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3465512" y="1106488"/>
            <a:ext cx="214313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5037137" y="1106488"/>
            <a:ext cx="214313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6680200" y="1106488"/>
            <a:ext cx="214313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8251825" y="1106488"/>
            <a:ext cx="214313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3643313" y="2286000"/>
            <a:ext cx="2286000" cy="13906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1. Паспортизация услуг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43313" y="4000500"/>
            <a:ext cx="2286000" cy="15716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2. Разработка технологических карт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rot="5400000">
            <a:off x="1677987" y="1677988"/>
            <a:ext cx="1357313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10800000">
            <a:off x="1285875" y="2357438"/>
            <a:ext cx="1071563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856457" y="2785269"/>
            <a:ext cx="857250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286125" y="3357563"/>
            <a:ext cx="357188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286125" y="4429125"/>
            <a:ext cx="35718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6500813" y="2214563"/>
            <a:ext cx="2428875" cy="16430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а) определение состава и структуры данных, передаваемых между органами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500813" y="4000500"/>
            <a:ext cx="2428875" cy="16430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б) определение и согласование порядка направления запроса и предоставления документов (сведений) и ответа на запрос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5929313" y="5143500"/>
            <a:ext cx="57150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215063" y="3143250"/>
            <a:ext cx="28575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5608638" y="3749675"/>
            <a:ext cx="1214438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929313" y="4357688"/>
            <a:ext cx="285750" cy="15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Прямоугольник 21"/>
          <p:cNvSpPr>
            <a:spLocks noChangeArrowheads="1"/>
          </p:cNvSpPr>
          <p:nvPr/>
        </p:nvSpPr>
        <p:spPr bwMode="auto">
          <a:xfrm>
            <a:off x="714348" y="5715016"/>
            <a:ext cx="8072462" cy="47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192.168.1.67/</a:t>
            </a:r>
            <a:r>
              <a:rPr lang="ru-RU" sz="2400" dirty="0" err="1" smtClean="0">
                <a:latin typeface="Calibri" pitchFamily="34" charset="0"/>
              </a:rPr>
              <a:t>gosudarstvennie_uslugi</a:t>
            </a:r>
            <a:r>
              <a:rPr lang="en-US" sz="2400" dirty="0" smtClean="0">
                <a:latin typeface="Calibri" pitchFamily="34" charset="0"/>
              </a:rPr>
              <a:t>                   210fz.ru</a:t>
            </a:r>
            <a:endParaRPr lang="ru-RU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941</Words>
  <Application>Microsoft Office PowerPoint</Application>
  <PresentationFormat>Экран (4:3)</PresentationFormat>
  <Paragraphs>127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Nogin</dc:creator>
  <cp:lastModifiedBy>User</cp:lastModifiedBy>
  <cp:revision>60</cp:revision>
  <dcterms:created xsi:type="dcterms:W3CDTF">2011-06-27T05:42:31Z</dcterms:created>
  <dcterms:modified xsi:type="dcterms:W3CDTF">2011-06-28T06:18:26Z</dcterms:modified>
</cp:coreProperties>
</file>