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3" r:id="rId2"/>
    <p:sldId id="275" r:id="rId3"/>
    <p:sldId id="259" r:id="rId4"/>
    <p:sldId id="260" r:id="rId5"/>
    <p:sldId id="268" r:id="rId6"/>
    <p:sldId id="269" r:id="rId7"/>
    <p:sldId id="276" r:id="rId8"/>
    <p:sldId id="278" r:id="rId9"/>
    <p:sldId id="277" r:id="rId10"/>
    <p:sldId id="27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643" autoAdjust="0"/>
  </p:normalViewPr>
  <p:slideViewPr>
    <p:cSldViewPr>
      <p:cViewPr varScale="1">
        <p:scale>
          <a:sx n="100" d="100"/>
          <a:sy n="100" d="100"/>
        </p:scale>
        <p:origin x="-6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8734A20-C723-4027-A4B2-898BC0C69DA2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108F443-7FF8-4835-9E49-B848E4225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E47F2E-9B1A-4EA0-AA1A-CFCF1A284C8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14ADA3-C3E7-4335-83DA-BF80E6DC0C3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EAC58-E262-4FBE-B0DD-8526DF127AF6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59BA5-5ED0-46B5-86AC-03CD4ABAD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EB92F-884B-43C7-BEFB-07288AC3CD11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A266D-4C58-4A7E-AE1F-795112F21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76AF-7885-461B-BDA9-7EF57238E6F0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A4DA1-50A8-4923-8B50-DEE4A7287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42799-F188-4B56-94D5-46D969FEB813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B359-CA1A-4734-BBE0-2C3BF9567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60B49-BA79-475C-905D-8C3B7EFA3860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D6C17-4277-4B60-8A07-BA169F46C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D589-018B-4657-A612-855BA1D9329A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CA179-7900-4FA0-9F42-522A4F4CE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D0338-1DA7-429F-B5C6-D452ABD8BFF5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D816E-4DC8-4E3B-8130-AEDF7F0EC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34AEB-A563-405C-B0D6-81F13F0D4601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E622F-E725-4564-9C29-AD9B00472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D9AF5-B519-4C37-A54D-708530389CE4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2E840-7BD0-4159-B6B4-697E83BAE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272A2-E42D-472A-9F41-63FFCD281283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4DE04-2563-4B00-8645-B04FC89BC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6621-293B-41B1-B386-923767BE598A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0E948-3511-4933-BD14-624806BAA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146BB2-F588-4136-AFEA-F6F424F8D4AC}" type="datetimeFigureOut">
              <a:rPr lang="ru-RU"/>
              <a:pPr>
                <a:defRPr/>
              </a:pPr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488CE0-E0EE-46CA-B306-B6FBC6435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4338" name="Рисунок 7" descr="на презентацию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395288" y="1341438"/>
            <a:ext cx="8229600" cy="3887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libri" pitchFamily="34" charset="0"/>
              </a:rPr>
              <a:t>Организация межведомственного взаимодействия на территории муниципального района (городского округа) при предоставлении государственных и муниципальных услуг. </a:t>
            </a:r>
          </a:p>
        </p:txBody>
      </p:sp>
      <p:sp>
        <p:nvSpPr>
          <p:cNvPr id="14340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3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395288" y="1341438"/>
            <a:ext cx="8229600" cy="3887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libri" pitchFamily="34" charset="0"/>
              </a:rPr>
              <a:t>Организация межведомственного взаимодействия на территории муниципального района (городского округа) при предоставлении государственных и муниципальных услуг. </a:t>
            </a:r>
          </a:p>
        </p:txBody>
      </p:sp>
      <p:sp>
        <p:nvSpPr>
          <p:cNvPr id="5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9458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00192" y="2276873"/>
            <a:ext cx="2664296" cy="1754326"/>
          </a:xfrm>
          <a:prstGeom prst="rect">
            <a:avLst/>
          </a:prstGeom>
          <a:solidFill>
            <a:schemeClr val="bg1"/>
          </a:solidFill>
          <a:effectLst>
            <a:outerShdw blurRad="571500" dist="50800" dir="5400000" sx="121000" sy="121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Ссылка на сайт методической поддержки:</a:t>
            </a:r>
          </a:p>
          <a:p>
            <a:r>
              <a:rPr lang="ru-RU" dirty="0" smtClean="0"/>
              <a:t>«Государственные услуги для граждан и организаций»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836712"/>
            <a:ext cx="5913448" cy="316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9037" y="3861050"/>
            <a:ext cx="5904656" cy="194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Скругленная прямоугольная выноска 41"/>
          <p:cNvSpPr/>
          <p:nvPr/>
        </p:nvSpPr>
        <p:spPr>
          <a:xfrm>
            <a:off x="4860032" y="3789041"/>
            <a:ext cx="936104" cy="360040"/>
          </a:xfrm>
          <a:prstGeom prst="wedgeRoundRectCallout">
            <a:avLst>
              <a:gd name="adj1" fmla="val 95706"/>
              <a:gd name="adj2" fmla="val -177553"/>
              <a:gd name="adj3" fmla="val 16667"/>
            </a:avLst>
          </a:prstGeom>
          <a:noFill/>
          <a:ln w="476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6386" name="Рисунок 7" descr="на презентацию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785781" y="500042"/>
            <a:ext cx="8001000" cy="1357316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cs typeface="Arial" charset="0"/>
              </a:rPr>
              <a:t>Организация межведомственного </a:t>
            </a:r>
            <a:r>
              <a:rPr lang="ru-RU" sz="3200" smtClean="0">
                <a:solidFill>
                  <a:schemeClr val="tx1"/>
                </a:solidFill>
                <a:cs typeface="Arial" charset="0"/>
              </a:rPr>
              <a:t>взаимодействия включает:</a:t>
            </a:r>
            <a:endParaRPr lang="ru-RU" sz="32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06" y="2082783"/>
            <a:ext cx="2500313" cy="1857375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1.Организация проекта по переходу к предоставлению муниципальных услуг на базе межведомственного информационного взаимодействия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4071942"/>
            <a:ext cx="2297113" cy="1714500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2.Проектирование межведомственного 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86094" y="2082783"/>
            <a:ext cx="2214562" cy="1857375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3.Внесение изменений в нормативные правовые акты органов местного самоуправления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6248" y="4071942"/>
            <a:ext cx="2184400" cy="1714500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72156" y="2082783"/>
            <a:ext cx="2286000" cy="1857375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4071942"/>
            <a:ext cx="1970088" cy="1714500"/>
          </a:xfrm>
          <a:prstGeom prst="rect">
            <a:avLst/>
          </a:prstGeom>
          <a:solidFill>
            <a:schemeClr val="bg1"/>
          </a:solidFill>
          <a:effectLst>
            <a:outerShdw blurRad="304800" dist="50800" dir="5400000" sx="101000" sy="101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6.Информационное и методическое сопровождение проекта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1755742" y="2970196"/>
            <a:ext cx="2203472" cy="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685484" y="2969432"/>
            <a:ext cx="2203472" cy="15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7542994" y="2969442"/>
            <a:ext cx="2203472" cy="15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1612075" y="1970864"/>
            <a:ext cx="214313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4326700" y="1970864"/>
            <a:ext cx="214313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7184993" y="1970071"/>
            <a:ext cx="214313" cy="11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8434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2" y="1124744"/>
            <a:ext cx="8750175" cy="4608512"/>
          </a:xfrm>
          <a:prstGeom prst="rect">
            <a:avLst/>
          </a:prstGeom>
          <a:solidFill>
            <a:schemeClr val="bg1"/>
          </a:solidFill>
          <a:effectLst>
            <a:outerShdw blurRad="584200" dist="50800" dir="5400000" sx="99000" sy="99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r>
              <a:rPr lang="ru-RU" sz="2000" dirty="0" smtClean="0">
                <a:solidFill>
                  <a:schemeClr val="tx1"/>
                </a:solidFill>
              </a:rPr>
              <a:t>1. Органы, предоставляющие государственные </a:t>
            </a:r>
            <a:r>
              <a:rPr lang="ru-RU" sz="2000" b="1" dirty="0" smtClean="0">
                <a:solidFill>
                  <a:schemeClr val="tx1"/>
                </a:solidFill>
              </a:rPr>
              <a:t>услуги</a:t>
            </a:r>
            <a:r>
              <a:rPr lang="ru-RU" sz="2000" dirty="0" smtClean="0">
                <a:solidFill>
                  <a:schemeClr val="tx1"/>
                </a:solidFill>
              </a:rPr>
              <a:t>, и органы, предоставляющие муниципальные </a:t>
            </a:r>
            <a:r>
              <a:rPr lang="ru-RU" sz="2000" b="1" dirty="0" smtClean="0">
                <a:solidFill>
                  <a:schemeClr val="tx1"/>
                </a:solidFill>
              </a:rPr>
              <a:t>услуги</a:t>
            </a:r>
            <a:r>
              <a:rPr lang="ru-RU" sz="2000" dirty="0" smtClean="0">
                <a:solidFill>
                  <a:schemeClr val="tx1"/>
                </a:solidFill>
              </a:rPr>
              <a:t>, не вправе требовать от заявителя: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…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2) представления документов и информации, которые находятся в распоряжении органов, предоставляющих </a:t>
            </a:r>
            <a:r>
              <a:rPr lang="ru-RU" sz="2000" b="1" dirty="0" smtClean="0">
                <a:solidFill>
                  <a:schemeClr val="tx1"/>
                </a:solidFill>
              </a:rPr>
              <a:t>государственные</a:t>
            </a:r>
            <a:r>
              <a:rPr lang="ru-RU" sz="2000" dirty="0" smtClean="0">
                <a:solidFill>
                  <a:schemeClr val="tx1"/>
                </a:solidFill>
              </a:rPr>
              <a:t> услуги, органов, предоставляющих </a:t>
            </a:r>
            <a:r>
              <a:rPr lang="ru-RU" sz="2000" b="1" dirty="0" smtClean="0">
                <a:solidFill>
                  <a:schemeClr val="tx1"/>
                </a:solidFill>
              </a:rPr>
              <a:t>муниципальные</a:t>
            </a:r>
            <a:r>
              <a:rPr lang="ru-RU" sz="2000" dirty="0" smtClean="0">
                <a:solidFill>
                  <a:schemeClr val="tx1"/>
                </a:solidFill>
              </a:rPr>
              <a:t> услуги, иных </a:t>
            </a:r>
            <a:r>
              <a:rPr lang="ru-RU" sz="2000" b="1" dirty="0" smtClean="0">
                <a:solidFill>
                  <a:schemeClr val="tx1"/>
                </a:solidFill>
              </a:rPr>
              <a:t>государственных</a:t>
            </a:r>
            <a:r>
              <a:rPr lang="ru-RU" sz="2000" dirty="0" smtClean="0">
                <a:solidFill>
                  <a:schemeClr val="tx1"/>
                </a:solidFill>
              </a:rPr>
              <a:t> органов,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органов местного самоуправления либо подведомственных государственным органам или органам местного самоуправления организаций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…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 Заявитель вправе представить указанные документы и информацию в органы, предоставляющие государственные услуги, и органы, предоставляющие муниципальные услуги, по собственной инициативе;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619672" y="116632"/>
            <a:ext cx="7373640" cy="8557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Статья 7. Требования к взаимодействию с заявителем при предоставлении государственных и муниципальных услуг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1506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63" y="1000108"/>
            <a:ext cx="8143875" cy="36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А.0. Общие сведения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3" y="1412776"/>
            <a:ext cx="8143875" cy="1368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А.1. Описание услуги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«А.1.1. Описание услуги: правовая база»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«А.1.2. Описание услуги: перечень </a:t>
            </a:r>
            <a:r>
              <a:rPr lang="ru-RU" sz="1600" dirty="0" err="1" smtClean="0">
                <a:solidFill>
                  <a:schemeClr val="tx1"/>
                </a:solidFill>
              </a:rPr>
              <a:t>подуслуг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«А.1.3. Описание услуги: перечень входных документов»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63" y="2924984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А.2. Оптимизация услуги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334140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А.3. Перечень запросов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63" y="376050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А.4-5. Описание запроса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0063" y="417769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А.6. Правила обмена по запросу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0063" y="4581168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Б.1. План внесения изменений в правовые акты Потребителя данных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515" name="Прямоугольник 28"/>
          <p:cNvSpPr>
            <a:spLocks noChangeArrowheads="1"/>
          </p:cNvSpPr>
          <p:nvPr/>
        </p:nvSpPr>
        <p:spPr bwMode="auto">
          <a:xfrm>
            <a:off x="827584" y="44624"/>
            <a:ext cx="73922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Состав технологической карты межведомственного взаимодействия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5644" y="5007446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Б.2. План внесения изменений в правовые акты Поставщиков данных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1927" y="5445264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В. План технической реализации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2530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7" y="1214439"/>
            <a:ext cx="1571607" cy="15537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Наименование "входного" документа услуги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1214422"/>
            <a:ext cx="1714512" cy="1553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Перечень </a:t>
            </a:r>
            <a:r>
              <a:rPr lang="ru-RU" sz="1600" dirty="0" err="1" smtClean="0">
                <a:solidFill>
                  <a:schemeClr val="tx1"/>
                </a:solidFill>
              </a:rPr>
              <a:t>подуслуг</a:t>
            </a:r>
            <a:r>
              <a:rPr lang="ru-RU" sz="1600" dirty="0" smtClean="0">
                <a:solidFill>
                  <a:schemeClr val="tx1"/>
                </a:solidFill>
              </a:rPr>
              <a:t>, для предоставления которых необходим документ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1214422"/>
            <a:ext cx="1857388" cy="1553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Правовые основания для получения документа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1214422"/>
            <a:ext cx="1714512" cy="1553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Способ получения документа - фактическое состояние (код)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3500438"/>
            <a:ext cx="1714512" cy="17145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Источник документа - фактическое состояние (код)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3500438"/>
            <a:ext cx="1714512" cy="17145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Наименование источника документа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538" name="Прямоугольник 11"/>
          <p:cNvSpPr>
            <a:spLocks noChangeArrowheads="1"/>
          </p:cNvSpPr>
          <p:nvPr/>
        </p:nvSpPr>
        <p:spPr bwMode="auto">
          <a:xfrm>
            <a:off x="1500188" y="142875"/>
            <a:ext cx="557214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Таблица А.1.3. «Описание услуги: перечень входных документов»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2768198"/>
            <a:ext cx="1571607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1" y="1214423"/>
            <a:ext cx="500037" cy="1555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№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2768198"/>
            <a:ext cx="500066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285984" y="2768198"/>
            <a:ext cx="1714512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00496" y="2768198"/>
            <a:ext cx="1857388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57913" y="2768198"/>
            <a:ext cx="1714483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714905" y="5214950"/>
            <a:ext cx="1714483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6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417" y="5214950"/>
            <a:ext cx="1714483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2" name="Выноска со стрелкой вправо 21"/>
          <p:cNvSpPr/>
          <p:nvPr/>
        </p:nvSpPr>
        <p:spPr>
          <a:xfrm>
            <a:off x="428596" y="3286124"/>
            <a:ext cx="4214842" cy="2286016"/>
          </a:xfrm>
          <a:prstGeom prst="rightArrowCallout">
            <a:avLst>
              <a:gd name="adj1" fmla="val 24048"/>
              <a:gd name="adj2" fmla="val 25000"/>
              <a:gd name="adj3" fmla="val 15000"/>
              <a:gd name="adj4" fmla="val 85380"/>
            </a:avLst>
          </a:prstGeom>
          <a:solidFill>
            <a:srgbClr val="92D050"/>
          </a:solidFill>
          <a:effectLst>
            <a:outerShdw blurRad="762000" dist="50800" dir="5400000" sx="91000" sy="91000" algn="ctr" rotWithShape="0">
              <a:srgbClr val="000000">
                <a:alpha val="7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1 - составляется заявителем,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2 - выдаётся в рамках предоставления государственной или муниципальной услуги,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3 - выдаётся организацией бюджетного сектора,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4 - выдаётся коммерческой организацией.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2530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071" y="1214439"/>
            <a:ext cx="2771199" cy="13573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В соответствии с ФЗ №210, подлежит получению по каналам </a:t>
            </a:r>
            <a:r>
              <a:rPr lang="ru-RU" sz="1600" dirty="0" err="1" smtClean="0">
                <a:solidFill>
                  <a:schemeClr val="tx1"/>
                </a:solidFill>
              </a:rPr>
              <a:t>межвед</a:t>
            </a:r>
            <a:r>
              <a:rPr lang="ru-RU" sz="1600" dirty="0" smtClean="0">
                <a:solidFill>
                  <a:schemeClr val="tx1"/>
                </a:solidFill>
              </a:rPr>
              <a:t>. взаимодействия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1 – да, 2 – нет.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1214422"/>
            <a:ext cx="2714645" cy="13573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Почему данный документ не подлежит получению по каналам </a:t>
            </a:r>
            <a:r>
              <a:rPr lang="ru-RU" sz="1600" dirty="0" err="1" smtClean="0">
                <a:solidFill>
                  <a:schemeClr val="tx1"/>
                </a:solidFill>
              </a:rPr>
              <a:t>межвед</a:t>
            </a:r>
            <a:r>
              <a:rPr lang="ru-RU" sz="1600" dirty="0" smtClean="0">
                <a:solidFill>
                  <a:schemeClr val="tx1"/>
                </a:solidFill>
              </a:rPr>
              <a:t>. взаимодействия?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538" name="Прямоугольник 11"/>
          <p:cNvSpPr>
            <a:spLocks noChangeArrowheads="1"/>
          </p:cNvSpPr>
          <p:nvPr/>
        </p:nvSpPr>
        <p:spPr bwMode="auto">
          <a:xfrm>
            <a:off x="1500188" y="142875"/>
            <a:ext cx="557214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Таблица А.1.3. «Описание услуги: перечень входных документов»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1072" y="2571744"/>
            <a:ext cx="2771161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8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00364" y="2571744"/>
            <a:ext cx="2714645" cy="3750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23" name="Блок-схема: решение 22"/>
          <p:cNvSpPr/>
          <p:nvPr/>
        </p:nvSpPr>
        <p:spPr>
          <a:xfrm>
            <a:off x="3571868" y="3143248"/>
            <a:ext cx="1571636" cy="571504"/>
          </a:xfrm>
          <a:prstGeom prst="flowChartDecisi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Блок-схема: решение 23"/>
          <p:cNvSpPr/>
          <p:nvPr/>
        </p:nvSpPr>
        <p:spPr>
          <a:xfrm>
            <a:off x="3571868" y="4000504"/>
            <a:ext cx="1571636" cy="571504"/>
          </a:xfrm>
          <a:prstGeom prst="flowChartDecisi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Блок-схема: решение 24"/>
          <p:cNvSpPr/>
          <p:nvPr/>
        </p:nvSpPr>
        <p:spPr>
          <a:xfrm>
            <a:off x="3571868" y="4929198"/>
            <a:ext cx="1571636" cy="571504"/>
          </a:xfrm>
          <a:prstGeom prst="flowChartDecisi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71538" y="3500438"/>
            <a:ext cx="1214446" cy="5715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4357694"/>
            <a:ext cx="1214446" cy="57150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9" name="Прямая со стрелкой 28"/>
          <p:cNvCxnSpPr>
            <a:stCxn id="17" idx="2"/>
            <a:endCxn id="23" idx="0"/>
          </p:cNvCxnSpPr>
          <p:nvPr/>
        </p:nvCxnSpPr>
        <p:spPr>
          <a:xfrm rot="5400000">
            <a:off x="4259460" y="3045021"/>
            <a:ext cx="196454" cy="1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3" idx="2"/>
            <a:endCxn id="24" idx="0"/>
          </p:cNvCxnSpPr>
          <p:nvPr/>
        </p:nvCxnSpPr>
        <p:spPr>
          <a:xfrm rot="5400000">
            <a:off x="4214810" y="3857628"/>
            <a:ext cx="285752" cy="158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24" idx="2"/>
            <a:endCxn id="25" idx="0"/>
          </p:cNvCxnSpPr>
          <p:nvPr/>
        </p:nvCxnSpPr>
        <p:spPr>
          <a:xfrm rot="5400000">
            <a:off x="4179091" y="4750603"/>
            <a:ext cx="357190" cy="1588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Соединительная линия уступом 40"/>
          <p:cNvCxnSpPr>
            <a:stCxn id="25" idx="2"/>
            <a:endCxn id="27" idx="2"/>
          </p:cNvCxnSpPr>
          <p:nvPr/>
        </p:nvCxnSpPr>
        <p:spPr>
          <a:xfrm rot="5400000" flipH="1">
            <a:off x="2732472" y="3875488"/>
            <a:ext cx="571504" cy="2678925"/>
          </a:xfrm>
          <a:prstGeom prst="bentConnector3">
            <a:avLst>
              <a:gd name="adj1" fmla="val -4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Соединительная линия уступом 51"/>
          <p:cNvCxnSpPr>
            <a:stCxn id="25" idx="1"/>
          </p:cNvCxnSpPr>
          <p:nvPr/>
        </p:nvCxnSpPr>
        <p:spPr>
          <a:xfrm rot="10800000">
            <a:off x="2285984" y="4000504"/>
            <a:ext cx="1285884" cy="121444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Соединительная линия уступом 54"/>
          <p:cNvCxnSpPr>
            <a:stCxn id="24" idx="1"/>
            <a:endCxn id="26" idx="3"/>
          </p:cNvCxnSpPr>
          <p:nvPr/>
        </p:nvCxnSpPr>
        <p:spPr>
          <a:xfrm rot="10800000">
            <a:off x="2285984" y="3786190"/>
            <a:ext cx="1285884" cy="500066"/>
          </a:xfrm>
          <a:prstGeom prst="bentConnector3">
            <a:avLst>
              <a:gd name="adj1" fmla="val 26296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Соединительная линия уступом 62"/>
          <p:cNvCxnSpPr>
            <a:stCxn id="23" idx="1"/>
          </p:cNvCxnSpPr>
          <p:nvPr/>
        </p:nvCxnSpPr>
        <p:spPr>
          <a:xfrm rot="10800000" flipV="1">
            <a:off x="2285984" y="3429000"/>
            <a:ext cx="1285884" cy="14287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Скругленная прямоугольная выноска 71"/>
          <p:cNvSpPr/>
          <p:nvPr/>
        </p:nvSpPr>
        <p:spPr>
          <a:xfrm>
            <a:off x="6000760" y="1071546"/>
            <a:ext cx="3000396" cy="1071570"/>
          </a:xfrm>
          <a:prstGeom prst="wedgeRoundRectCallout">
            <a:avLst>
              <a:gd name="adj1" fmla="val -87857"/>
              <a:gd name="adj2" fmla="val 157230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1 - документ входит в перечень лично предоставляемых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3" name="Скругленная прямоугольная выноска 72"/>
          <p:cNvSpPr/>
          <p:nvPr/>
        </p:nvSpPr>
        <p:spPr>
          <a:xfrm>
            <a:off x="6000760" y="2285992"/>
            <a:ext cx="3000396" cy="1428760"/>
          </a:xfrm>
          <a:prstGeom prst="wedgeRoundRectCallout">
            <a:avLst>
              <a:gd name="adj1" fmla="val -85680"/>
              <a:gd name="adj2" fmla="val 81294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2 - документ, является результатом предоставления необходимых и обязательных услуг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4" name="Скругленная прямоугольная выноска 73"/>
          <p:cNvSpPr/>
          <p:nvPr/>
        </p:nvSpPr>
        <p:spPr>
          <a:xfrm>
            <a:off x="6000760" y="3786190"/>
            <a:ext cx="3000396" cy="1928826"/>
          </a:xfrm>
          <a:prstGeom prst="wedgeRoundRectCallout">
            <a:avLst>
              <a:gd name="adj1" fmla="val -85680"/>
              <a:gd name="adj2" fmla="val 20314"/>
              <a:gd name="adj3" fmla="val 1666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3 - документ отсутствует в распоряжении органов власти, местного самоуправления, подведомственных организаций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57686" y="3643314"/>
            <a:ext cx="453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Нет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357686" y="4500570"/>
            <a:ext cx="453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Нет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357686" y="5429264"/>
            <a:ext cx="4535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Нет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428992" y="3143248"/>
            <a:ext cx="3786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Да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3428992" y="4000504"/>
            <a:ext cx="3786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Да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428992" y="4929198"/>
            <a:ext cx="3786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1506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63" y="1000108"/>
            <a:ext cx="8143875" cy="360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А.0. Общие сведения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3" y="1412776"/>
            <a:ext cx="8143875" cy="13681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А.1. Описание услуги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«А.1.1. Описание услуги: правовая база»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«А.1.2. Описание услуги: перечень </a:t>
            </a:r>
            <a:r>
              <a:rPr lang="ru-RU" sz="1600" dirty="0" err="1" smtClean="0">
                <a:solidFill>
                  <a:schemeClr val="tx1"/>
                </a:solidFill>
              </a:rPr>
              <a:t>подуслуг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	Таблица «А.1.3. Описание услуги: перечень входных документов»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63" y="2924984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А.2. Оптимизация услуги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334140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А.3. Перечень запросов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63" y="376050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А.4-5. Описание запроса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0063" y="4177695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А.6. Правила обмена по запросу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0063" y="4581168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Б.1. План внесения изменений в правовые акты Потребителя данных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515" name="Прямоугольник 28"/>
          <p:cNvSpPr>
            <a:spLocks noChangeArrowheads="1"/>
          </p:cNvSpPr>
          <p:nvPr/>
        </p:nvSpPr>
        <p:spPr bwMode="auto">
          <a:xfrm>
            <a:off x="827584" y="44624"/>
            <a:ext cx="73922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Состав технологической карты межведомственного взаимодействия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5644" y="5007446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Б.2. План внесения изменений в правовые акты Поставщиков данных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1927" y="5445264"/>
            <a:ext cx="814387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форма В. План технической реализации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1506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63" y="1412776"/>
            <a:ext cx="8143875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1. Заполнение форм А.0 и А.1 технологической карты на </a:t>
            </a:r>
            <a:r>
              <a:rPr lang="ru-RU" sz="2000" b="1" dirty="0" smtClean="0">
                <a:solidFill>
                  <a:schemeClr val="tx1"/>
                </a:solidFill>
              </a:rPr>
              <a:t>ВСЕ</a:t>
            </a:r>
            <a:r>
              <a:rPr lang="ru-RU" sz="2000" dirty="0" smtClean="0">
                <a:solidFill>
                  <a:schemeClr val="tx1"/>
                </a:solidFill>
              </a:rPr>
              <a:t> услуги.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1988840"/>
            <a:ext cx="8143875" cy="972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000" dirty="0" smtClean="0">
                <a:solidFill>
                  <a:schemeClr val="tx1"/>
                </a:solidFill>
              </a:rPr>
              <a:t>2. Заполнение и согласование остальных форм технологической карты на выявленные в п.1 услуги, требующие организации межведомственного взаимодействия.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063" y="3056012"/>
            <a:ext cx="8143875" cy="972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000" dirty="0" smtClean="0">
                <a:solidFill>
                  <a:schemeClr val="tx1"/>
                </a:solidFill>
              </a:rPr>
              <a:t>3. Группировка и анализ информации со всех технологических карт межведомственного взаимодействия.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0063" y="4121273"/>
            <a:ext cx="8143875" cy="9720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2000" dirty="0" smtClean="0">
                <a:solidFill>
                  <a:schemeClr val="tx1"/>
                </a:solidFill>
              </a:rPr>
              <a:t>4. На основе информации п.3 разработка планов: перевода услуг на межведомственное взаимодействие, изменений НПА, создания технологических условий.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1515" name="Прямоугольник 28"/>
          <p:cNvSpPr>
            <a:spLocks noChangeArrowheads="1"/>
          </p:cNvSpPr>
          <p:nvPr/>
        </p:nvSpPr>
        <p:spPr bwMode="auto">
          <a:xfrm>
            <a:off x="1500189" y="-27384"/>
            <a:ext cx="667221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Вариант планирования </a:t>
            </a:r>
            <a:r>
              <a:rPr lang="ru-RU" sz="2800" b="1" dirty="0" smtClean="0">
                <a:solidFill>
                  <a:schemeClr val="bg1"/>
                </a:solidFill>
                <a:latin typeface="Calibri" pitchFamily="34" charset="0"/>
              </a:rPr>
              <a:t>организации межведомственного взаимодействия </a:t>
            </a:r>
            <a:endParaRPr lang="ru-RU" sz="2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716</Words>
  <Application>Microsoft Office PowerPoint</Application>
  <PresentationFormat>Экран (4:3)</PresentationFormat>
  <Paragraphs>109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Nogin</dc:creator>
  <cp:lastModifiedBy>Nogin_PN</cp:lastModifiedBy>
  <cp:revision>81</cp:revision>
  <dcterms:created xsi:type="dcterms:W3CDTF">2011-06-27T05:42:31Z</dcterms:created>
  <dcterms:modified xsi:type="dcterms:W3CDTF">2011-08-30T06:43:13Z</dcterms:modified>
</cp:coreProperties>
</file>