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71" r:id="rId5"/>
    <p:sldId id="272" r:id="rId6"/>
    <p:sldId id="273" r:id="rId7"/>
    <p:sldId id="275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707" autoAdjust="0"/>
  </p:normalViewPr>
  <p:slideViewPr>
    <p:cSldViewPr>
      <p:cViewPr varScale="1">
        <p:scale>
          <a:sx n="83" d="100"/>
          <a:sy n="83" d="100"/>
        </p:scale>
        <p:origin x="-143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Geroeva_EV@admin-smolensk.ru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veselova@admin-smolensk.r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2296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1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ФЕДЕРАЛЬНЫЙ РЕЕСТР </a:t>
            </a:r>
            <a:br>
              <a:rPr lang="ru-RU" sz="1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ГОСУДАРСТВЕННЫХ И МУНИЦИПАЛЬНЫХ </a:t>
            </a:r>
            <a:br>
              <a:rPr lang="ru-RU" sz="1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УСЛУГ (ФУНКЦИЙ)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Kat\Desktop\ДепИТ_ЭП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82044" y="24716"/>
            <a:ext cx="3779912" cy="944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55576" y="2492896"/>
            <a:ext cx="77048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</a:rPr>
              <a:t>О внедрении новой версии реестра государственных и муниципальных услуг (функций)</a:t>
            </a:r>
            <a:endParaRPr lang="ru-RU" sz="3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9"/>
          <p:cNvSpPr/>
          <p:nvPr/>
        </p:nvSpPr>
        <p:spPr>
          <a:xfrm>
            <a:off x="0" y="5373216"/>
            <a:ext cx="9144000" cy="1035378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2296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1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ФЕДЕРАЛЬНЫЙ РЕЕСТР </a:t>
            </a:r>
            <a:br>
              <a:rPr lang="ru-RU" sz="1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ГОСУДАРСТВЕННЫХ И МУНИЦИПАЛЬНЫХ </a:t>
            </a:r>
            <a:br>
              <a:rPr lang="ru-RU" sz="1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УСЛУГ (ФУНКЦИЙ)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Kat\Desktop\ДепИТ_ЭП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779912" cy="944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0" y="969694"/>
            <a:ext cx="9144000" cy="8031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П</a:t>
            </a:r>
            <a:r>
              <a:rPr lang="ru-RU" sz="2400" dirty="0" smtClean="0"/>
              <a:t>роблема реестров </a:t>
            </a:r>
            <a:r>
              <a:rPr lang="ru-RU" sz="2400" dirty="0"/>
              <a:t>государственных и муниципальных услуг (функций) – </a:t>
            </a:r>
            <a:r>
              <a:rPr lang="ru-RU" sz="2400" b="1" dirty="0"/>
              <a:t>неактуальность сведений</a:t>
            </a:r>
          </a:p>
        </p:txBody>
      </p:sp>
      <p:sp>
        <p:nvSpPr>
          <p:cNvPr id="3" name="Равнобедренный треугольник 2"/>
          <p:cNvSpPr/>
          <p:nvPr/>
        </p:nvSpPr>
        <p:spPr>
          <a:xfrm>
            <a:off x="323528" y="2060848"/>
            <a:ext cx="1800200" cy="1656184"/>
          </a:xfrm>
          <a:prstGeom prst="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984448" y="2520942"/>
            <a:ext cx="49244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dirty="0" smtClean="0">
                <a:latin typeface="Arial Black" panose="020B0A04020102020204" pitchFamily="34" charset="0"/>
                <a:cs typeface="Aharoni" panose="02010803020104030203" pitchFamily="2" charset="-79"/>
              </a:rPr>
              <a:t>!</a:t>
            </a:r>
            <a:endParaRPr lang="ru-RU" sz="72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83768" y="2288775"/>
            <a:ext cx="61926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b="1" dirty="0"/>
              <a:t>В реестр изначально вводятся </a:t>
            </a:r>
            <a:r>
              <a:rPr lang="ru-RU" b="1" u="sng" dirty="0"/>
              <a:t>недостоверные сведения</a:t>
            </a:r>
            <a:r>
              <a:rPr lang="ru-RU" b="1" dirty="0" smtClean="0"/>
              <a:t>;</a:t>
            </a:r>
          </a:p>
          <a:p>
            <a:pPr lvl="0"/>
            <a:endParaRPr lang="ru-RU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b="1" dirty="0"/>
              <a:t>Ведомства </a:t>
            </a:r>
            <a:r>
              <a:rPr lang="ru-RU" b="1" u="sng" dirty="0"/>
              <a:t>своевременно не актуализируют</a:t>
            </a:r>
            <a:r>
              <a:rPr lang="ru-RU" b="1" dirty="0"/>
              <a:t> сведения в реестре.</a:t>
            </a:r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23528" y="4149080"/>
            <a:ext cx="83442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rgbClr val="002060"/>
                </a:solidFill>
              </a:rPr>
              <a:t>В соответствии с постановлением Правительства РФ № 861 </a:t>
            </a:r>
            <a:endParaRPr lang="ru-RU" sz="2000" dirty="0" smtClean="0">
              <a:solidFill>
                <a:srgbClr val="002060"/>
              </a:solidFill>
            </a:endParaRPr>
          </a:p>
          <a:p>
            <a:pPr algn="ctr"/>
            <a:r>
              <a:rPr lang="ru-RU" sz="2000" dirty="0" smtClean="0">
                <a:solidFill>
                  <a:srgbClr val="002060"/>
                </a:solidFill>
              </a:rPr>
              <a:t>ведомства </a:t>
            </a:r>
            <a:r>
              <a:rPr lang="ru-RU" sz="2000" dirty="0">
                <a:solidFill>
                  <a:srgbClr val="002060"/>
                </a:solidFill>
              </a:rPr>
              <a:t>несут ответственность за полноту и достоверность.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9513" y="5392931"/>
            <a:ext cx="88569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</a:rPr>
              <a:t>Председатель Правительства РФ Д.А. Медведев на заседании Правительственной комиссии дал поручение актуализировать сведения об услугах в Реестрах.</a:t>
            </a:r>
          </a:p>
        </p:txBody>
      </p:sp>
    </p:spTree>
    <p:extLst>
      <p:ext uri="{BB962C8B-B14F-4D97-AF65-F5344CB8AC3E}">
        <p14:creationId xmlns:p14="http://schemas.microsoft.com/office/powerpoint/2010/main" xmlns="" val="3789334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2296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1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ФЕДЕРАЛЬНЫЙ РЕЕСТР </a:t>
            </a:r>
            <a:br>
              <a:rPr lang="ru-RU" sz="1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ГОСУДАРСТВЕННЫХ И МУНИЦИПАЛЬНЫХ </a:t>
            </a:r>
            <a:br>
              <a:rPr lang="ru-RU" sz="1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УСЛУГ (ФУНКЦИЙ)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Kat\Desktop\ДепИТ_ЭП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779912" cy="944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0" y="969694"/>
            <a:ext cx="9144000" cy="8031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Область применения реестра</a:t>
            </a:r>
            <a:endParaRPr lang="ru-RU" sz="32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51520" y="2060848"/>
            <a:ext cx="871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dirty="0" smtClean="0">
                <a:latin typeface="+mj-lt"/>
                <a:cs typeface="Times New Roman" pitchFamily="18" charset="0"/>
              </a:rPr>
              <a:t>Реестр предназначен </a:t>
            </a:r>
            <a:r>
              <a:rPr lang="ru-RU" dirty="0">
                <a:latin typeface="+mj-lt"/>
                <a:cs typeface="Times New Roman" pitchFamily="18" charset="0"/>
              </a:rPr>
              <a:t>для сбора, хранения и публикации информации о порядке предоставления государственных и муниципальных услуг (исполнения государственных и муниципальных функций) органами власти в Системе порталов и реестров государственных и муниципальных услуг.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989150" y="3505475"/>
            <a:ext cx="27934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2014 год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Стрелка вправо 11"/>
          <p:cNvSpPr/>
          <p:nvPr/>
        </p:nvSpPr>
        <p:spPr>
          <a:xfrm rot="5400000">
            <a:off x="4142809" y="4420384"/>
            <a:ext cx="444823" cy="461665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079612" y="5013176"/>
            <a:ext cx="70567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smtClean="0"/>
              <a:t>Проведен пилотный проект по внедрению новой версии </a:t>
            </a:r>
            <a:r>
              <a:rPr lang="ru-RU" b="1" dirty="0"/>
              <a:t>реестра государственных и муниципальных услуг (функций</a:t>
            </a:r>
            <a:r>
              <a:rPr lang="ru-RU" b="1" dirty="0" smtClean="0"/>
              <a:t>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rgbClr val="990000"/>
                </a:solidFill>
              </a:rPr>
              <a:t>Внедрена новая версия реестра 4.0 – Федеральный реестр государственных и муниципальных услуг (функций) /ФРГУ/</a:t>
            </a:r>
            <a:endParaRPr lang="ru-RU" b="1" dirty="0">
              <a:solidFill>
                <a:srgbClr val="99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6505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2296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1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ФЕДЕРАЛЬНЫЙ РЕЕСТР </a:t>
            </a:r>
            <a:br>
              <a:rPr lang="ru-RU" sz="1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ГОСУДАРСТВЕННЫХ И МУНИЦИПАЛЬНЫХ </a:t>
            </a:r>
            <a:br>
              <a:rPr lang="ru-RU" sz="1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УСЛУГ (ФУНКЦИЙ)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Kat\Desktop\ДепИТ_ЭП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779912" cy="944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0" y="969694"/>
            <a:ext cx="9144000" cy="8031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Начало работы с Федеральным реестром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9513" y="5392931"/>
            <a:ext cx="88569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</a:rPr>
              <a:t>Председатель Правительства РФ Д.А. Медведев на заседании Правительственной комиссии дал поручение актуализировать сведения об услугах в Реестрах.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1402" y="2019157"/>
            <a:ext cx="2694126" cy="110499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927994" y="2141735"/>
            <a:ext cx="4398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1. Запуск браузера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3927994" y="2511067"/>
            <a:ext cx="4398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2</a:t>
            </a:r>
            <a:r>
              <a:rPr lang="ru-RU" dirty="0" smtClean="0"/>
              <a:t>. Ввод адреса Федерального реестра</a:t>
            </a:r>
          </a:p>
          <a:p>
            <a:r>
              <a:rPr lang="en-US" b="1" dirty="0">
                <a:solidFill>
                  <a:srgbClr val="990000"/>
                </a:solidFill>
              </a:rPr>
              <a:t>http://192.168.32.142:8080/RGU_WAR_2/</a:t>
            </a:r>
            <a:endParaRPr lang="ru-RU" b="1" dirty="0">
              <a:solidFill>
                <a:srgbClr val="99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27994" y="3166697"/>
            <a:ext cx="4398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3. Вход в реестр (логин/пароль либо сертификат)</a:t>
            </a:r>
            <a:endParaRPr lang="ru-RU" dirty="0"/>
          </a:p>
        </p:txBody>
      </p:sp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359566" y="3474392"/>
            <a:ext cx="2672025" cy="19185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11842" y="4539437"/>
            <a:ext cx="4333999" cy="205277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14" name="Прямая со стрелкой 13"/>
          <p:cNvCxnSpPr>
            <a:stCxn id="7" idx="2"/>
            <a:endCxn id="12" idx="0"/>
          </p:cNvCxnSpPr>
          <p:nvPr/>
        </p:nvCxnSpPr>
        <p:spPr>
          <a:xfrm flipH="1">
            <a:off x="1695579" y="3124153"/>
            <a:ext cx="2886" cy="350239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V="1">
            <a:off x="3035321" y="4971486"/>
            <a:ext cx="1276521" cy="1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947797" y="3805579"/>
            <a:ext cx="4878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4</a:t>
            </a:r>
            <a:r>
              <a:rPr lang="ru-RU" dirty="0" smtClean="0"/>
              <a:t>. </a:t>
            </a:r>
            <a:r>
              <a:rPr lang="ru-RU" b="1" dirty="0" smtClean="0"/>
              <a:t>Актуализация перенесенных данных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415264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2296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1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ФЕДЕРАЛЬНЫЙ РЕЕСТР </a:t>
            </a:r>
            <a:br>
              <a:rPr lang="ru-RU" sz="1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ГОСУДАРСТВЕННЫХ И МУНИЦИПАЛЬНЫХ </a:t>
            </a:r>
            <a:br>
              <a:rPr lang="ru-RU" sz="1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УСЛУГ (ФУНКЦИЙ)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Kat\Desktop\ДепИТ_ЭП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779912" cy="944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0" y="969694"/>
            <a:ext cx="9144000" cy="8031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Обновленный интерфейс Федерального реестра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9513" y="5392931"/>
            <a:ext cx="88569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</a:rPr>
              <a:t>Председатель Правительства РФ Д.А. Медведев на заседании Правительственной комиссии дал поручение актуализировать сведения об услугах в Реестрах.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3" y="2421358"/>
            <a:ext cx="5808848" cy="275156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5988360" y="2361539"/>
            <a:ext cx="298811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Разделы реестра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Панель управления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ФИО пользователя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Панель дополнительных функций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Поиск по наименованию и расширенный поиск</a:t>
            </a:r>
          </a:p>
          <a:p>
            <a:pPr marL="342900" indent="-342900">
              <a:buFont typeface="+mj-lt"/>
              <a:buAutoNum type="arabicPeriod"/>
            </a:pP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79514" y="2619044"/>
            <a:ext cx="1308134" cy="226277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415639" y="2407819"/>
            <a:ext cx="2952328" cy="18460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581065" y="2407818"/>
            <a:ext cx="506982" cy="18460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-33610" y="2846994"/>
            <a:ext cx="2889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2314299" y="2499605"/>
            <a:ext cx="2889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4690093" y="2515727"/>
            <a:ext cx="2889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9" name="Text Box 15"/>
          <p:cNvSpPr txBox="1">
            <a:spLocks noChangeArrowheads="1"/>
          </p:cNvSpPr>
          <p:nvPr/>
        </p:nvSpPr>
        <p:spPr bwMode="auto">
          <a:xfrm>
            <a:off x="5400640" y="2499604"/>
            <a:ext cx="2889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517278" y="3213707"/>
            <a:ext cx="4471082" cy="18407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 Box 15"/>
          <p:cNvSpPr txBox="1">
            <a:spLocks noChangeArrowheads="1"/>
          </p:cNvSpPr>
          <p:nvPr/>
        </p:nvSpPr>
        <p:spPr bwMode="auto">
          <a:xfrm>
            <a:off x="5988360" y="4925896"/>
            <a:ext cx="2889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07528" y="5385875"/>
            <a:ext cx="8496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6. </a:t>
            </a:r>
            <a:r>
              <a:rPr lang="ru-RU" dirty="0"/>
              <a:t>Список объектов реестра в зависимости от выбранного </a:t>
            </a:r>
            <a:r>
              <a:rPr lang="ru-RU" dirty="0" smtClean="0"/>
              <a:t>раздела с возможностью сортировки по столбцам</a:t>
            </a:r>
            <a:endParaRPr lang="ru-RU" dirty="0"/>
          </a:p>
          <a:p>
            <a:endParaRPr lang="ru-RU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524935" y="3029103"/>
            <a:ext cx="4427208" cy="18460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 Box 15"/>
          <p:cNvSpPr txBox="1">
            <a:spLocks noChangeArrowheads="1"/>
          </p:cNvSpPr>
          <p:nvPr/>
        </p:nvSpPr>
        <p:spPr bwMode="auto">
          <a:xfrm>
            <a:off x="2926914" y="2721070"/>
            <a:ext cx="2889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5090787" y="2406160"/>
            <a:ext cx="886513" cy="177183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 Box 15"/>
          <p:cNvSpPr txBox="1">
            <a:spLocks noChangeArrowheads="1"/>
          </p:cNvSpPr>
          <p:nvPr/>
        </p:nvSpPr>
        <p:spPr bwMode="auto">
          <a:xfrm>
            <a:off x="3597653" y="4125021"/>
            <a:ext cx="2889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xmlns="" val="415264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2296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1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ФЕДЕРАЛЬНЫЙ РЕЕСТР </a:t>
            </a:r>
            <a:br>
              <a:rPr lang="ru-RU" sz="1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ГОСУДАРСТВЕННЫХ И МУНИЦИПАЛЬНЫХ </a:t>
            </a:r>
            <a:br>
              <a:rPr lang="ru-RU" sz="1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УСЛУГ (ФУНКЦИЙ)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Kat\Desktop\ДепИТ_ЭП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779912" cy="944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0" y="969694"/>
            <a:ext cx="9144000" cy="8031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Раздел – Административные регламенты</a:t>
            </a:r>
            <a:endParaRPr lang="ru-RU" sz="32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6470" y="1945795"/>
            <a:ext cx="8831060" cy="3024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Стрелка вниз 2"/>
          <p:cNvSpPr/>
          <p:nvPr/>
        </p:nvSpPr>
        <p:spPr>
          <a:xfrm rot="17305949">
            <a:off x="2984568" y="3500228"/>
            <a:ext cx="492669" cy="740264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4067944" y="3781489"/>
            <a:ext cx="4311230" cy="212365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/>
              <a:t>Прежде чем заносить услугу в реестр, вначале необходимо заполнить раздел - </a:t>
            </a:r>
            <a:r>
              <a:rPr lang="ru-RU" b="1" dirty="0"/>
              <a:t>Административные регламенты. </a:t>
            </a:r>
            <a:endParaRPr lang="ru-RU" b="1" dirty="0" smtClean="0"/>
          </a:p>
          <a:p>
            <a:r>
              <a:rPr lang="ru-RU" sz="2400" b="1" dirty="0" smtClean="0">
                <a:solidFill>
                  <a:srgbClr val="990000"/>
                </a:solidFill>
                <a:latin typeface="Arial Black" panose="020B0A04020102020204" pitchFamily="34" charset="0"/>
              </a:rPr>
              <a:t>!</a:t>
            </a:r>
            <a:r>
              <a:rPr lang="ru-RU" b="1" dirty="0" smtClean="0"/>
              <a:t> </a:t>
            </a:r>
            <a:r>
              <a:rPr lang="ru-RU" dirty="0" smtClean="0"/>
              <a:t>Не </a:t>
            </a:r>
            <a:r>
              <a:rPr lang="ru-RU" dirty="0"/>
              <a:t>зарегистрировав предварительно административный регламент, специалист не сможет полноценно заполнить карточку услуги.</a:t>
            </a:r>
          </a:p>
        </p:txBody>
      </p:sp>
    </p:spTree>
    <p:extLst>
      <p:ext uri="{BB962C8B-B14F-4D97-AF65-F5344CB8AC3E}">
        <p14:creationId xmlns:p14="http://schemas.microsoft.com/office/powerpoint/2010/main" xmlns="" val="1777640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2296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1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ФЕДЕРАЛЬНЫЙ РЕЕСТР </a:t>
            </a:r>
            <a:br>
              <a:rPr lang="ru-RU" sz="1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ГОСУДАРСТВЕННЫХ И МУНИЦИПАЛЬНЫХ </a:t>
            </a:r>
            <a:br>
              <a:rPr lang="ru-RU" sz="1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УСЛУГ (ФУНКЦИЙ)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Kat\Desktop\ДепИТ_ЭП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779912" cy="944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0" y="973622"/>
            <a:ext cx="9144000" cy="8031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/>
              <a:t>Контакты по вопросам работы в ФРГУ: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2551837"/>
            <a:ext cx="777686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b="1" dirty="0">
                <a:solidFill>
                  <a:srgbClr val="C00000"/>
                </a:solidFill>
              </a:rPr>
              <a:t>Героева Елена </a:t>
            </a:r>
            <a:r>
              <a:rPr lang="ru-RU" sz="2400" b="1" dirty="0" smtClean="0">
                <a:solidFill>
                  <a:srgbClr val="C00000"/>
                </a:solidFill>
              </a:rPr>
              <a:t>Владимировна: </a:t>
            </a:r>
          </a:p>
          <a:p>
            <a:r>
              <a:rPr lang="ru-RU" sz="2400" dirty="0" smtClean="0"/>
              <a:t>тел</a:t>
            </a:r>
            <a:r>
              <a:rPr lang="ru-RU" sz="2400" dirty="0"/>
              <a:t>. </a:t>
            </a:r>
            <a:r>
              <a:rPr lang="ru-RU" sz="2400" dirty="0" smtClean="0"/>
              <a:t>8(4812)29-22-67,</a:t>
            </a:r>
          </a:p>
          <a:p>
            <a:r>
              <a:rPr lang="en-US" sz="2400" dirty="0" smtClean="0"/>
              <a:t>e</a:t>
            </a:r>
            <a:r>
              <a:rPr lang="ru-RU" sz="2400" dirty="0"/>
              <a:t>-</a:t>
            </a:r>
            <a:r>
              <a:rPr lang="en-US" sz="2400" dirty="0"/>
              <a:t>mail</a:t>
            </a:r>
            <a:r>
              <a:rPr lang="ru-RU" sz="2400" dirty="0"/>
              <a:t>: </a:t>
            </a:r>
            <a:r>
              <a:rPr lang="ru-RU" sz="2400" dirty="0" smtClean="0">
                <a:solidFill>
                  <a:srgbClr val="002060"/>
                </a:solidFill>
                <a:hlinkClick r:id="rId3"/>
              </a:rPr>
              <a:t>Geroeva_EV@admin-smolensk.ru</a:t>
            </a:r>
            <a:endParaRPr lang="ru-RU" sz="2400" dirty="0" smtClean="0">
              <a:solidFill>
                <a:srgbClr val="002060"/>
              </a:solidFill>
            </a:endParaRPr>
          </a:p>
          <a:p>
            <a:endParaRPr lang="ru-RU" sz="2400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b="1" dirty="0">
                <a:solidFill>
                  <a:srgbClr val="C00000"/>
                </a:solidFill>
              </a:rPr>
              <a:t>Веселова Екатерина </a:t>
            </a:r>
            <a:r>
              <a:rPr lang="ru-RU" sz="2400" b="1" dirty="0" smtClean="0">
                <a:solidFill>
                  <a:srgbClr val="C00000"/>
                </a:solidFill>
              </a:rPr>
              <a:t>Владимировна: </a:t>
            </a:r>
          </a:p>
          <a:p>
            <a:r>
              <a:rPr lang="ru-RU" sz="2400" dirty="0" smtClean="0"/>
              <a:t>тел</a:t>
            </a:r>
            <a:r>
              <a:rPr lang="ru-RU" sz="2400" dirty="0"/>
              <a:t>. </a:t>
            </a:r>
            <a:r>
              <a:rPr lang="ru-RU" sz="2400" dirty="0" smtClean="0"/>
              <a:t>8(4812) 20-47-45</a:t>
            </a:r>
            <a:r>
              <a:rPr lang="ru-RU" sz="2400" dirty="0"/>
              <a:t>, </a:t>
            </a:r>
            <a:endParaRPr lang="ru-RU" sz="2400" dirty="0" smtClean="0"/>
          </a:p>
          <a:p>
            <a:r>
              <a:rPr lang="en-US" sz="2400" dirty="0" smtClean="0"/>
              <a:t>e</a:t>
            </a:r>
            <a:r>
              <a:rPr lang="ru-RU" sz="2400" dirty="0"/>
              <a:t>-</a:t>
            </a:r>
            <a:r>
              <a:rPr lang="en-US" sz="2400" dirty="0"/>
              <a:t>mail</a:t>
            </a:r>
            <a:r>
              <a:rPr lang="ru-RU" sz="2400" dirty="0"/>
              <a:t>: </a:t>
            </a:r>
            <a:r>
              <a:rPr lang="en-US" sz="2400" dirty="0" err="1">
                <a:solidFill>
                  <a:srgbClr val="002060"/>
                </a:solidFill>
                <a:hlinkClick r:id="rId4"/>
              </a:rPr>
              <a:t>veselova</a:t>
            </a:r>
            <a:r>
              <a:rPr lang="ru-RU" sz="2400" dirty="0" smtClean="0">
                <a:solidFill>
                  <a:srgbClr val="002060"/>
                </a:solidFill>
                <a:hlinkClick r:id="rId4"/>
              </a:rPr>
              <a:t>@admin-smolensk.ru</a:t>
            </a:r>
            <a:r>
              <a:rPr lang="ru-RU" sz="2400" dirty="0" smtClean="0">
                <a:solidFill>
                  <a:srgbClr val="002060"/>
                </a:solidFill>
              </a:rPr>
              <a:t>  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6447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331</Words>
  <Application>Microsoft Office PowerPoint</Application>
  <PresentationFormat>Экран (4:3)</PresentationFormat>
  <Paragraphs>54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 ФЕДЕРАЛЬНЫЙ РЕЕСТР  ГОСУДАРСТВЕННЫХ И МУНИЦИПАЛЬНЫХ  УСЛУГ (ФУНКЦИЙ) </vt:lpstr>
      <vt:lpstr> ФЕДЕРАЛЬНЫЙ РЕЕСТР  ГОСУДАРСТВЕННЫХ И МУНИЦИПАЛЬНЫХ  УСЛУГ (ФУНКЦИЙ) </vt:lpstr>
      <vt:lpstr> ФЕДЕРАЛЬНЫЙ РЕЕСТР  ГОСУДАРСТВЕННЫХ И МУНИЦИПАЛЬНЫХ  УСЛУГ (ФУНКЦИЙ) </vt:lpstr>
      <vt:lpstr> ФЕДЕРАЛЬНЫЙ РЕЕСТР  ГОСУДАРСТВЕННЫХ И МУНИЦИПАЛЬНЫХ  УСЛУГ (ФУНКЦИЙ) </vt:lpstr>
      <vt:lpstr> ФЕДЕРАЛЬНЫЙ РЕЕСТР  ГОСУДАРСТВЕННЫХ И МУНИЦИПАЛЬНЫХ  УСЛУГ (ФУНКЦИЙ) </vt:lpstr>
      <vt:lpstr> ФЕДЕРАЛЬНЫЙ РЕЕСТР  ГОСУДАРСТВЕННЫХ И МУНИЦИПАЛЬНЫХ  УСЛУГ (ФУНКЦИЙ) </vt:lpstr>
      <vt:lpstr> ФЕДЕРАЛЬНЫЙ РЕЕСТР  ГОСУДАРСТВЕННЫХ И МУНИЦИПАЛЬНЫХ  УСЛУГ (ФУНКЦИЙ)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ФЕДЕРАЛЬНЫЙ РЕЕСТР  ГОСУДАРСТВЕННЫХ И МУНИЦИПАЛЬНЫХ  УСЛУГ (ФУНКЦИЙ) </dc:title>
  <cp:lastModifiedBy>Geroeva_EV</cp:lastModifiedBy>
  <cp:revision>30</cp:revision>
  <dcterms:modified xsi:type="dcterms:W3CDTF">2014-11-28T09:47:36Z</dcterms:modified>
</cp:coreProperties>
</file>