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7" r:id="rId2"/>
    <p:sldId id="270" r:id="rId3"/>
    <p:sldId id="268" r:id="rId4"/>
    <p:sldId id="271" r:id="rId5"/>
    <p:sldId id="272" r:id="rId6"/>
    <p:sldId id="273" r:id="rId7"/>
    <p:sldId id="274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94660"/>
  </p:normalViewPr>
  <p:slideViewPr>
    <p:cSldViewPr>
      <p:cViewPr>
        <p:scale>
          <a:sx n="100" d="100"/>
          <a:sy n="100" d="100"/>
        </p:scale>
        <p:origin x="-1866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1606A-4A73-488E-8194-278EA2745DDF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36A42-35AF-436E-9DFA-90437257B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517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26390-F5CE-4114-AB9E-09E223620C45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F289F-EA2E-4BDF-AD3C-74C0EBF5A3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40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5FEC2-500E-4025-8BFD-5109EE3C1338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C094-AF94-4DE3-AA37-522DB92B9B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0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6C233-A978-42B7-BA8C-5452AA72F9D3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4C87B-34ED-4995-8565-4912B52E7F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67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990DF-CE61-45A4-88DC-3A38968F58EA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4CA48-8398-4E15-9A7B-EE097F6C95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69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65D17-0878-4DBA-B805-88E0EB0FA10E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5E2B6-2C6D-41CF-8A5C-AC387CE60B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75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CB2F2-77E4-43C2-935F-33830BCC58F0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D0413-7041-4AF0-8851-E100DE95B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60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F3F6E-D001-40F5-8E60-9249B79AAC56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3C5CE-5023-45B7-9FB7-23EC917AC7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01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813B6-6A6D-4402-B79C-D4C3433DC02A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4EE74-3CEE-4DCB-8903-869C174F0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79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0AE7-8565-4944-8C06-F0BE4D0F427F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3EA82-0707-4EE1-B4A3-E293C3365E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745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872D1-3D0F-40B2-9B6C-5E74873DF4C0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61791-129B-40A1-BFE7-54EFC063BA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00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81E421-8AA7-44C3-BC9A-9FD79ED234CD}" type="datetimeFigureOut">
              <a:rPr lang="ru-RU"/>
              <a:pPr>
                <a:defRPr/>
              </a:pPr>
              <a:t>01.10.2015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145F8F-AA06-41A1-BB63-A328C888F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7" r:id="rId2"/>
    <p:sldLayoutId id="2147483746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7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468313" y="333375"/>
            <a:ext cx="7991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>
                <a:latin typeface="Trebuchet MS" pitchFamily="34" charset="0"/>
              </a:rPr>
              <a:t>Запуск и завершение работы с программой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6453188"/>
            <a:ext cx="9144000" cy="4048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/>
              <a:t>Департамент Смоленской области по информационным технологиям</a:t>
            </a:r>
            <a:endParaRPr lang="ru-RU" sz="1100" b="1" dirty="0"/>
          </a:p>
        </p:txBody>
      </p:sp>
      <p:pic>
        <p:nvPicPr>
          <p:cNvPr id="5124" name="Рисунок 7" descr="на презентацию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1403648" y="150853"/>
            <a:ext cx="67681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/>
            <a:r>
              <a:rPr lang="ru-RU" sz="2000" b="1" dirty="0" smtClean="0">
                <a:solidFill>
                  <a:schemeClr val="bg1"/>
                </a:solidFill>
              </a:rPr>
              <a:t>Семинар, проведенный 30 сентября 2015 года, в режиме видео-селекторной связи</a:t>
            </a:r>
            <a:endParaRPr lang="ru-RU" altLang="ru-RU" sz="20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340768"/>
            <a:ext cx="8640960" cy="504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Clr>
                <a:srgbClr val="FFC000"/>
              </a:buClr>
            </a:pPr>
            <a:r>
              <a:rPr lang="ru-RU" sz="2400" b="1" dirty="0" smtClean="0">
                <a:solidFill>
                  <a:srgbClr val="0C0F98"/>
                </a:solidFill>
              </a:rPr>
              <a:t>Рассмотренные вопросы:</a:t>
            </a:r>
          </a:p>
          <a:p>
            <a:pPr algn="ctr">
              <a:lnSpc>
                <a:spcPct val="80000"/>
              </a:lnSpc>
              <a:buClr>
                <a:srgbClr val="FFC000"/>
              </a:buClr>
            </a:pPr>
            <a:endParaRPr lang="ru-RU" sz="2400" b="1" dirty="0" smtClean="0">
              <a:solidFill>
                <a:srgbClr val="0C0F98"/>
              </a:solidFill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. Мониторинг осуществления межведомственного электронного взаимодействия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Актуализация данных в Региональном реестре государственных и муниципальных услуг (функций) для обеспечения предоставления Форм 1-МУ в соответствии с приказом Росстата   от 6 мая 2015 года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217;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муниципальных услуг в электронном виде на базе программного комплекса «Муниципальное самоуправление – СМАРТ» </a:t>
            </a:r>
          </a:p>
          <a:p>
            <a:pPr algn="ctr">
              <a:lnSpc>
                <a:spcPct val="80000"/>
              </a:lnSpc>
              <a:buClr>
                <a:srgbClr val="FFC000"/>
              </a:buClr>
            </a:pPr>
            <a:endParaRPr lang="ru-RU" sz="2400" b="1" dirty="0" smtClean="0">
              <a:solidFill>
                <a:srgbClr val="0C0F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60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468313" y="333375"/>
            <a:ext cx="7991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>
                <a:latin typeface="Trebuchet MS" pitchFamily="34" charset="0"/>
              </a:rPr>
              <a:t>Запуск и завершение работы с программой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6453188"/>
            <a:ext cx="9144000" cy="4048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/>
              <a:t>Департамент Смоленской области по информационным технологиям</a:t>
            </a:r>
            <a:endParaRPr lang="ru-RU" sz="1100" b="1" dirty="0"/>
          </a:p>
        </p:txBody>
      </p:sp>
      <p:pic>
        <p:nvPicPr>
          <p:cNvPr id="5124" name="Рисунок 7" descr="на презентацию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1403648" y="150853"/>
            <a:ext cx="67681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/>
            <a:r>
              <a:rPr lang="ru-RU" sz="2000" b="1" dirty="0">
                <a:solidFill>
                  <a:schemeClr val="bg1"/>
                </a:solidFill>
              </a:rPr>
              <a:t>Мониторинг осуществления межведомственного электронного взаимодействия</a:t>
            </a:r>
            <a:endParaRPr lang="ru-RU" altLang="ru-RU" sz="2000" b="1" dirty="0">
              <a:solidFill>
                <a:schemeClr val="bg1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76" y="1124744"/>
            <a:ext cx="8841460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599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468313" y="333375"/>
            <a:ext cx="7991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>
                <a:latin typeface="Trebuchet MS" pitchFamily="34" charset="0"/>
              </a:rPr>
              <a:t>Запуск и завершение работы с программой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6453188"/>
            <a:ext cx="9144000" cy="4048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/>
              <a:t>Департамент Смоленской области по информационным технологиям</a:t>
            </a:r>
            <a:endParaRPr lang="ru-RU" sz="1100" b="1" dirty="0"/>
          </a:p>
        </p:txBody>
      </p:sp>
      <p:pic>
        <p:nvPicPr>
          <p:cNvPr id="5124" name="Рисунок 7" descr="на презентацию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1403648" y="150853"/>
            <a:ext cx="67681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/>
            <a:r>
              <a:rPr lang="ru-RU" sz="2000" b="1" dirty="0">
                <a:solidFill>
                  <a:schemeClr val="bg1"/>
                </a:solidFill>
              </a:rPr>
              <a:t>Мониторинг осуществления межведомственного электронного взаимодействия</a:t>
            </a:r>
            <a:endParaRPr lang="ru-RU" altLang="ru-RU" sz="2000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87" y="1268760"/>
            <a:ext cx="6892026" cy="36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025673" y="5013176"/>
            <a:ext cx="687675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/>
            <a:r>
              <a:rPr lang="ru-RU" altLang="ru-RU" b="1" dirty="0" smtClean="0">
                <a:latin typeface="Calibri" panose="020F0502020204030204" pitchFamily="34" charset="0"/>
                <a:cs typeface="Times New Roman" pitchFamily="18" charset="0"/>
              </a:rPr>
              <a:t>Статистика по общему количеству межведомственных запросов органами местного самоуправления муниципальных образований Смоленской области </a:t>
            </a:r>
          </a:p>
          <a:p>
            <a:pPr algn="ctr" eaLnBrk="1" hangingPunct="1"/>
            <a:r>
              <a:rPr lang="ru-RU" altLang="ru-RU" sz="1600" dirty="0" smtClean="0">
                <a:latin typeface="Calibri" panose="020F0502020204030204" pitchFamily="34" charset="0"/>
                <a:cs typeface="Times New Roman" pitchFamily="18" charset="0"/>
              </a:rPr>
              <a:t>с января по сентябрь 2015 года</a:t>
            </a:r>
            <a:endParaRPr lang="ru-RU" altLang="ru-RU" sz="1600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95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468313" y="333375"/>
            <a:ext cx="7991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>
                <a:latin typeface="Trebuchet MS" pitchFamily="34" charset="0"/>
              </a:rPr>
              <a:t>Запуск и завершение работы с программой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6453188"/>
            <a:ext cx="9144000" cy="4048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/>
              <a:t>Департамент Смоленской области по информационным технологиям</a:t>
            </a:r>
            <a:endParaRPr lang="ru-RU" sz="1100" b="1" dirty="0"/>
          </a:p>
        </p:txBody>
      </p:sp>
      <p:pic>
        <p:nvPicPr>
          <p:cNvPr id="5124" name="Рисунок 7" descr="на презентацию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03648" y="150853"/>
            <a:ext cx="67681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2000" b="1" dirty="0">
                <a:solidFill>
                  <a:schemeClr val="bg1"/>
                </a:solidFill>
              </a:rPr>
              <a:t>Предоставление Форм 1-МУ в Государственной автоматизированной системе </a:t>
            </a:r>
            <a:r>
              <a:rPr lang="ru-RU" sz="2000" b="1" dirty="0">
                <a:solidFill>
                  <a:schemeClr val="bg1"/>
                </a:solidFill>
              </a:rPr>
              <a:t> «Управление» </a:t>
            </a:r>
            <a:endParaRPr lang="ru-RU" altLang="ru-RU" sz="2000" b="1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78" y="1052512"/>
            <a:ext cx="7621227" cy="5400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78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468313" y="333375"/>
            <a:ext cx="7991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>
                <a:latin typeface="Trebuchet MS" pitchFamily="34" charset="0"/>
              </a:rPr>
              <a:t>Запуск и завершение работы с программой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6453188"/>
            <a:ext cx="9144000" cy="4048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/>
              <a:t>Департамент Смоленской области по информационным технологиям</a:t>
            </a:r>
            <a:endParaRPr lang="ru-RU" sz="1100" b="1" dirty="0"/>
          </a:p>
        </p:txBody>
      </p:sp>
      <p:pic>
        <p:nvPicPr>
          <p:cNvPr id="5124" name="Рисунок 7" descr="на презентацию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03648" y="150853"/>
            <a:ext cx="67681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2.Предоставление </a:t>
            </a:r>
            <a:r>
              <a:rPr lang="ru-RU" sz="2000" b="1" dirty="0">
                <a:solidFill>
                  <a:schemeClr val="bg1"/>
                </a:solidFill>
              </a:rPr>
              <a:t>Форм 1-МУ в Государственной автоматизированной системе </a:t>
            </a:r>
            <a:r>
              <a:rPr lang="ru-RU" sz="2000" b="1" dirty="0">
                <a:solidFill>
                  <a:schemeClr val="bg1"/>
                </a:solidFill>
              </a:rPr>
              <a:t> «Управление» </a:t>
            </a:r>
            <a:endParaRPr lang="ru-RU" altLang="ru-RU" sz="2000" b="1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87"/>
          <a:stretch/>
        </p:blipFill>
        <p:spPr>
          <a:xfrm>
            <a:off x="185085" y="980728"/>
            <a:ext cx="8256819" cy="547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45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468313" y="333375"/>
            <a:ext cx="7991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>
                <a:latin typeface="Trebuchet MS" pitchFamily="34" charset="0"/>
              </a:rPr>
              <a:t>Запуск и завершение работы с программой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6453188"/>
            <a:ext cx="9144000" cy="4048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/>
              <a:t>Департамент Смоленской области по информационным технологиям</a:t>
            </a:r>
            <a:endParaRPr lang="ru-RU" sz="1100" b="1" dirty="0"/>
          </a:p>
        </p:txBody>
      </p:sp>
      <p:pic>
        <p:nvPicPr>
          <p:cNvPr id="5124" name="Рисунок 7" descr="на презентацию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03648" y="150853"/>
            <a:ext cx="67681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2.Предоставление </a:t>
            </a:r>
            <a:r>
              <a:rPr lang="ru-RU" sz="2000" b="1" dirty="0">
                <a:solidFill>
                  <a:schemeClr val="bg1"/>
                </a:solidFill>
              </a:rPr>
              <a:t>Форм 1-МУ в Государственной автоматизированной системе </a:t>
            </a:r>
            <a:r>
              <a:rPr lang="ru-RU" sz="2000" b="1" dirty="0">
                <a:solidFill>
                  <a:schemeClr val="bg1"/>
                </a:solidFill>
              </a:rPr>
              <a:t> «Управление» </a:t>
            </a:r>
            <a:endParaRPr lang="ru-RU" altLang="ru-RU" sz="20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67" y="2128763"/>
            <a:ext cx="2866978" cy="4204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65997" y="2492896"/>
            <a:ext cx="4320480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Clr>
                <a:srgbClr val="FFC000"/>
              </a:buClr>
            </a:pPr>
            <a:r>
              <a:rPr lang="ru-RU" b="1" dirty="0">
                <a:solidFill>
                  <a:srgbClr val="0C0F98"/>
                </a:solidFill>
              </a:rPr>
              <a:t>Подключение к ГАС</a:t>
            </a:r>
          </a:p>
          <a:p>
            <a:pPr algn="ctr">
              <a:lnSpc>
                <a:spcPct val="80000"/>
              </a:lnSpc>
              <a:buClr>
                <a:srgbClr val="FFC000"/>
              </a:buClr>
            </a:pPr>
            <a:r>
              <a:rPr lang="ru-RU" b="1" dirty="0">
                <a:solidFill>
                  <a:srgbClr val="0C0F98"/>
                </a:solidFill>
              </a:rPr>
              <a:t>«Управление</a:t>
            </a:r>
            <a:r>
              <a:rPr lang="ru-RU" b="1" dirty="0" smtClean="0">
                <a:solidFill>
                  <a:srgbClr val="0C0F98"/>
                </a:solidFill>
              </a:rPr>
              <a:t>»:</a:t>
            </a:r>
            <a:endParaRPr lang="ru-RU" b="1" dirty="0">
              <a:solidFill>
                <a:srgbClr val="0C0F98"/>
              </a:solidFill>
            </a:endParaRPr>
          </a:p>
          <a:p>
            <a:r>
              <a:rPr lang="ru-RU" dirty="0" smtClean="0"/>
              <a:t>осуществляется </a:t>
            </a:r>
            <a:r>
              <a:rPr lang="ru-RU" dirty="0"/>
              <a:t>в соответствии с </a:t>
            </a:r>
            <a:r>
              <a:rPr lang="ru-RU" dirty="0" smtClean="0"/>
              <a:t>Регламентом </a:t>
            </a:r>
            <a:r>
              <a:rPr lang="ru-RU" dirty="0"/>
              <a:t>подключения и интеграции с </a:t>
            </a:r>
            <a:r>
              <a:rPr lang="ru-RU" dirty="0" smtClean="0"/>
              <a:t>ГАС «</a:t>
            </a:r>
            <a:r>
              <a:rPr lang="ru-RU" dirty="0"/>
              <a:t>Управление», </a:t>
            </a:r>
            <a:r>
              <a:rPr lang="ru-RU" dirty="0" smtClean="0"/>
              <a:t>опубликованным </a:t>
            </a:r>
            <a:r>
              <a:rPr lang="ru-RU" dirty="0"/>
              <a:t>по адресу в сети Интернет: </a:t>
            </a:r>
            <a:r>
              <a:rPr lang="ru-RU" dirty="0" smtClean="0"/>
              <a:t>http://gasu.gov.ru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18497" y="1200595"/>
            <a:ext cx="3107005" cy="3139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buClr>
                <a:srgbClr val="FFC000"/>
              </a:buClr>
            </a:pPr>
            <a:r>
              <a:rPr lang="ru-RU" b="1" dirty="0" smtClean="0">
                <a:solidFill>
                  <a:srgbClr val="0C0F98"/>
                </a:solidFill>
              </a:rPr>
              <a:t>Первоочередные задачи:</a:t>
            </a:r>
            <a:endParaRPr lang="ru-RU" b="1" dirty="0">
              <a:solidFill>
                <a:srgbClr val="0C0F98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115616" y="14847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</a:t>
            </a:r>
            <a:endParaRPr lang="ru-RU" sz="3200" b="1" dirty="0"/>
          </a:p>
        </p:txBody>
      </p:sp>
      <p:sp>
        <p:nvSpPr>
          <p:cNvPr id="11" name="Овал 10"/>
          <p:cNvSpPr/>
          <p:nvPr/>
        </p:nvSpPr>
        <p:spPr>
          <a:xfrm>
            <a:off x="6804248" y="145851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04251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468313" y="333375"/>
            <a:ext cx="7991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>
                <a:latin typeface="Trebuchet MS" pitchFamily="34" charset="0"/>
              </a:rPr>
              <a:t>Запуск и завершение работы с программой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6453188"/>
            <a:ext cx="9144000" cy="4048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/>
              <a:t>Департамент Смоленской области по информационным технологиям</a:t>
            </a:r>
            <a:endParaRPr lang="ru-RU" sz="1100" b="1" dirty="0"/>
          </a:p>
        </p:txBody>
      </p:sp>
      <p:pic>
        <p:nvPicPr>
          <p:cNvPr id="5124" name="Рисунок 7" descr="на презентацию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03648" y="150853"/>
            <a:ext cx="67681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Подключение к Государственной </a:t>
            </a:r>
            <a:r>
              <a:rPr lang="ru-RU" sz="2000" b="1" dirty="0">
                <a:solidFill>
                  <a:schemeClr val="bg1"/>
                </a:solidFill>
              </a:rPr>
              <a:t>автоматизированной </a:t>
            </a:r>
            <a:r>
              <a:rPr lang="ru-RU" sz="2000" b="1" dirty="0" smtClean="0">
                <a:solidFill>
                  <a:schemeClr val="bg1"/>
                </a:solidFill>
              </a:rPr>
              <a:t>системе «Управление» </a:t>
            </a:r>
            <a:endParaRPr lang="ru-RU" altLang="ru-RU" sz="2000" b="1" dirty="0">
              <a:solidFill>
                <a:schemeClr val="bg1"/>
              </a:solidFill>
            </a:endParaRPr>
          </a:p>
        </p:txBody>
      </p:sp>
      <p:pic>
        <p:nvPicPr>
          <p:cNvPr id="12" name="Рисунок 11"/>
          <p:cNvPicPr/>
          <p:nvPr/>
        </p:nvPicPr>
        <p:blipFill rotWithShape="1">
          <a:blip r:embed="rId3"/>
          <a:srcRect t="20944"/>
          <a:stretch/>
        </p:blipFill>
        <p:spPr>
          <a:xfrm>
            <a:off x="1451471" y="1054051"/>
            <a:ext cx="6432897" cy="539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86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1234</TotalTime>
  <Words>258</Words>
  <Application>Microsoft Office PowerPoint</Application>
  <PresentationFormat>Экран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Департамент ИТ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Егоров Виктор Сергеевич</dc:creator>
  <cp:lastModifiedBy>kornalevskaya_sv</cp:lastModifiedBy>
  <cp:revision>5</cp:revision>
  <dcterms:created xsi:type="dcterms:W3CDTF">2013-10-04T11:34:18Z</dcterms:created>
  <dcterms:modified xsi:type="dcterms:W3CDTF">2015-10-01T09:34:46Z</dcterms:modified>
</cp:coreProperties>
</file>